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96" r:id="rId1"/>
    <p:sldMasterId id="2147483708" r:id="rId2"/>
  </p:sldMasterIdLst>
  <p:notesMasterIdLst>
    <p:notesMasterId r:id="rId32"/>
  </p:notesMasterIdLst>
  <p:handoutMasterIdLst>
    <p:handoutMasterId r:id="rId33"/>
  </p:handoutMasterIdLst>
  <p:sldIdLst>
    <p:sldId id="256" r:id="rId3"/>
    <p:sldId id="342" r:id="rId4"/>
    <p:sldId id="259" r:id="rId5"/>
    <p:sldId id="260" r:id="rId6"/>
    <p:sldId id="261" r:id="rId7"/>
    <p:sldId id="319" r:id="rId8"/>
    <p:sldId id="263" r:id="rId9"/>
    <p:sldId id="343" r:id="rId10"/>
    <p:sldId id="361" r:id="rId11"/>
    <p:sldId id="417" r:id="rId12"/>
    <p:sldId id="413" r:id="rId13"/>
    <p:sldId id="421" r:id="rId14"/>
    <p:sldId id="419" r:id="rId15"/>
    <p:sldId id="333" r:id="rId16"/>
    <p:sldId id="276" r:id="rId17"/>
    <p:sldId id="278" r:id="rId18"/>
    <p:sldId id="279" r:id="rId19"/>
    <p:sldId id="299" r:id="rId20"/>
    <p:sldId id="300" r:id="rId21"/>
    <p:sldId id="282" r:id="rId22"/>
    <p:sldId id="411" r:id="rId23"/>
    <p:sldId id="283" r:id="rId24"/>
    <p:sldId id="301" r:id="rId25"/>
    <p:sldId id="302" r:id="rId26"/>
    <p:sldId id="285" r:id="rId27"/>
    <p:sldId id="303" r:id="rId28"/>
    <p:sldId id="286" r:id="rId29"/>
    <p:sldId id="304"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FFFFFF"/>
    <a:srgbClr val="FDC3E8"/>
    <a:srgbClr val="FC9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86" d="100"/>
          <a:sy n="86" d="100"/>
        </p:scale>
        <p:origin x="8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9841F14C-DCC2-48F3-81C6-1B36E3DA9C65}">
      <dgm:prSet phldrT="[Text]" custT="1"/>
      <dgm:spPr/>
      <dgm:t>
        <a:bodyPr/>
        <a:lstStyle/>
        <a:p>
          <a:pPr algn="ctr"/>
          <a:r>
            <a:rPr lang="en-US"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Penyaluran</a:t>
          </a:r>
          <a:r>
            <a:rPr lang="en-US"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maklumat</a:t>
          </a:r>
          <a:r>
            <a:rPr lang="en-US"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jenayah</a:t>
          </a:r>
          <a:r>
            <a:rPr lang="en-US"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penyeludupan</a:t>
          </a:r>
          <a:r>
            <a:rPr lang="en-US"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melanggar</a:t>
          </a:r>
          <a:r>
            <a:rPr lang="en-US"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undang-undang</a:t>
          </a:r>
          <a:r>
            <a:rPr lang="en-US"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negara</a:t>
          </a:r>
          <a:r>
            <a:rPr lang="en-US"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syariat</a:t>
          </a:r>
          <a:r>
            <a:rPr lang="en-US"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Islam, </a:t>
          </a:r>
          <a:r>
            <a:rPr lang="en-US"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membawa</a:t>
          </a:r>
          <a:r>
            <a:rPr lang="en-US"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kesejahteraan</a:t>
          </a:r>
          <a:r>
            <a:rPr lang="en-US"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hidup</a:t>
          </a:r>
          <a:r>
            <a:rPr lang="en-US"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masyarakat</a:t>
          </a:r>
          <a:r>
            <a:rPr lang="en-US"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negara</a:t>
          </a:r>
          <a:r>
            <a:rPr lang="en-US"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200" b="0" cap="none" spc="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gm:t>
    </dgm:pt>
    <dgm:pt modelId="{386C799A-4B63-4795-9D4E-22730324585B}" type="parTrans" cxnId="{0E86B553-5004-4D96-B4FC-4CB5D932865A}">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36FFCF5-4C6F-49C2-B552-43B3F030A96A}">
      <dgm:prSet phldrT="[Text]" custT="1"/>
      <dgm:spPr/>
      <dgm:t>
        <a:bodyPr/>
        <a:lstStyle/>
        <a:p>
          <a:pPr algn="ct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Kerjasama</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masyarakat</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memelihara</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keselamatan</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rakyat</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negara</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daripada</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sebarang</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ancaman</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baru</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amat</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diperlukan</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200" b="0" cap="none" spc="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gm:t>
    </dgm:pt>
    <dgm:pt modelId="{12018143-0C3F-4804-8F34-32E9BBA79D0D}" type="parTrans" cxnId="{C9D29F04-DA2C-45BE-8D1E-49999A67D939}">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89B7D21-036C-4103-941F-5F7672A43C40}" type="sibTrans" cxnId="{C9D29F04-DA2C-45BE-8D1E-49999A67D939}">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63138E4-24BD-4B47-9EFC-AB8E28EFFC3B}">
      <dgm:prSet phldrT="[Text]" custT="1"/>
      <dgm:spPr/>
      <dgm:t>
        <a:bodyPr/>
        <a:lstStyle/>
        <a:p>
          <a:pPr algn="ct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Anggota</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penguatkuasa</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mempunyai</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nilai-nilai</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murni</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seimbang</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rohani</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jasmani</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dapat</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mendinding</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diri</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daripada</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anasir</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jahat</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mengugat</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kekuatan</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iman</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takwa</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200" b="0" cap="none" spc="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gm:t>
    </dgm:pt>
    <dgm:pt modelId="{FEF70A98-C4EE-4C6B-BD54-4C13603D2CAC}" type="parTrans" cxnId="{8ED82E85-99FF-4CCB-A203-6FE57D67E213}">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5FA544E-FC45-47DA-AE4B-5505AA6902B9}" type="sibTrans" cxnId="{8ED82E85-99FF-4CCB-A203-6FE57D67E213}">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B9030D8-A328-4FC5-A121-82474764560D}" type="pres">
      <dgm:prSet presAssocID="{300B4929-CA6D-44CF-90A5-12B6BD4E7280}" presName="linear" presStyleCnt="0">
        <dgm:presLayoutVars>
          <dgm:animLvl val="lvl"/>
          <dgm:resizeHandles val="exact"/>
        </dgm:presLayoutVars>
      </dgm:prSet>
      <dgm:spPr/>
      <dgm:t>
        <a:bodyPr/>
        <a:lstStyle/>
        <a:p>
          <a:endParaRPr lang="en-US"/>
        </a:p>
      </dgm:t>
    </dgm:pt>
    <dgm:pt modelId="{9252E5B1-B0B7-4E0A-A71E-5582D69CB95B}" type="pres">
      <dgm:prSet presAssocID="{9841F14C-DCC2-48F3-81C6-1B36E3DA9C65}" presName="parentText" presStyleLbl="node1" presStyleIdx="0" presStyleCnt="3">
        <dgm:presLayoutVars>
          <dgm:chMax val="0"/>
          <dgm:bulletEnabled val="1"/>
        </dgm:presLayoutVars>
      </dgm:prSet>
      <dgm:spPr/>
      <dgm:t>
        <a:bodyPr/>
        <a:lstStyle/>
        <a:p>
          <a:endParaRPr lang="en-US"/>
        </a:p>
      </dgm:t>
    </dgm:pt>
    <dgm:pt modelId="{505F0193-42D0-4006-938C-466E7A960FED}" type="pres">
      <dgm:prSet presAssocID="{4708B028-DA77-4927-8E66-3455AE23AC4C}" presName="spacer" presStyleCnt="0"/>
      <dgm:spPr/>
      <dgm:t>
        <a:bodyPr/>
        <a:lstStyle/>
        <a:p>
          <a:endParaRPr lang="en-US"/>
        </a:p>
      </dgm:t>
    </dgm:pt>
    <dgm:pt modelId="{781A9900-6D55-46DE-A93A-4C51C34C4433}" type="pres">
      <dgm:prSet presAssocID="{B36FFCF5-4C6F-49C2-B552-43B3F030A96A}" presName="parentText" presStyleLbl="node1" presStyleIdx="1" presStyleCnt="3">
        <dgm:presLayoutVars>
          <dgm:chMax val="0"/>
          <dgm:bulletEnabled val="1"/>
        </dgm:presLayoutVars>
      </dgm:prSet>
      <dgm:spPr/>
      <dgm:t>
        <a:bodyPr/>
        <a:lstStyle/>
        <a:p>
          <a:endParaRPr lang="en-US"/>
        </a:p>
      </dgm:t>
    </dgm:pt>
    <dgm:pt modelId="{92D98119-7F4A-43F1-B396-8DEF1A7CFC7C}" type="pres">
      <dgm:prSet presAssocID="{789B7D21-036C-4103-941F-5F7672A43C40}" presName="spacer" presStyleCnt="0"/>
      <dgm:spPr/>
      <dgm:t>
        <a:bodyPr/>
        <a:lstStyle/>
        <a:p>
          <a:endParaRPr lang="en-US"/>
        </a:p>
      </dgm:t>
    </dgm:pt>
    <dgm:pt modelId="{37E36251-9862-42DF-A5F1-EC559E8AD11B}" type="pres">
      <dgm:prSet presAssocID="{563138E4-24BD-4B47-9EFC-AB8E28EFFC3B}" presName="parentText" presStyleLbl="node1" presStyleIdx="2" presStyleCnt="3">
        <dgm:presLayoutVars>
          <dgm:chMax val="0"/>
          <dgm:bulletEnabled val="1"/>
        </dgm:presLayoutVars>
      </dgm:prSet>
      <dgm:spPr/>
      <dgm:t>
        <a:bodyPr/>
        <a:lstStyle/>
        <a:p>
          <a:endParaRPr lang="en-US"/>
        </a:p>
      </dgm:t>
    </dgm:pt>
  </dgm:ptLst>
  <dgm:cxnLst>
    <dgm:cxn modelId="{C124E2C8-942A-49B8-8C04-A0961330E6C7}" type="presOf" srcId="{300B4929-CA6D-44CF-90A5-12B6BD4E7280}" destId="{CB9030D8-A328-4FC5-A121-82474764560D}" srcOrd="0" destOrd="0" presId="urn:microsoft.com/office/officeart/2005/8/layout/vList2"/>
    <dgm:cxn modelId="{C9D29F04-DA2C-45BE-8D1E-49999A67D939}" srcId="{300B4929-CA6D-44CF-90A5-12B6BD4E7280}" destId="{B36FFCF5-4C6F-49C2-B552-43B3F030A96A}" srcOrd="1" destOrd="0" parTransId="{12018143-0C3F-4804-8F34-32E9BBA79D0D}" sibTransId="{789B7D21-036C-4103-941F-5F7672A43C40}"/>
    <dgm:cxn modelId="{4C1D6E00-3DF0-417A-9950-9D568ECCCDF8}" type="presOf" srcId="{B36FFCF5-4C6F-49C2-B552-43B3F030A96A}" destId="{781A9900-6D55-46DE-A93A-4C51C34C4433}" srcOrd="0" destOrd="0" presId="urn:microsoft.com/office/officeart/2005/8/layout/vList2"/>
    <dgm:cxn modelId="{8ED82E85-99FF-4CCB-A203-6FE57D67E213}" srcId="{300B4929-CA6D-44CF-90A5-12B6BD4E7280}" destId="{563138E4-24BD-4B47-9EFC-AB8E28EFFC3B}" srcOrd="2" destOrd="0" parTransId="{FEF70A98-C4EE-4C6B-BD54-4C13603D2CAC}" sibTransId="{E5FA544E-FC45-47DA-AE4B-5505AA6902B9}"/>
    <dgm:cxn modelId="{0E86B553-5004-4D96-B4FC-4CB5D932865A}" srcId="{300B4929-CA6D-44CF-90A5-12B6BD4E7280}" destId="{9841F14C-DCC2-48F3-81C6-1B36E3DA9C65}" srcOrd="0" destOrd="0" parTransId="{386C799A-4B63-4795-9D4E-22730324585B}" sibTransId="{4708B028-DA77-4927-8E66-3455AE23AC4C}"/>
    <dgm:cxn modelId="{CD0CBA24-BEEC-493F-BF79-E30C96C143E0}" type="presOf" srcId="{9841F14C-DCC2-48F3-81C6-1B36E3DA9C65}" destId="{9252E5B1-B0B7-4E0A-A71E-5582D69CB95B}" srcOrd="0" destOrd="0" presId="urn:microsoft.com/office/officeart/2005/8/layout/vList2"/>
    <dgm:cxn modelId="{3185A9A4-A749-4E5A-ABC5-7A9EA4C5BCEA}" type="presOf" srcId="{563138E4-24BD-4B47-9EFC-AB8E28EFFC3B}" destId="{37E36251-9862-42DF-A5F1-EC559E8AD11B}" srcOrd="0" destOrd="0" presId="urn:microsoft.com/office/officeart/2005/8/layout/vList2"/>
    <dgm:cxn modelId="{58D3F9FB-1CCA-481F-A439-3CFC533957D3}" type="presParOf" srcId="{CB9030D8-A328-4FC5-A121-82474764560D}" destId="{9252E5B1-B0B7-4E0A-A71E-5582D69CB95B}" srcOrd="0" destOrd="0" presId="urn:microsoft.com/office/officeart/2005/8/layout/vList2"/>
    <dgm:cxn modelId="{D3F2231B-A0D1-4B60-916C-2D9834207120}" type="presParOf" srcId="{CB9030D8-A328-4FC5-A121-82474764560D}" destId="{505F0193-42D0-4006-938C-466E7A960FED}" srcOrd="1" destOrd="0" presId="urn:microsoft.com/office/officeart/2005/8/layout/vList2"/>
    <dgm:cxn modelId="{10545CFF-0218-4171-8683-838BAAA54947}" type="presParOf" srcId="{CB9030D8-A328-4FC5-A121-82474764560D}" destId="{781A9900-6D55-46DE-A93A-4C51C34C4433}" srcOrd="2" destOrd="0" presId="urn:microsoft.com/office/officeart/2005/8/layout/vList2"/>
    <dgm:cxn modelId="{D778F669-CAF5-48DC-A7AE-DA0F046719B8}" type="presParOf" srcId="{CB9030D8-A328-4FC5-A121-82474764560D}" destId="{92D98119-7F4A-43F1-B396-8DEF1A7CFC7C}" srcOrd="3" destOrd="0" presId="urn:microsoft.com/office/officeart/2005/8/layout/vList2"/>
    <dgm:cxn modelId="{6059752C-2DBC-4276-84EE-F2F86E10BA9C}" type="presParOf" srcId="{CB9030D8-A328-4FC5-A121-82474764560D}" destId="{37E36251-9862-42DF-A5F1-EC559E8AD11B}" srcOrd="4" destOrd="0" presId="urn:microsoft.com/office/officeart/2005/8/layout/vList2"/>
  </dgm:cxnLst>
  <dgm:bg>
    <a:noFill/>
    <a:effectLst>
      <a:glow rad="101600">
        <a:schemeClr val="bg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2E5B1-B0B7-4E0A-A71E-5582D69CB95B}">
      <dsp:nvSpPr>
        <dsp:cNvPr id="0" name=""/>
        <dsp:cNvSpPr/>
      </dsp:nvSpPr>
      <dsp:spPr>
        <a:xfrm>
          <a:off x="0" y="163615"/>
          <a:ext cx="8028384" cy="12168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Penyaluran</a:t>
          </a:r>
          <a:r>
            <a:rPr lang="en-US"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maklumat</a:t>
          </a:r>
          <a:r>
            <a:rPr lang="en-US"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jenayah</a:t>
          </a:r>
          <a:r>
            <a:rPr lang="en-US"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penyeludupan</a:t>
          </a:r>
          <a:r>
            <a:rPr lang="en-US"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melanggar</a:t>
          </a:r>
          <a:r>
            <a:rPr lang="en-US"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undang-undang</a:t>
          </a:r>
          <a:r>
            <a:rPr lang="en-US"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negara</a:t>
          </a:r>
          <a:r>
            <a:rPr lang="en-US"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syariat</a:t>
          </a:r>
          <a:r>
            <a:rPr lang="en-US"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Islam, </a:t>
          </a:r>
          <a:r>
            <a:rPr lang="en-US"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membawa</a:t>
          </a:r>
          <a:r>
            <a:rPr lang="en-US"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kesejahteraan</a:t>
          </a:r>
          <a:r>
            <a:rPr lang="en-US"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hidup</a:t>
          </a:r>
          <a:r>
            <a:rPr lang="en-US"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masyarakat</a:t>
          </a:r>
          <a:r>
            <a:rPr lang="en-US"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negara</a:t>
          </a:r>
          <a:r>
            <a:rPr lang="en-US"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200" b="0" kern="1200" cap="none" spc="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sp:txBody>
      <dsp:txXfrm>
        <a:off x="59399" y="223014"/>
        <a:ext cx="7909586" cy="1098002"/>
      </dsp:txXfrm>
    </dsp:sp>
    <dsp:sp modelId="{781A9900-6D55-46DE-A93A-4C51C34C4433}">
      <dsp:nvSpPr>
        <dsp:cNvPr id="0" name=""/>
        <dsp:cNvSpPr/>
      </dsp:nvSpPr>
      <dsp:spPr>
        <a:xfrm>
          <a:off x="0" y="1567616"/>
          <a:ext cx="8028384" cy="12168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Kerjasama</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masyarakat</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memelihara</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keselamatan</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rakyat</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negara</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daripada</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sebarang</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ancaman</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baru</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amat</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diperlukan</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200" b="0" kern="1200" cap="none" spc="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sp:txBody>
      <dsp:txXfrm>
        <a:off x="59399" y="1627015"/>
        <a:ext cx="7909586" cy="1098002"/>
      </dsp:txXfrm>
    </dsp:sp>
    <dsp:sp modelId="{37E36251-9862-42DF-A5F1-EC559E8AD11B}">
      <dsp:nvSpPr>
        <dsp:cNvPr id="0" name=""/>
        <dsp:cNvSpPr/>
      </dsp:nvSpPr>
      <dsp:spPr>
        <a:xfrm>
          <a:off x="0" y="2971616"/>
          <a:ext cx="8028384" cy="121680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Anggota</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penguatkuasa</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mempunyai</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nilai-nilai</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murni</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seimbang</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rohani</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jasmani</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dapat</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mendinding</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diri</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daripada</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anasir</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jahat</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mengugat</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kekuatan</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iman</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takwa</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200" b="0" kern="1200" cap="none" spc="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sp:txBody>
      <dsp:txXfrm>
        <a:off x="59399" y="3031015"/>
        <a:ext cx="7909586"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1/19/2017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extLst>
      <p:ext uri="{BB962C8B-B14F-4D97-AF65-F5344CB8AC3E}">
        <p14:creationId xmlns:p14="http://schemas.microsoft.com/office/powerpoint/2010/main" val="2141982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extLst>
      <p:ext uri="{BB962C8B-B14F-4D97-AF65-F5344CB8AC3E}">
        <p14:creationId xmlns:p14="http://schemas.microsoft.com/office/powerpoint/2010/main" val="212994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extLst>
      <p:ext uri="{BB962C8B-B14F-4D97-AF65-F5344CB8AC3E}">
        <p14:creationId xmlns:p14="http://schemas.microsoft.com/office/powerpoint/2010/main" val="210025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1/19/2017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141DE7-2094-4F1F-93B1-80FCD95DBDF4}" type="datetime1">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55530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599746-17C7-4E26-9878-92A8A406AACB}" type="datetime1">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4142049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403443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AB8612-E0C5-4F01-99CF-E0895F4827BC}" type="datetime1">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479696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4D8B4C-E8B9-41CD-B039-0144BC3147D5}" type="datetime1">
              <a:rPr lang="en-US" smtClean="0"/>
              <a:pPr/>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766776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63037E-92C9-469B-BF5D-CE2605119BFD}" type="datetime1">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3615415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218859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10DFBE8-99D7-4BA0-814C-1D4DAC7B9789}" type="datetime1">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283710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1/19/2017</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21029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8827CB8C-8FF2-4D43-ADA4-46CCDFFFD8BF}" type="datetime1">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75350443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49650929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2831125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65846157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4279993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80772901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9A0E9A-DB7C-4B05-B204-680A26F824FC}" type="datetime1">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3112064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3DD529-37F7-4077-A89F-0EE95DDD8EED}" type="datetime1">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293719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1/19/2017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827CB8C-8FF2-4D43-ADA4-46CCDFFFD8BF}" type="datetime1">
              <a:rPr lang="en-US" smtClean="0"/>
              <a:pPr/>
              <a:t>1/19/2017</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01C7AA28-366A-4997-BBC8-D6BEB1ED3AC1}" type="slidenum">
              <a:rPr lang="en-US" smtClean="0"/>
              <a:pPr/>
              <a:t>‹#›</a:t>
            </a:fld>
            <a:endParaRPr lang="en-US"/>
          </a:p>
        </p:txBody>
      </p:sp>
    </p:spTree>
    <p:extLst>
      <p:ext uri="{BB962C8B-B14F-4D97-AF65-F5344CB8AC3E}">
        <p14:creationId xmlns:p14="http://schemas.microsoft.com/office/powerpoint/2010/main" val="88634595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arget="../diagrams/quickStyle1.xml" Type="http://schemas.openxmlformats.org/officeDocument/2006/relationships/diagramQuickStyle"/><Relationship Id="rId3" Target="../media/image4.jpeg" Type="http://schemas.openxmlformats.org/officeDocument/2006/relationships/image"/><Relationship Id="rId7" Target="../diagrams/layout1.xml" Type="http://schemas.openxmlformats.org/officeDocument/2006/relationships/diagramLayout"/><Relationship Id="rId2" Target="../media/image10.jpeg" Type="http://schemas.openxmlformats.org/officeDocument/2006/relationships/image"/><Relationship Id="rId1" Target="../slideLayouts/slideLayout2.xml" Type="http://schemas.openxmlformats.org/officeDocument/2006/relationships/slideLayout"/><Relationship Id="rId6" Target="../diagrams/data1.xml" Type="http://schemas.openxmlformats.org/officeDocument/2006/relationships/diagramData"/><Relationship Id="rId5" Target="../media/image6.png" Type="http://schemas.openxmlformats.org/officeDocument/2006/relationships/image"/><Relationship Id="rId10" Target="../diagrams/drawing1.xml" Type="http://schemas.microsoft.com/office/2007/relationships/diagramDrawing"/><Relationship Id="rId4" Target="../media/image5.png" Type="http://schemas.openxmlformats.org/officeDocument/2006/relationships/image"/><Relationship Id="rId9" Target="../diagrams/colors1.xml" Type="http://schemas.openxmlformats.org/officeDocument/2006/relationships/diagramColors"/></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arget="../media/image15.jpeg" Type="http://schemas.openxmlformats.org/officeDocument/2006/relationships/image"/><Relationship Id="rId2" Target="../media/image14.jpeg" Type="http://schemas.openxmlformats.org/officeDocument/2006/relationships/image"/><Relationship Id="rId1" Target="../slideLayouts/slideLayout2.xml" Type="http://schemas.openxmlformats.org/officeDocument/2006/relationships/slideLayout"/><Relationship Id="rId6" Target="../media/image6.png" Type="http://schemas.openxmlformats.org/officeDocument/2006/relationships/image"/><Relationship Id="rId5" Target="../media/image5.png" Type="http://schemas.openxmlformats.org/officeDocument/2006/relationships/image"/><Relationship Id="rId4" Target="../media/image4.jpeg" Type="http://schemas.openxmlformats.org/officeDocument/2006/relationships/image"/></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ounded Rectangle 10"/>
          <p:cNvSpPr/>
          <p:nvPr/>
        </p:nvSpPr>
        <p:spPr>
          <a:xfrm>
            <a:off x="287492" y="1628800"/>
            <a:ext cx="8568952" cy="2145268"/>
          </a:xfrm>
          <a:prstGeom prst="roundRect">
            <a:avLst/>
          </a:prstGeom>
          <a:gradFill>
            <a:gsLst>
              <a:gs pos="35000">
                <a:schemeClr val="accent6">
                  <a:tint val="98000"/>
                  <a:shade val="25000"/>
                  <a:satMod val="250000"/>
                  <a:alpha val="19000"/>
                </a:schemeClr>
              </a:gs>
              <a:gs pos="80000">
                <a:schemeClr val="accent6">
                  <a:tint val="86000"/>
                  <a:satMod val="115000"/>
                </a:schemeClr>
              </a:gs>
              <a:gs pos="100000">
                <a:schemeClr val="accent6">
                  <a:tint val="50000"/>
                  <a:satMod val="150000"/>
                </a:schemeClr>
              </a:gs>
            </a:gsLst>
          </a:gra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base"/>
            <a:r>
              <a:rPr lang="en-US" sz="4000" b="1" spc="50" dirty="0">
                <a:ln w="9525" cmpd="sng">
                  <a:solidFill>
                    <a:srgbClr val="FF0000"/>
                  </a:solidFill>
                  <a:prstDash val="solid"/>
                </a:ln>
                <a:solidFill>
                  <a:srgbClr val="FF0000"/>
                </a:solidFill>
                <a:effectLst>
                  <a:glow rad="38100">
                    <a:schemeClr val="tx1">
                      <a:alpha val="40000"/>
                    </a:schemeClr>
                  </a:glow>
                </a:effectLst>
              </a:rPr>
              <a:t>KERJASAMA RAKYAT PEMANGKIN KESEJAHTERAAN NEGARA</a:t>
            </a:r>
            <a:endParaRPr lang="en-US" sz="4000" b="1" spc="50" dirty="0" smtClean="0">
              <a:ln w="9525" cmpd="sng">
                <a:solidFill>
                  <a:srgbClr val="FF0000"/>
                </a:solidFill>
                <a:prstDash val="solid"/>
              </a:ln>
              <a:solidFill>
                <a:srgbClr val="FF0000"/>
              </a:solidFill>
              <a:effectLst>
                <a:glow rad="38100">
                  <a:schemeClr val="tx1">
                    <a:alpha val="40000"/>
                  </a:schemeClr>
                </a:glow>
              </a:effectLst>
              <a:latin typeface="Arial Rounded MT Bold" pitchFamily="34" charset="0"/>
              <a:cs typeface="Arial" pitchFamily="34" charset="0"/>
            </a:endParaRPr>
          </a:p>
        </p:txBody>
      </p:sp>
      <p:sp>
        <p:nvSpPr>
          <p:cNvPr id="12" name="Rectangle 11"/>
          <p:cNvSpPr/>
          <p:nvPr/>
        </p:nvSpPr>
        <p:spPr>
          <a:xfrm>
            <a:off x="3419872" y="5877272"/>
            <a:ext cx="2962671" cy="830997"/>
          </a:xfrm>
          <a:prstGeom prst="rect">
            <a:avLst/>
          </a:prstGeom>
          <a:noFill/>
        </p:spPr>
        <p:txBody>
          <a:bodyPr wrap="none" lIns="91440" tIns="45720" rIns="91440" bIns="45720">
            <a:spAutoFit/>
          </a:bodyPr>
          <a:lstStyle/>
          <a:p>
            <a:pPr algn="ct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(20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Januari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 2017 / </a:t>
            </a:r>
          </a:p>
          <a:p>
            <a:pPr algn="ct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21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Rabiulakhir</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 1438)</a:t>
            </a:r>
            <a:endParaRPr lang="en-US"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6000" r="-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467544" y="1412776"/>
            <a:ext cx="8229600" cy="4824536"/>
          </a:xfrm>
          <a:prstGeom prst="roundRect">
            <a:avLst/>
          </a:prstGeom>
          <a:solidFill>
            <a:srgbClr val="0000FF">
              <a:alpha val="65000"/>
            </a:srgbClr>
          </a:solidFill>
          <a:ln/>
        </p:spPr>
        <p:style>
          <a:lnRef idx="2">
            <a:schemeClr val="dk1"/>
          </a:lnRef>
          <a:fillRef idx="1">
            <a:schemeClr val="lt1"/>
          </a:fillRef>
          <a:effectRef idx="0">
            <a:schemeClr val="dk1"/>
          </a:effectRef>
          <a:fontRef idx="minor">
            <a:schemeClr val="dk1"/>
          </a:fontRef>
        </p:style>
        <p:txBody>
          <a:bodyPr>
            <a:noAutofit/>
          </a:bodyPr>
          <a:lstStyle/>
          <a:p>
            <a:pPr marL="361950" lvl="0" indent="-361950" algn="just">
              <a:buClr>
                <a:srgbClr val="FF0000"/>
              </a:buClr>
              <a:buFont typeface="Wingdings" pitchFamily="2" charset="2"/>
              <a:buChar char="§"/>
            </a:pPr>
            <a:r>
              <a:rPr lang="ms-MY" dirty="0">
                <a:ln w="0"/>
                <a:solidFill>
                  <a:srgbClr val="FFFF00"/>
                </a:solidFill>
                <a:effectLst>
                  <a:glow rad="101600">
                    <a:schemeClr val="bg1">
                      <a:alpha val="60000"/>
                    </a:schemeClr>
                  </a:glow>
                  <a:outerShdw blurRad="38100" dist="19050" dir="2700000" algn="tl" rotWithShape="0">
                    <a:schemeClr val="dk1">
                      <a:alpha val="40000"/>
                    </a:schemeClr>
                  </a:outerShdw>
                </a:effectLst>
              </a:rPr>
              <a:t>masyarakat harus bekerjasama menyalurkan maklumat penyeludupan, aktiviti penyelewengan dalam perdagangan dan sebagainya dengan menggunakan apa-apa medium secara pantas </a:t>
            </a:r>
            <a:endParaRPr lang="ms-MY" dirty="0" smtClean="0">
              <a:ln w="0"/>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endParaRPr lang="ms-MY" sz="2400" dirty="0">
              <a:ln w="0"/>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r>
              <a:rPr lang="ms-MY" dirty="0">
                <a:ln w="0"/>
                <a:solidFill>
                  <a:srgbClr val="FFFF00"/>
                </a:solidFill>
                <a:effectLst>
                  <a:glow rad="101600">
                    <a:schemeClr val="bg1">
                      <a:alpha val="60000"/>
                    </a:schemeClr>
                  </a:glow>
                  <a:outerShdw blurRad="38100" dist="19050" dir="2700000" algn="tl" rotWithShape="0">
                    <a:schemeClr val="dk1">
                      <a:alpha val="40000"/>
                    </a:schemeClr>
                  </a:outerShdw>
                </a:effectLst>
              </a:rPr>
              <a:t>nikmat ini juga adalah ujian buat kita sama ada beramal ke arah kebaikan atau sebaliknya</a:t>
            </a:r>
            <a:endParaRPr lang="en-US" sz="2400" dirty="0">
              <a:ln w="0"/>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endParaRPr lang="en-US" sz="2400" dirty="0">
              <a:ln w="0"/>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ound Diagonal Corner Rectangle 15"/>
          <p:cNvSpPr/>
          <p:nvPr/>
        </p:nvSpPr>
        <p:spPr>
          <a:xfrm>
            <a:off x="107504" y="1052736"/>
            <a:ext cx="8928992" cy="476726"/>
          </a:xfrm>
          <a:prstGeom prst="round2DiagRect">
            <a:avLst/>
          </a:prstGeom>
          <a:solidFill>
            <a:schemeClr val="accent3">
              <a:lumMod val="60000"/>
              <a:lumOff val="40000"/>
              <a:alpha val="50000"/>
            </a:schemeClr>
          </a:solidFill>
          <a:ln>
            <a:solidFill>
              <a:schemeClr val="tx1"/>
            </a:solidFill>
          </a:ln>
        </p:spPr>
        <p:txBody>
          <a:bodyPr wrap="square">
            <a:spAutoFit/>
          </a:bodyPr>
          <a:lstStyle/>
          <a:p>
            <a:pPr algn="ctr"/>
            <a:r>
              <a:rPr lang="en-US" sz="2200"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6210029" y="5609261"/>
            <a:ext cx="2446695" cy="400110"/>
          </a:xfrm>
          <a:prstGeom prst="rect">
            <a:avLst/>
          </a:prstGeom>
        </p:spPr>
        <p:txBody>
          <a:bodyPr wrap="none">
            <a:spAutoFit/>
          </a:bodyPr>
          <a:lstStyle/>
          <a:p>
            <a:r>
              <a:rPr lang="en-US" sz="20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Surah </a:t>
            </a:r>
            <a:r>
              <a:rPr lang="ms-MY"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Al-Mulk ayat 2</a:t>
            </a:r>
            <a:r>
              <a:rPr lang="en-US" sz="20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0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14" name="Rounded Rectangle 13"/>
          <p:cNvSpPr/>
          <p:nvPr/>
        </p:nvSpPr>
        <p:spPr>
          <a:xfrm>
            <a:off x="179512" y="3933056"/>
            <a:ext cx="8712968" cy="1634490"/>
          </a:xfrm>
          <a:prstGeom prst="roundRect">
            <a:avLst/>
          </a:prstGeom>
          <a:solidFill>
            <a:srgbClr val="0000FF">
              <a:alpha val="60000"/>
            </a:srgbClr>
          </a:soli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r>
              <a:rPr lang="ms-MY" i="1" dirty="0"/>
              <a:t>“Dia lah Yang telah mentakdirkan adanya mati dan hidup (kamu) - untuk menguji dan menzahirkan keadaan kamu: siapakah di antara kamu Yang lebih baik amalnya; dan ia Maha Kuasa (membalas amal kamu), lagi Maha Pengampun, (bagi orang-orang Yang bertaubat);”</a:t>
            </a:r>
            <a:endParaRPr lang="en-MY" dirty="0"/>
          </a:p>
        </p:txBody>
      </p:sp>
      <p:sp>
        <p:nvSpPr>
          <p:cNvPr id="4" name="Rectangle 3"/>
          <p:cNvSpPr/>
          <p:nvPr/>
        </p:nvSpPr>
        <p:spPr>
          <a:xfrm>
            <a:off x="655671" y="2632739"/>
            <a:ext cx="7832593" cy="729430"/>
          </a:xfrm>
          <a:prstGeom prst="rect">
            <a:avLst/>
          </a:prstGeom>
        </p:spPr>
        <p:txBody>
          <a:bodyPr wrap="none">
            <a:spAutoFit/>
          </a:bodyPr>
          <a:lstStyle/>
          <a:p>
            <a:pPr algn="ctr" rtl="1">
              <a:lnSpc>
                <a:spcPct val="115000"/>
              </a:lnSpc>
              <a:spcAft>
                <a:spcPts val="0"/>
              </a:spcAft>
            </a:pPr>
            <a:r>
              <a:rPr lang="ar-SA" sz="3600" dirty="0">
                <a:ln w="0"/>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dirty="0">
                <a:ln w="0"/>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562" panose="02000400000000000000" pitchFamily="2" charset="2"/>
              </a:rPr>
              <a:t>ﭛ ﭜ ﭝ ﭞ ﭟ ﭠ ﭡ ﭢ ﭣ ﭤ ﭥ ﭦ </a:t>
            </a:r>
            <a:r>
              <a:rPr lang="ar-SA" sz="3600" dirty="0">
                <a:ln w="0"/>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3600" dirty="0">
              <a:ln w="0"/>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ound Diagonal Corner Rectangle 15"/>
          <p:cNvSpPr/>
          <p:nvPr/>
        </p:nvSpPr>
        <p:spPr>
          <a:xfrm>
            <a:off x="107504" y="1052736"/>
            <a:ext cx="8928992" cy="476726"/>
          </a:xfrm>
          <a:prstGeom prst="round2DiagRect">
            <a:avLst/>
          </a:prstGeom>
          <a:solidFill>
            <a:schemeClr val="accent3">
              <a:lumMod val="60000"/>
              <a:lumOff val="40000"/>
              <a:alpha val="50000"/>
            </a:schemeClr>
          </a:solidFill>
          <a:ln>
            <a:solidFill>
              <a:schemeClr val="tx1"/>
            </a:solidFill>
          </a:ln>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Sabda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Rasulullah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SAW</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3514402" y="5418233"/>
            <a:ext cx="2043188" cy="400110"/>
          </a:xfrm>
          <a:prstGeom prst="rect">
            <a:avLst/>
          </a:prstGeom>
        </p:spPr>
        <p:txBody>
          <a:bodyPr wrap="none">
            <a:spAutoFit/>
          </a:bodyPr>
          <a:lstStyle/>
          <a:p>
            <a:r>
              <a:rPr lang="en-US" sz="20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r>
              <a:rPr lang="en-MY"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HR </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Thabrani</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0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0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14" name="Rounded Rectangle 13"/>
          <p:cNvSpPr/>
          <p:nvPr/>
        </p:nvSpPr>
        <p:spPr>
          <a:xfrm>
            <a:off x="179512" y="3933056"/>
            <a:ext cx="8712968" cy="1328023"/>
          </a:xfrm>
          <a:prstGeom prst="roundRect">
            <a:avLst/>
          </a:prstGeom>
          <a:solidFill>
            <a:srgbClr val="0000FF">
              <a:alpha val="60000"/>
            </a:srgbClr>
          </a:soli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Mafhumnya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r>
              <a:rPr lang="ms-MY" i="1" dirty="0"/>
              <a:t>“Daripada Jabir r.a bahawa: Rasulullah SAW bersabda: Orang beriman itu bersikap ramah, dan tidak ada kebaikan bagi mereka yang tidak bersikap ramah,. </a:t>
            </a:r>
            <a:r>
              <a:rPr lang="en-US" i="1" dirty="0"/>
              <a:t>Dan </a:t>
            </a:r>
            <a:r>
              <a:rPr lang="en-US" i="1" dirty="0" err="1"/>
              <a:t>sebaik-baik</a:t>
            </a:r>
            <a:r>
              <a:rPr lang="en-US" i="1" dirty="0"/>
              <a:t> </a:t>
            </a:r>
            <a:r>
              <a:rPr lang="en-US" i="1" dirty="0" err="1"/>
              <a:t>manusia</a:t>
            </a:r>
            <a:r>
              <a:rPr lang="en-US" i="1" dirty="0"/>
              <a:t>, </a:t>
            </a:r>
            <a:r>
              <a:rPr lang="en-US" i="1" dirty="0" err="1"/>
              <a:t>adalah</a:t>
            </a:r>
            <a:r>
              <a:rPr lang="en-US" i="1" dirty="0"/>
              <a:t> </a:t>
            </a:r>
            <a:r>
              <a:rPr lang="en-US" i="1" dirty="0" err="1"/>
              <a:t>mereka</a:t>
            </a:r>
            <a:r>
              <a:rPr lang="en-US" i="1" dirty="0"/>
              <a:t> yang </a:t>
            </a:r>
            <a:r>
              <a:rPr lang="en-US" i="1" dirty="0" err="1"/>
              <a:t>memberi</a:t>
            </a:r>
            <a:r>
              <a:rPr lang="en-US" i="1" dirty="0"/>
              <a:t> </a:t>
            </a:r>
            <a:r>
              <a:rPr lang="en-US" i="1" dirty="0" err="1"/>
              <a:t>manfaat</a:t>
            </a:r>
            <a:r>
              <a:rPr lang="en-US" i="1" dirty="0"/>
              <a:t> </a:t>
            </a:r>
            <a:r>
              <a:rPr lang="en-US" i="1" dirty="0" err="1"/>
              <a:t>kepada</a:t>
            </a:r>
            <a:r>
              <a:rPr lang="en-US" i="1" dirty="0"/>
              <a:t> </a:t>
            </a:r>
            <a:r>
              <a:rPr lang="en-US" i="1" dirty="0" err="1"/>
              <a:t>manusia</a:t>
            </a:r>
            <a:r>
              <a:rPr lang="en-US" i="1" dirty="0"/>
              <a:t> lain.”</a:t>
            </a:r>
            <a:endParaRPr lang="en-MY" dirty="0"/>
          </a:p>
        </p:txBody>
      </p:sp>
      <p:sp>
        <p:nvSpPr>
          <p:cNvPr id="3" name="Rectangle 2"/>
          <p:cNvSpPr/>
          <p:nvPr/>
        </p:nvSpPr>
        <p:spPr>
          <a:xfrm>
            <a:off x="359532" y="2135263"/>
            <a:ext cx="8352928" cy="1366528"/>
          </a:xfrm>
          <a:prstGeom prst="rect">
            <a:avLst/>
          </a:prstGeom>
        </p:spPr>
        <p:txBody>
          <a:bodyPr wrap="square">
            <a:spAutoFit/>
          </a:bodyPr>
          <a:lstStyle/>
          <a:p>
            <a:pPr algn="just" rtl="1">
              <a:lnSpc>
                <a:spcPct val="115000"/>
              </a:lnSpc>
              <a:spcAft>
                <a:spcPts val="0"/>
              </a:spcAft>
            </a:pPr>
            <a:r>
              <a:rPr lang="ar-SA" sz="360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عَنْ جَابِرٍ، قَالَ: قَالَ رَسُولُ اللَّهِ صَلَّى اللَّهُ عَلَيْهِ وَسَلَّم:َ الْمُؤْمِنُ يَأْلَفُ وَيُؤْلَفُ، وَلا خَيْرَ فِيمَنْ لا يَأْلَفُ وَلا يُؤْلَفُ، وَخَيْرُ النَّاسِ أَنْفَعُهُمْ لِلنَّاسِ</a:t>
            </a:r>
            <a:endParaRPr lang="en-MY" sz="360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8865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251520" y="1214350"/>
            <a:ext cx="8749572" cy="5310994"/>
          </a:xfrm>
          <a:prstGeom prst="roundRect">
            <a:avLst/>
          </a:prstGeom>
          <a:solidFill>
            <a:srgbClr val="0000FF">
              <a:alpha val="65000"/>
            </a:srgbClr>
          </a:solidFill>
          <a:ln/>
        </p:spPr>
        <p:style>
          <a:lnRef idx="2">
            <a:schemeClr val="dk1"/>
          </a:lnRef>
          <a:fillRef idx="1">
            <a:schemeClr val="lt1"/>
          </a:fillRef>
          <a:effectRef idx="0">
            <a:schemeClr val="dk1"/>
          </a:effectRef>
          <a:fontRef idx="minor">
            <a:schemeClr val="dk1"/>
          </a:fontRef>
        </p:style>
        <p:txBody>
          <a:bodyPr>
            <a:noAutofit/>
          </a:bodyPr>
          <a:lstStyle/>
          <a:p>
            <a:pPr marL="361950" lvl="0" indent="-361950" algn="just">
              <a:buClr>
                <a:srgbClr val="FF0000"/>
              </a:buClr>
              <a:buFont typeface="Wingdings" pitchFamily="2" charset="2"/>
              <a:buChar char="§"/>
            </a:pPr>
            <a:r>
              <a:rPr lang="ms-MY" dirty="0">
                <a:ln w="0"/>
                <a:solidFill>
                  <a:srgbClr val="FFFF00"/>
                </a:solidFill>
                <a:effectLst>
                  <a:glow rad="101600">
                    <a:schemeClr val="bg1">
                      <a:alpha val="60000"/>
                    </a:schemeClr>
                  </a:glow>
                  <a:outerShdw blurRad="38100" dist="19050" dir="2700000" algn="tl" rotWithShape="0">
                    <a:schemeClr val="dk1">
                      <a:alpha val="40000"/>
                    </a:schemeClr>
                  </a:outerShdw>
                </a:effectLst>
              </a:rPr>
              <a:t>kerjasama erat antara rakyat dan pasukan penguatkuasa akan dapat menyekat lebih banyak jenayah penyeludupan </a:t>
            </a:r>
            <a:endParaRPr lang="ms-MY" dirty="0" smtClean="0">
              <a:ln w="0"/>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r>
              <a:rPr lang="ms-MY"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pasukan </a:t>
            </a:r>
            <a:r>
              <a:rPr lang="ms-MY" dirty="0">
                <a:ln w="0"/>
                <a:solidFill>
                  <a:srgbClr val="FFFF00"/>
                </a:solidFill>
                <a:effectLst>
                  <a:glow rad="101600">
                    <a:schemeClr val="bg1">
                      <a:alpha val="60000"/>
                    </a:schemeClr>
                  </a:glow>
                  <a:outerShdw blurRad="38100" dist="19050" dir="2700000" algn="tl" rotWithShape="0">
                    <a:schemeClr val="dk1">
                      <a:alpha val="40000"/>
                    </a:schemeClr>
                  </a:outerShdw>
                </a:effectLst>
              </a:rPr>
              <a:t>penguatkuasa </a:t>
            </a:r>
            <a:r>
              <a:rPr lang="ms-MY"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memastikan </a:t>
            </a:r>
            <a:r>
              <a:rPr lang="ms-MY" dirty="0">
                <a:ln w="0"/>
                <a:solidFill>
                  <a:srgbClr val="FFFF00"/>
                </a:solidFill>
                <a:effectLst>
                  <a:glow rad="101600">
                    <a:schemeClr val="bg1">
                      <a:alpha val="60000"/>
                    </a:schemeClr>
                  </a:glow>
                  <a:outerShdw blurRad="38100" dist="19050" dir="2700000" algn="tl" rotWithShape="0">
                    <a:schemeClr val="dk1">
                      <a:alpha val="40000"/>
                    </a:schemeClr>
                  </a:outerShdw>
                </a:effectLst>
              </a:rPr>
              <a:t>aspek integriti, fizikal, rohani, ilmu pengetahuan, latihan, prasarana dan logistik mereka dipertingkatkan. </a:t>
            </a:r>
            <a:endParaRPr lang="ms-MY" dirty="0" smtClean="0">
              <a:ln w="0"/>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r>
              <a:rPr lang="en-MY"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bersatu</a:t>
            </a:r>
            <a:r>
              <a:rPr lang="en-MY"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bekerjasama</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mempertahankan</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negara</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menyokong</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mempercayai</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segala</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usaha</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dilaksanakan</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oleh</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agensi</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penguatkuasaan</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negara</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demi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memelihara</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keselamatan</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kedaulatan</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dirty="0" err="1">
                <a:ln w="0"/>
                <a:solidFill>
                  <a:srgbClr val="FFFF00"/>
                </a:solidFill>
                <a:effectLst>
                  <a:glow rad="101600">
                    <a:schemeClr val="bg1">
                      <a:alpha val="60000"/>
                    </a:schemeClr>
                  </a:glow>
                  <a:outerShdw blurRad="38100" dist="19050" dir="2700000" algn="tl" rotWithShape="0">
                    <a:schemeClr val="dk1">
                      <a:alpha val="40000"/>
                    </a:schemeClr>
                  </a:outerShdw>
                </a:effectLst>
              </a:rPr>
              <a:t>negara</a:t>
            </a:r>
            <a:r>
              <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endParaRPr lang="en-US" sz="2400" dirty="0">
              <a:ln w="0"/>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124744"/>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val="3496628504"/>
              </p:ext>
            </p:extLst>
          </p:nvPr>
        </p:nvGraphicFramePr>
        <p:xfrm>
          <a:off x="611560" y="177281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836712"/>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4" name="Rectangle 3"/>
          <p:cNvSpPr/>
          <p:nvPr/>
        </p:nvSpPr>
        <p:spPr>
          <a:xfrm>
            <a:off x="170157" y="2248475"/>
            <a:ext cx="8568952" cy="2003625"/>
          </a:xfrm>
          <a:prstGeom prst="rect">
            <a:avLst/>
          </a:prstGeom>
        </p:spPr>
        <p:txBody>
          <a:bodyPr wrap="square">
            <a:spAutoFit/>
          </a:bodyPr>
          <a:lstStyle/>
          <a:p>
            <a:pPr algn="ctr" rtl="1">
              <a:lnSpc>
                <a:spcPct val="115000"/>
              </a:lnSpc>
              <a:spcAft>
                <a:spcPts val="0"/>
              </a:spcAft>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QCF_BSML" panose="02000400000000000000" pitchFamily="2" charset="2"/>
              </a:rPr>
              <a:t>ﭷ ﭸ ﭹ ﭺ ﭻ</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QCF_P228" panose="02000400000000000000" pitchFamily="2" charset="2"/>
              </a:rPr>
              <a:t>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280" panose="02000400000000000000" pitchFamily="2" charset="2"/>
              </a:rPr>
              <a:t>ﭢ ﭣ ﭤ ﭥ ﭦ ﭧ ﭨ ﭩ ﭪ ﭫ ﭬ ﭭ ﭮ ﭯ ﭰ ﭱ ﭲ ﭳ ﭴ ﭵ ﭶ ﭷ ﭸ ﭹ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600027" y="4725144"/>
            <a:ext cx="8114716" cy="1754326"/>
          </a:xfrm>
          <a:prstGeom prst="rect">
            <a:avLst/>
          </a:prstGeom>
        </p:spPr>
        <p:txBody>
          <a:bodyPr wrap="square">
            <a:spAutoFit/>
          </a:bodyPr>
          <a:lstStyle/>
          <a:p>
            <a:pPr algn="ctr"/>
            <a:r>
              <a:rPr lang="en-MY"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Maksudnya</a:t>
            </a:r>
            <a:r>
              <a:rPr lang="en-MY"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endParaRPr lang="en-MY" dirty="0" smtClean="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ctr"/>
            <a:endParaRPr lang="en-MY" dirty="0" smtClean="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just"/>
            <a:r>
              <a:rPr lang="en-MY" i="1" dirty="0" smtClean="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Dan Allah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memberikan</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satu</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misalan</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Sebuah</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negeri</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yang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aman</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damai</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dan</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tenteram</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yang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didatangi</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rezekinya</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yang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mewah</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dari</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tiap-tiap</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tempat</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tetapi</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penduduknya</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kufurkan</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nikmat-nikmat</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Allah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itu</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maka</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Allah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merasakannya</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kelaparan</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dan</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ketakutan</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disebabkan</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apa</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yang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mereka</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telah</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MY" i="1" dirty="0" err="1">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lakukan</a:t>
            </a:r>
            <a:r>
              <a:rPr lang="en-MY" i="1" dirty="0">
                <a:ln w="0">
                  <a:solidFill>
                    <a:srgbClr val="FFFF00"/>
                  </a:solidFill>
                </a:ln>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r>
              <a:rPr lang="en-MY"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(Surah an-</a:t>
            </a:r>
            <a:r>
              <a:rPr lang="en-MY"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Nahl</a:t>
            </a:r>
            <a:r>
              <a:rPr lang="en-MY"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112)</a:t>
            </a:r>
            <a:endParaRPr lang="en-MY" dirty="0">
              <a:ln w="0"/>
              <a:effectLst>
                <a:glow rad="101600">
                  <a:schemeClr val="bg1">
                    <a:alpha val="60000"/>
                  </a:schemeClr>
                </a:glow>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Rect">
            <a:avLst/>
          </a:prstGeom>
          <a:solidFill>
            <a:schemeClr val="bg1">
              <a:alpha val="55000"/>
            </a:schemeClr>
          </a:solid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43713" y="1742497"/>
            <a:ext cx="8358246" cy="2585323"/>
          </a:xfrm>
          <a:prstGeom prst="rect">
            <a:avLst/>
          </a:prstGeom>
        </p:spPr>
        <p:txBody>
          <a:bodyPr wrap="square">
            <a:spAutoFit/>
          </a:bodyPr>
          <a:lstStyle/>
          <a:p>
            <a:pPr lvl="0" algn="ctr" rtl="1" fontAlgn="base">
              <a:lnSpc>
                <a:spcPct val="150000"/>
              </a:lnSpc>
              <a:spcBef>
                <a:spcPct val="0"/>
              </a:spcBef>
              <a:spcAft>
                <a:spcPct val="0"/>
              </a:spcAft>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الْــحَـمْـدُ لِلَّــهِ حَـمْدًا كَثِيرًا كَـمَـا أَمَرَ، أَشْهَدُ أَن لَّا إِلَـــــــهَ إِلَّا اللَّهُ وَحْدَهُ لَا شَرِيــــكَ لَــــهُ، إِقْرَارًا بِرُبُوبِــيَّـــتِــهِ وَإِرْغَـــامًــا ل</a:t>
            </a:r>
            <a:r>
              <a:rPr lang="ar-EG"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ِـمَـنْ جـَحـَدَ بِــهِ وَكَـفَـرَ، وَأَشْهَدُ أَنَّ سَيِّدَنَــا مُـحَـمَّـدًا عَبْدُهُ وَرَسُـــولُـهُ سَيِّدُ الْجِـنِّ وَالْبَشَرِ.</a:t>
            </a:r>
            <a:endPar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2" y="5085184"/>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521039" y="5215552"/>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kami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-Nya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1407" y="2059965"/>
            <a:ext cx="8501122" cy="646331"/>
          </a:xfrm>
          <a:prstGeom prst="rect">
            <a:avLst/>
          </a:prstGeom>
        </p:spPr>
        <p:txBody>
          <a:bodyPr wrap="square">
            <a:spAutoFit/>
          </a:bodyPr>
          <a:lstStyle/>
          <a:p>
            <a:pPr algn="ctr"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اللَّـهُمَّ فَـصَــلِّ وَسَــلِّمْ عَلَى سَيِّدِنَــا مُـحَـمَّـدٍ وَعَلَى آلِــــــهِ الْــمُـصـَابِيحِ الْغُرَرِ.</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l="-15000" r="-15000"/>
          </a:stretch>
        </a:blipFill>
        <a:effectLst/>
      </p:bgPr>
    </p:bg>
    <p:spTree>
      <p:nvGrpSpPr>
        <p:cNvPr id="1" name=""/>
        <p:cNvGrpSpPr/>
        <p:nvPr/>
      </p:nvGrpSpPr>
      <p:grpSpPr>
        <a:xfrm>
          <a:off x="0" y="0"/>
          <a:ext cx="0" cy="0"/>
          <a:chOff x="0" y="0"/>
          <a:chExt cx="0" cy="0"/>
        </a:xfrm>
      </p:grpSpPr>
      <p:sp>
        <p:nvSpPr>
          <p:cNvPr id="13" name="Rectangle 12"/>
          <p:cNvSpPr/>
          <p:nvPr/>
        </p:nvSpPr>
        <p:spPr>
          <a:xfrm>
            <a:off x="0" y="2878592"/>
            <a:ext cx="9144000" cy="1918560"/>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effectLst>
                <a:outerShdw blurRad="75057" dist="38100" dir="5400000" sy="-20000" rotWithShape="0">
                  <a:prstClr val="black">
                    <a:alpha val="25000"/>
                  </a:prstClr>
                </a:outerShdw>
              </a:effectLst>
            </a:endParaRPr>
          </a:p>
        </p:txBody>
      </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763688" y="1844824"/>
            <a:ext cx="5436096" cy="646331"/>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3262304" y="4333353"/>
            <a:ext cx="2384657" cy="442674"/>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S Sans Serif"/>
                <a:ea typeface="Calibri" pitchFamily="34" charset="0"/>
                <a:cs typeface="+mj-cs"/>
              </a:rPr>
              <a:t>(</a:t>
            </a:r>
            <a:r>
              <a:rPr lang="ar-SA" sz="2000"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Traditional Arabic" panose="02020603050405020304" pitchFamily="18" charset="-78"/>
              </a:rPr>
              <a:t>سورة البينة: </a:t>
            </a:r>
            <a:r>
              <a:rPr lang="ar-SA" sz="2000" dirty="0" smtClean="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Arabic Typesetting" panose="03020402040406030203" pitchFamily="66" charset="-78"/>
              </a:rPr>
              <a:t>٧</a:t>
            </a:r>
            <a:r>
              <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abic Typesetting"/>
                <a:ea typeface="Calibri" pitchFamily="34" charset="0"/>
                <a:cs typeface="+mj-cs"/>
              </a:rPr>
              <a:t>)</a:t>
            </a:r>
            <a:endPar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ial" pitchFamily="34" charset="0"/>
              <a:cs typeface="+mj-cs"/>
            </a:endParaRPr>
          </a:p>
        </p:txBody>
      </p:sp>
      <p:sp>
        <p:nvSpPr>
          <p:cNvPr id="4" name="Rectangle 3"/>
          <p:cNvSpPr/>
          <p:nvPr/>
        </p:nvSpPr>
        <p:spPr>
          <a:xfrm>
            <a:off x="564331" y="3223559"/>
            <a:ext cx="8015336" cy="800219"/>
          </a:xfrm>
          <a:prstGeom prst="rect">
            <a:avLst/>
          </a:prstGeom>
        </p:spPr>
        <p:txBody>
          <a:bodyPr wrap="none">
            <a:spAutoFit/>
          </a:bodyPr>
          <a:lstStyle/>
          <a:p>
            <a:pPr algn="ctr" rtl="1">
              <a:lnSpc>
                <a:spcPct val="115000"/>
              </a:lnSpc>
              <a:spcAft>
                <a:spcPts val="0"/>
              </a:spcAft>
            </a:pPr>
            <a:r>
              <a:rPr lang="ar-SA" sz="4000" b="1" dirty="0">
                <a:effectLst>
                  <a:glow rad="101600">
                    <a:schemeClr val="bg1">
                      <a:alpha val="6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r>
              <a:rPr lang="ar-SA" sz="4000" b="1" dirty="0">
                <a:effectLst>
                  <a:glow rad="101600">
                    <a:schemeClr val="bg1">
                      <a:alpha val="60000"/>
                    </a:schemeClr>
                  </a:glow>
                </a:effectLst>
                <a:latin typeface="Calibri" panose="020F0502020204030204" pitchFamily="34" charset="0"/>
                <a:ea typeface="Times New Roman" panose="02020603050405020304" pitchFamily="18" charset="0"/>
                <a:cs typeface="QCF_P027" panose="02000400000000000000" pitchFamily="2" charset="2"/>
              </a:rPr>
              <a:t> </a:t>
            </a:r>
            <a:r>
              <a:rPr lang="ar-SA" sz="4000" b="1" dirty="0">
                <a:effectLst>
                  <a:glow rad="101600">
                    <a:schemeClr val="bg1">
                      <a:alpha val="60000"/>
                    </a:schemeClr>
                  </a:glow>
                </a:effectLst>
                <a:latin typeface="Calibri" panose="020F0502020204030204" pitchFamily="34" charset="0"/>
                <a:ea typeface="Times New Roman" panose="02020603050405020304" pitchFamily="18" charset="0"/>
                <a:cs typeface="QCF_P598" panose="02000400000000000000" pitchFamily="2" charset="2"/>
              </a:rPr>
              <a:t>ﯝ ﯞ ﯟ ﯠ ﯡ ﯢ ﯣ ﯤ ﯥ </a:t>
            </a:r>
            <a:r>
              <a:rPr lang="ar-SA" sz="4000" b="1" dirty="0">
                <a:effectLst>
                  <a:glow rad="101600">
                    <a:schemeClr val="bg1">
                      <a:alpha val="60000"/>
                    </a:schemeClr>
                  </a:glow>
                </a:effectLst>
                <a:latin typeface="Calibri" panose="020F0502020204030204" pitchFamily="34" charset="0"/>
                <a:ea typeface="Times New Roman" panose="02020603050405020304" pitchFamily="18" charset="0"/>
                <a:cs typeface="QCF_P027" panose="02000400000000000000" pitchFamily="2" charset="2"/>
              </a:rPr>
              <a:t> </a:t>
            </a:r>
            <a:r>
              <a:rPr lang="ar-SA" sz="4000" b="1" dirty="0" smtClean="0">
                <a:effectLst>
                  <a:glow rad="101600">
                    <a:schemeClr val="bg1">
                      <a:alpha val="6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4000" dirty="0">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032216"/>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33263" y="4048179"/>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3" name="Rectangle 2"/>
          <p:cNvSpPr/>
          <p:nvPr/>
        </p:nvSpPr>
        <p:spPr>
          <a:xfrm>
            <a:off x="216024" y="1530658"/>
            <a:ext cx="8785068" cy="1754326"/>
          </a:xfrm>
          <a:prstGeom prst="rect">
            <a:avLst/>
          </a:prstGeom>
        </p:spPr>
        <p:txBody>
          <a:bodyPr wrap="square">
            <a:spAutoFit/>
          </a:bodyPr>
          <a:lstStyle/>
          <a:p>
            <a:pPr algn="just"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575524" y="2132856"/>
            <a:ext cx="7992888" cy="2640723"/>
          </a:xfrm>
          <a:prstGeom prst="rect">
            <a:avLst/>
          </a:prstGeom>
        </p:spPr>
        <p:txBody>
          <a:bodyPr wrap="square">
            <a:spAutoFit/>
          </a:bodyPr>
          <a:lstStyle/>
          <a:p>
            <a:pPr algn="just" rtl="1">
              <a:lnSpc>
                <a:spcPct val="115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mj-cs"/>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610378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251520" y="1340768"/>
            <a:ext cx="8685216" cy="5078313"/>
          </a:xfrm>
          <a:prstGeom prst="rect">
            <a:avLst/>
          </a:prstGeom>
        </p:spPr>
        <p:txBody>
          <a:bodyPr wrap="square">
            <a:spAutoFit/>
          </a:bodyPr>
          <a:lstStyle/>
          <a:p>
            <a:pPr algn="ctr"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algn="ctr"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algn="ctr" rtl="1"/>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اللَّهُـمَّ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انْصُرْ سَلَاطِينَ الْـمُسْلِمِينَ وَأَيِّـدْهُـمْ بِالتَّـقْوَى والتَّوْفِيقِ إِلَى يَوْمِ الدِّينِ، وَأَعْلِ كَلِمَةَ الْـمُوَحـِّدِينَ، وَأَدِمْ</a:t>
            </a:r>
            <a:r>
              <a:rPr lang="ar-EG"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 لَهُمُ الْعِـزَّةَ والتَّـمْـكِينِ. </a:t>
            </a:r>
            <a:endParaRPr lang="en-MY"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algn="ctr" rtl="1"/>
            <a:r>
              <a:rPr lang="ar-EG"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اللَّهُـمَّ </a:t>
            </a:r>
            <a:r>
              <a:rPr lang="ar-EG"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اهْدِنَا سُبُـلَ السَّلَامِ وَأَخْرِجْنَا مِنَ الظُّـلُـمَـاتِ إِلَى النُّورِ، وَجَـنِّـبْنَا الْـفَوَاحِشَ مَا ظَهَرَ مِنْهَا وَمَـا بَطَنَ.</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70292" y="1340768"/>
            <a:ext cx="8830799" cy="5262979"/>
          </a:xfrm>
          <a:prstGeom prst="rect">
            <a:avLst/>
          </a:prstGeom>
        </p:spPr>
        <p:txBody>
          <a:bodyPr wrap="square">
            <a:spAutoFit/>
          </a:bodyPr>
          <a:lstStyle/>
          <a:p>
            <a:pPr algn="ctr" rtl="1">
              <a:lnSpc>
                <a:spcPct val="150000"/>
              </a:lnSpc>
            </a:pPr>
            <a:r>
              <a:rPr lang="ar-SA" sz="3600" dirty="0">
                <a:ln w="0">
                  <a:solidFill>
                    <a:schemeClr val="bg1"/>
                  </a:solidFill>
                </a:ln>
                <a:solidFill>
                  <a:schemeClr val="bg1"/>
                </a:solidFill>
                <a:effectLst>
                  <a:outerShdw blurRad="38100" dist="19050" dir="2700000" algn="tl" rotWithShape="0">
                    <a:schemeClr val="dk1">
                      <a:alpha val="40000"/>
                    </a:schemeClr>
                  </a:outerShdw>
                </a:effectLst>
                <a:cs typeface="+mj-cs"/>
              </a:rPr>
              <a:t>اللَّـهُمَّ أَنزِلِ الرَّحْمَــةَ والسَّكِينَةَ وَالسَّلاَمَةَ والْعَافِيَةَ عَلَى عَبْدِكَ الْحَارِسِ لِشَرِيعَتِكَ مَلِكِنَا</a:t>
            </a:r>
            <a:r>
              <a:rPr lang="ar-SA"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 </a:t>
            </a:r>
            <a:r>
              <a:rPr lang="ar-SA" sz="32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 </a:t>
            </a:r>
            <a:endParaRPr lang="en-US"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44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a:t>
            </a:r>
            <a:r>
              <a:rPr lang="ar-SA" sz="44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محمد كليما </a:t>
            </a:r>
            <a:endParaRPr lang="ar-SA" sz="44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endParaRPr>
          </a:p>
          <a:p>
            <a:pPr algn="just" rtl="1">
              <a:lnSpc>
                <a:spcPct val="150000"/>
              </a:lnSpc>
            </a:pPr>
            <a:r>
              <a:rPr lang="ar-SA"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وَعَلَى </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كُلِّ قَرَابَتِهِ أَجْمَعِيْنَ. </a:t>
            </a:r>
            <a:r>
              <a:rPr lang="ar-SA" sz="3600" dirty="0">
                <a:ln w="0">
                  <a:solidFill>
                    <a:schemeClr val="bg1"/>
                  </a:solidFill>
                </a:ln>
                <a:solidFill>
                  <a:schemeClr val="bg1"/>
                </a:solidFill>
                <a:effectLst>
                  <a:outerShdw blurRad="38100" dist="19050" dir="2700000" algn="tl" rotWithShape="0">
                    <a:schemeClr val="dk1">
                      <a:alpha val="40000"/>
                    </a:schemeClr>
                  </a:outerShdw>
                </a:effectLst>
                <a:cs typeface="+mj-cs"/>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600" dirty="0">
              <a:ln w="0">
                <a:solidFill>
                  <a:schemeClr val="bg1"/>
                </a:solidFill>
              </a:ln>
              <a:solidFill>
                <a:schemeClr val="bg1"/>
              </a:solidFill>
              <a:effectLst>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algn="just" rtl="1"/>
            <a:r>
              <a:rPr lang="ar-EG"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31508" y="2132856"/>
            <a:ext cx="8280920" cy="2677656"/>
          </a:xfrm>
          <a:prstGeom prst="rect">
            <a:avLst/>
          </a:prstGeom>
        </p:spPr>
        <p:txBody>
          <a:bodyPr wrap="square">
            <a:spAutoFit/>
          </a:bodyPr>
          <a:lstStyle/>
          <a:p>
            <a:pPr algn="ct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Ya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Allah, kami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memohon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agar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dengan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rahmat</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perlindungan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Mu,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negara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kami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ini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seluruh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rakyatnya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dikekalkan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dalam</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keamanan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kesejahteraan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endPar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algn="ct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Tanamkanlah</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rasa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kasih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sayang</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kekalkanlah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perpaduan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di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kalangan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kami. </a:t>
            </a:r>
            <a:endPar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algn="ct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Semoga</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dengannya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kami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sentiasa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hidup</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aman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damai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sejahtera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selamat</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sepanjang</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zaman.</a:t>
            </a:r>
            <a:endParaRPr lang="en-MY"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23528" y="2785135"/>
            <a:ext cx="8496944" cy="1754326"/>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a:t>
            </a: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وَأَشهَدُ أَنَّ سَيِّدَنَا وَنَبِيِّنَا مُحَمَّدًا عَبدُهُ وَرَسُولُهُ؛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وَبَارِك عَلَى سَيِّدِنَا مُحَمَّدٍ خَاتَمِ الأَنبِيَاءِ وَالمُرسَلِينَ وَعَلَى آلِهِ وَصَحبِهِ أَجمَعِينَ </a:t>
            </a:r>
            <a:endParaRPr lang="en-US"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2585323"/>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a:t>
            </a:r>
            <a:r>
              <a:rPr lang="ar-SA"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وَإِيَّايَ بِتَقوَى اللهِ وَطَاعَتِهِ لَعَلَّكُمْ تُرحَمُونَ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Rectangle 11"/>
          <p:cNvSpPr/>
          <p:nvPr/>
        </p:nvSpPr>
        <p:spPr>
          <a:xfrm>
            <a:off x="251520" y="1916832"/>
            <a:ext cx="8496944" cy="1152128"/>
          </a:xfrm>
          <a:prstGeom prst="rect">
            <a:avLst/>
          </a:prstGeom>
          <a:solidFill>
            <a:srgbClr val="C00000">
              <a:alpha val="55000"/>
            </a:srgbClr>
          </a:solidFill>
          <a:ln w="28575">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rgbClr val="FFFF00"/>
                  </a:solidFill>
                </a:ln>
                <a:solidFill>
                  <a:srgbClr val="FFFF00"/>
                </a:solidFill>
                <a:effectLst>
                  <a:glow rad="101600">
                    <a:schemeClr val="bg1">
                      <a:alpha val="60000"/>
                    </a:schemeClr>
                  </a:glow>
                </a:effectLst>
              </a:rPr>
              <a:t>MARILAH SAMA-SAMA KITA MENINGKATKAN KETAKWAAN KEPADA ALLAH SWT </a:t>
            </a:r>
            <a:r>
              <a:rPr lang="es-ES" sz="2200" dirty="0" smtClean="0">
                <a:ln>
                  <a:solidFill>
                    <a:srgbClr val="FFFF00"/>
                  </a:solidFill>
                </a:ln>
                <a:solidFill>
                  <a:srgbClr val="FFFF00"/>
                </a:solidFill>
                <a:effectLst>
                  <a:glow rad="101600">
                    <a:schemeClr val="bg1">
                      <a:alpha val="60000"/>
                    </a:schemeClr>
                  </a:glow>
                </a:effectLst>
              </a:rPr>
              <a:t>DENGAN</a:t>
            </a:r>
            <a:endParaRPr lang="en-US" sz="2200" dirty="0">
              <a:ln>
                <a:solidFill>
                  <a:srgbClr val="FFFF00"/>
                </a:solidFill>
              </a:ln>
              <a:solidFill>
                <a:srgbClr val="FFFF00"/>
              </a:solidFill>
              <a:effectLst>
                <a:glow rad="101600">
                  <a:schemeClr val="bg1">
                    <a:alpha val="60000"/>
                  </a:schemeClr>
                </a:glow>
              </a:effectLst>
            </a:endParaRPr>
          </a:p>
        </p:txBody>
      </p:sp>
      <p:sp>
        <p:nvSpPr>
          <p:cNvPr id="15" name="Round Diagonal Corner Rectangle 14"/>
          <p:cNvSpPr/>
          <p:nvPr/>
        </p:nvSpPr>
        <p:spPr>
          <a:xfrm flipH="1">
            <a:off x="611560" y="3501008"/>
            <a:ext cx="3168352" cy="1224136"/>
          </a:xfrm>
          <a:prstGeom prst="round2DiagRect">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Round Diagonal Corner Rectangle 15"/>
          <p:cNvSpPr/>
          <p:nvPr/>
        </p:nvSpPr>
        <p:spPr>
          <a:xfrm>
            <a:off x="5148064" y="3501008"/>
            <a:ext cx="3240360" cy="1224136"/>
          </a:xfrm>
          <a:prstGeom prst="round2DiagRect">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611560" y="5085184"/>
            <a:ext cx="8064896" cy="648072"/>
          </a:xfrm>
          <a:prstGeom prst="rect">
            <a:avLst/>
          </a:prstGeom>
          <a:noFill/>
        </p:spPr>
        <p:txBody>
          <a:bodyPr wrap="square" lIns="91440" tIns="45720" rIns="91440" bIns="45720">
            <a:prstTxWarp prst="textPlain">
              <a:avLst/>
            </a:prstTxWarp>
            <a:spAutoFit/>
          </a:bodyPr>
          <a:lstStyle/>
          <a:p>
            <a:pPr algn="ctr"/>
            <a:r>
              <a:rPr lang="en-US" sz="1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MUDAH-MUDAHAN KEHIDUPAN INI DIBERKATI DI DUNIA DAN DI AKHIRAT.</a:t>
            </a:r>
            <a:r>
              <a:rPr lang="en-US" sz="1200" dirty="0" smtClean="0"/>
              <a:t> </a:t>
            </a:r>
            <a:endParaRPr lang="en-US" sz="1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1051833" y="2957326"/>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034253" y="3542101"/>
            <a:ext cx="6840760" cy="1754326"/>
          </a:xfrm>
          <a:prstGeom prst="rect">
            <a:avLst/>
          </a:prstGeom>
        </p:spPr>
        <p:txBody>
          <a:bodyPr wrap="square">
            <a:spAutoFit/>
          </a:bodyPr>
          <a:lstStyle/>
          <a:p>
            <a:pPr algn="just" fontAlgn="base"/>
            <a:r>
              <a:rPr lang="en-US" sz="3600" b="1" spc="50" dirty="0">
                <a:ln w="9525" cmpd="sng">
                  <a:solidFill>
                    <a:srgbClr val="FFFF00"/>
                  </a:solidFill>
                  <a:prstDash val="solid"/>
                </a:ln>
                <a:solidFill>
                  <a:srgbClr val="FFFF00"/>
                </a:solidFill>
                <a:effectLst>
                  <a:glow rad="139700">
                    <a:schemeClr val="accent6">
                      <a:satMod val="175000"/>
                      <a:alpha val="40000"/>
                    </a:schemeClr>
                  </a:glow>
                </a:effectLst>
              </a:rPr>
              <a:t>KERJASAMA </a:t>
            </a:r>
            <a:r>
              <a:rPr lang="en-US" sz="3600" b="1" spc="50" dirty="0" smtClean="0">
                <a:ln w="9525" cmpd="sng">
                  <a:solidFill>
                    <a:srgbClr val="FFFF00"/>
                  </a:solidFill>
                  <a:prstDash val="solid"/>
                </a:ln>
                <a:solidFill>
                  <a:srgbClr val="FFFF00"/>
                </a:solidFill>
                <a:effectLst>
                  <a:glow rad="139700">
                    <a:schemeClr val="accent6">
                      <a:satMod val="175000"/>
                      <a:alpha val="40000"/>
                    </a:schemeClr>
                  </a:glow>
                </a:effectLst>
              </a:rPr>
              <a:t>RAKYAT</a:t>
            </a:r>
          </a:p>
          <a:p>
            <a:pPr algn="just" fontAlgn="base"/>
            <a:r>
              <a:rPr lang="en-US" sz="3600" b="1" spc="50" dirty="0" smtClean="0">
                <a:ln w="9525" cmpd="sng">
                  <a:solidFill>
                    <a:srgbClr val="FFFF00"/>
                  </a:solidFill>
                  <a:prstDash val="solid"/>
                </a:ln>
                <a:solidFill>
                  <a:srgbClr val="FFFF00"/>
                </a:solidFill>
                <a:effectLst>
                  <a:glow rad="139700">
                    <a:schemeClr val="accent6">
                      <a:satMod val="175000"/>
                      <a:alpha val="40000"/>
                    </a:schemeClr>
                  </a:glow>
                </a:effectLst>
              </a:rPr>
              <a:t>PEMANGKIN </a:t>
            </a:r>
            <a:r>
              <a:rPr lang="en-US" sz="3600" b="1" spc="50" dirty="0">
                <a:ln w="9525" cmpd="sng">
                  <a:solidFill>
                    <a:srgbClr val="FFFF00"/>
                  </a:solidFill>
                  <a:prstDash val="solid"/>
                </a:ln>
                <a:solidFill>
                  <a:srgbClr val="FFFF00"/>
                </a:solidFill>
                <a:effectLst>
                  <a:glow rad="139700">
                    <a:schemeClr val="accent6">
                      <a:satMod val="175000"/>
                      <a:alpha val="40000"/>
                    </a:schemeClr>
                  </a:glow>
                </a:effectLst>
              </a:rPr>
              <a:t>KESEJAHTERAAN NEGARA</a:t>
            </a:r>
            <a:endParaRPr lang="en-US" sz="3600" b="1" spc="50" dirty="0">
              <a:ln w="9525" cmpd="sng">
                <a:solidFill>
                  <a:srgbClr val="FFFF00"/>
                </a:solidFill>
                <a:prstDash val="solid"/>
              </a:ln>
              <a:solidFill>
                <a:srgbClr val="FFFF00"/>
              </a:solidFill>
              <a:effectLst>
                <a:glow rad="139700">
                  <a:schemeClr val="accent6">
                    <a:satMod val="175000"/>
                    <a:alpha val="40000"/>
                  </a:schemeClr>
                </a:glow>
              </a:effectLst>
              <a:latin typeface="Arial Rounded MT Bold" pitchFamily="34" charset="0"/>
              <a:cs typeface="Arial" pitchFamily="34" charset="0"/>
            </a:endParaRPr>
          </a:p>
        </p:txBody>
      </p:sp>
      <p:sp>
        <p:nvSpPr>
          <p:cNvPr id="3" name="Rectangle 2"/>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467544" y="1484784"/>
            <a:ext cx="8229600" cy="4752528"/>
          </a:xfrm>
          <a:prstGeom prst="roundRect">
            <a:avLst/>
          </a:prstGeom>
          <a:solidFill>
            <a:srgbClr val="0000FF">
              <a:alpha val="65000"/>
            </a:srgbClr>
          </a:solidFill>
          <a:ln/>
        </p:spPr>
        <p:style>
          <a:lnRef idx="2">
            <a:schemeClr val="dk1"/>
          </a:lnRef>
          <a:fillRef idx="1">
            <a:schemeClr val="lt1"/>
          </a:fillRef>
          <a:effectRef idx="0">
            <a:schemeClr val="dk1"/>
          </a:effectRef>
          <a:fontRef idx="minor">
            <a:schemeClr val="dk1"/>
          </a:fontRef>
        </p:style>
        <p:txBody>
          <a:bodyPr>
            <a:noAutofit/>
          </a:bodyPr>
          <a:lstStyle/>
          <a:p>
            <a:pPr marL="361950" lvl="0" indent="-361950" algn="just">
              <a:buClr>
                <a:srgbClr val="FF0000"/>
              </a:buClr>
              <a:buFont typeface="Wingdings" pitchFamily="2" charset="2"/>
              <a:buChar char="§"/>
            </a:pPr>
            <a:r>
              <a:rPr lang="ms-MY" dirty="0">
                <a:ln w="0"/>
                <a:solidFill>
                  <a:srgbClr val="FFFF00"/>
                </a:solidFill>
                <a:effectLst>
                  <a:glow rad="101600">
                    <a:schemeClr val="bg1">
                      <a:alpha val="60000"/>
                    </a:schemeClr>
                  </a:glow>
                  <a:outerShdw blurRad="38100" dist="19050" dir="2700000" algn="tl" rotWithShape="0">
                    <a:schemeClr val="dk1">
                      <a:alpha val="40000"/>
                    </a:schemeClr>
                  </a:outerShdw>
                </a:effectLst>
              </a:rPr>
              <a:t>Keamanan dan kesejahteraan di negara kita adalah berlandaskan kepada konsep </a:t>
            </a:r>
            <a:r>
              <a:rPr lang="ms-MY" i="1" dirty="0">
                <a:ln w="0"/>
                <a:solidFill>
                  <a:srgbClr val="FFFF00"/>
                </a:solidFill>
                <a:effectLst>
                  <a:glow rad="101600">
                    <a:schemeClr val="bg1">
                      <a:alpha val="60000"/>
                    </a:schemeClr>
                  </a:glow>
                  <a:outerShdw blurRad="38100" dist="19050" dir="2700000" algn="tl" rotWithShape="0">
                    <a:schemeClr val="dk1">
                      <a:alpha val="40000"/>
                    </a:schemeClr>
                  </a:outerShdw>
                </a:effectLst>
              </a:rPr>
              <a:t>‘Rule of law’</a:t>
            </a:r>
            <a:r>
              <a:rPr lang="ms-MY" dirty="0">
                <a:ln w="0"/>
                <a:solidFill>
                  <a:srgbClr val="FFFF00"/>
                </a:solidFill>
                <a:effectLst>
                  <a:glow rad="101600">
                    <a:schemeClr val="bg1">
                      <a:alpha val="60000"/>
                    </a:schemeClr>
                  </a:glow>
                  <a:outerShdw blurRad="38100" dist="19050" dir="2700000" algn="tl" rotWithShape="0">
                    <a:schemeClr val="dk1">
                      <a:alpha val="40000"/>
                    </a:schemeClr>
                  </a:outerShdw>
                </a:effectLst>
              </a:rPr>
              <a:t> dan kedaulatan undang-undang. </a:t>
            </a:r>
            <a:endParaRPr lang="ms-MY" dirty="0" smtClean="0">
              <a:ln w="0"/>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endParaRPr lang="ms-MY" sz="2400" dirty="0">
              <a:ln w="0"/>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r>
              <a:rPr lang="ms-MY"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Jenayah </a:t>
            </a:r>
            <a:r>
              <a:rPr lang="ms-MY" dirty="0">
                <a:ln w="0"/>
                <a:solidFill>
                  <a:srgbClr val="FFFF00"/>
                </a:solidFill>
                <a:effectLst>
                  <a:glow rad="101600">
                    <a:schemeClr val="bg1">
                      <a:alpha val="60000"/>
                    </a:schemeClr>
                  </a:glow>
                  <a:outerShdw blurRad="38100" dist="19050" dir="2700000" algn="tl" rotWithShape="0">
                    <a:schemeClr val="dk1">
                      <a:alpha val="40000"/>
                    </a:schemeClr>
                  </a:outerShdw>
                </a:effectLst>
              </a:rPr>
              <a:t>penyeludupan </a:t>
            </a:r>
            <a:r>
              <a:rPr lang="ms-MY"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memberi </a:t>
            </a:r>
            <a:r>
              <a:rPr lang="ms-MY" dirty="0">
                <a:ln w="0"/>
                <a:solidFill>
                  <a:srgbClr val="FFFF00"/>
                </a:solidFill>
                <a:effectLst>
                  <a:glow rad="101600">
                    <a:schemeClr val="bg1">
                      <a:alpha val="60000"/>
                    </a:schemeClr>
                  </a:glow>
                  <a:outerShdw blurRad="38100" dist="19050" dir="2700000" algn="tl" rotWithShape="0">
                    <a:schemeClr val="dk1">
                      <a:alpha val="40000"/>
                    </a:schemeClr>
                  </a:outerShdw>
                </a:effectLst>
              </a:rPr>
              <a:t>kesan kepada masalah sosial masyarakat </a:t>
            </a:r>
            <a:r>
              <a:rPr lang="ms-MY"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dan ekonomi negara.</a:t>
            </a:r>
          </a:p>
          <a:p>
            <a:pPr marL="361950" lvl="0" indent="-361950" algn="just">
              <a:buClr>
                <a:srgbClr val="FF0000"/>
              </a:buClr>
              <a:buFont typeface="Wingdings" pitchFamily="2" charset="2"/>
              <a:buChar char="§"/>
            </a:pPr>
            <a:endParaRPr lang="ms-MY" sz="2400" dirty="0">
              <a:ln w="0"/>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r>
              <a:rPr lang="ms-MY"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Kerjasama masyarakat </a:t>
            </a:r>
            <a:r>
              <a:rPr lang="ms-MY" dirty="0">
                <a:ln w="0"/>
                <a:solidFill>
                  <a:srgbClr val="FFFF00"/>
                </a:solidFill>
                <a:effectLst>
                  <a:glow rad="101600">
                    <a:schemeClr val="bg1">
                      <a:alpha val="60000"/>
                    </a:schemeClr>
                  </a:glow>
                  <a:outerShdw blurRad="38100" dist="19050" dir="2700000" algn="tl" rotWithShape="0">
                    <a:schemeClr val="dk1">
                      <a:alpha val="40000"/>
                    </a:schemeClr>
                  </a:outerShdw>
                </a:effectLst>
              </a:rPr>
              <a:t>membantu pihak penguatkuasa </a:t>
            </a:r>
            <a:r>
              <a:rPr lang="ms-MY"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adalah </a:t>
            </a:r>
            <a:r>
              <a:rPr lang="ms-MY" dirty="0">
                <a:ln w="0"/>
                <a:solidFill>
                  <a:srgbClr val="FFFF00"/>
                </a:solidFill>
                <a:effectLst>
                  <a:glow rad="101600">
                    <a:schemeClr val="bg1">
                      <a:alpha val="60000"/>
                    </a:schemeClr>
                  </a:glow>
                  <a:outerShdw blurRad="38100" dist="19050" dir="2700000" algn="tl" rotWithShape="0">
                    <a:schemeClr val="dk1">
                      <a:alpha val="40000"/>
                    </a:schemeClr>
                  </a:outerShdw>
                </a:effectLst>
              </a:rPr>
              <a:t>sangat diperlukan. </a:t>
            </a:r>
            <a:endParaRPr lang="en-US" sz="2400" dirty="0">
              <a:ln w="0"/>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ound Diagonal Corner Rectangle 15"/>
          <p:cNvSpPr/>
          <p:nvPr/>
        </p:nvSpPr>
        <p:spPr>
          <a:xfrm>
            <a:off x="107504" y="1080066"/>
            <a:ext cx="8928992" cy="476726"/>
          </a:xfrm>
          <a:prstGeom prst="round2DiagRect">
            <a:avLst/>
          </a:prstGeom>
          <a:solidFill>
            <a:schemeClr val="lt1">
              <a:alpha val="54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ounded Rectangle 10"/>
          <p:cNvSpPr/>
          <p:nvPr/>
        </p:nvSpPr>
        <p:spPr>
          <a:xfrm>
            <a:off x="179512" y="3429000"/>
            <a:ext cx="8712968" cy="1634490"/>
          </a:xfrm>
          <a:prstGeom prst="roundRect">
            <a:avLst/>
          </a:prstGeom>
          <a:solidFill>
            <a:srgbClr val="0000FF">
              <a:alpha val="60000"/>
            </a:srgbClr>
          </a:soli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en-US" dirty="0"/>
              <a:t>“</a:t>
            </a:r>
            <a:r>
              <a:rPr lang="en-US" i="1" dirty="0"/>
              <a:t>Dan </a:t>
            </a:r>
            <a:r>
              <a:rPr lang="en-US" i="1" dirty="0" err="1"/>
              <a:t>hendaklah</a:t>
            </a:r>
            <a:r>
              <a:rPr lang="en-US" i="1" dirty="0"/>
              <a:t> </a:t>
            </a:r>
            <a:r>
              <a:rPr lang="en-US" i="1" dirty="0" err="1"/>
              <a:t>kamu</a:t>
            </a:r>
            <a:r>
              <a:rPr lang="en-US" i="1" dirty="0"/>
              <a:t> </a:t>
            </a:r>
            <a:r>
              <a:rPr lang="en-US" i="1" dirty="0" err="1"/>
              <a:t>tolong</a:t>
            </a:r>
            <a:r>
              <a:rPr lang="en-US" i="1" dirty="0"/>
              <a:t> </a:t>
            </a:r>
            <a:r>
              <a:rPr lang="en-US" i="1" dirty="0" err="1"/>
              <a:t>menolong</a:t>
            </a:r>
            <a:r>
              <a:rPr lang="en-US" i="1" dirty="0"/>
              <a:t> </a:t>
            </a:r>
            <a:r>
              <a:rPr lang="en-US" i="1" dirty="0" err="1"/>
              <a:t>dalam</a:t>
            </a:r>
            <a:r>
              <a:rPr lang="en-US" i="1" dirty="0"/>
              <a:t> </a:t>
            </a:r>
            <a:r>
              <a:rPr lang="en-US" i="1" dirty="0" err="1"/>
              <a:t>mengerjakan</a:t>
            </a:r>
            <a:r>
              <a:rPr lang="en-US" i="1" dirty="0"/>
              <a:t> </a:t>
            </a:r>
            <a:r>
              <a:rPr lang="en-US" i="1" dirty="0" err="1"/>
              <a:t>kebajikan</a:t>
            </a:r>
            <a:r>
              <a:rPr lang="en-US" i="1" dirty="0"/>
              <a:t> </a:t>
            </a:r>
            <a:r>
              <a:rPr lang="en-US" i="1" dirty="0" err="1"/>
              <a:t>dan</a:t>
            </a:r>
            <a:r>
              <a:rPr lang="en-US" i="1" dirty="0"/>
              <a:t> </a:t>
            </a:r>
            <a:r>
              <a:rPr lang="en-US" i="1" dirty="0" err="1"/>
              <a:t>taqwa</a:t>
            </a:r>
            <a:r>
              <a:rPr lang="en-US" i="1" dirty="0"/>
              <a:t> </a:t>
            </a:r>
            <a:r>
              <a:rPr lang="en-US" i="1" dirty="0" err="1"/>
              <a:t>dan</a:t>
            </a:r>
            <a:r>
              <a:rPr lang="en-US" i="1" dirty="0"/>
              <a:t> </a:t>
            </a:r>
            <a:r>
              <a:rPr lang="en-US" i="1" dirty="0" err="1"/>
              <a:t>janganlah</a:t>
            </a:r>
            <a:r>
              <a:rPr lang="en-US" i="1" dirty="0"/>
              <a:t> </a:t>
            </a:r>
            <a:r>
              <a:rPr lang="en-US" i="1" dirty="0" err="1"/>
              <a:t>tolong</a:t>
            </a:r>
            <a:r>
              <a:rPr lang="en-US" i="1" dirty="0"/>
              <a:t> </a:t>
            </a:r>
            <a:r>
              <a:rPr lang="en-US" i="1" dirty="0" err="1"/>
              <a:t>menolong</a:t>
            </a:r>
            <a:r>
              <a:rPr lang="en-US" i="1" dirty="0"/>
              <a:t> </a:t>
            </a:r>
            <a:r>
              <a:rPr lang="en-US" i="1" dirty="0" err="1"/>
              <a:t>dalam</a:t>
            </a:r>
            <a:r>
              <a:rPr lang="en-US" i="1" dirty="0"/>
              <a:t> </a:t>
            </a:r>
            <a:r>
              <a:rPr lang="en-US" i="1" dirty="0" err="1"/>
              <a:t>berbuat</a:t>
            </a:r>
            <a:r>
              <a:rPr lang="en-US" i="1" dirty="0"/>
              <a:t> </a:t>
            </a:r>
            <a:r>
              <a:rPr lang="en-US" i="1" dirty="0" err="1"/>
              <a:t>dosa</a:t>
            </a:r>
            <a:r>
              <a:rPr lang="en-US" i="1" dirty="0"/>
              <a:t> </a:t>
            </a:r>
            <a:r>
              <a:rPr lang="en-US" i="1" dirty="0" err="1"/>
              <a:t>dan</a:t>
            </a:r>
            <a:r>
              <a:rPr lang="en-US" i="1" dirty="0"/>
              <a:t> </a:t>
            </a:r>
            <a:r>
              <a:rPr lang="en-US" i="1" dirty="0" err="1"/>
              <a:t>permusuhan</a:t>
            </a:r>
            <a:r>
              <a:rPr lang="en-US" i="1" dirty="0"/>
              <a:t>. </a:t>
            </a:r>
            <a:r>
              <a:rPr lang="en-US" i="1" dirty="0" err="1"/>
              <a:t>Bertaqwalah</a:t>
            </a:r>
            <a:r>
              <a:rPr lang="en-US" i="1" dirty="0"/>
              <a:t> </a:t>
            </a:r>
            <a:r>
              <a:rPr lang="en-US" i="1" dirty="0" err="1"/>
              <a:t>kepada</a:t>
            </a:r>
            <a:r>
              <a:rPr lang="en-US" i="1" dirty="0"/>
              <a:t> Allah, </a:t>
            </a:r>
            <a:r>
              <a:rPr lang="en-US" i="1" dirty="0" err="1"/>
              <a:t>sesungguhnya</a:t>
            </a:r>
            <a:r>
              <a:rPr lang="en-US" i="1" dirty="0"/>
              <a:t> Allah </a:t>
            </a:r>
            <a:r>
              <a:rPr lang="en-US" i="1" dirty="0" err="1"/>
              <a:t>sangat</a:t>
            </a:r>
            <a:r>
              <a:rPr lang="en-US" i="1" dirty="0"/>
              <a:t> </a:t>
            </a:r>
            <a:r>
              <a:rPr lang="en-US" i="1" dirty="0" err="1"/>
              <a:t>berat</a:t>
            </a:r>
            <a:r>
              <a:rPr lang="en-US" i="1" dirty="0"/>
              <a:t> </a:t>
            </a:r>
            <a:r>
              <a:rPr lang="en-US" i="1" dirty="0" err="1"/>
              <a:t>seksaanNya</a:t>
            </a:r>
            <a:r>
              <a:rPr lang="en-US" i="1" dirty="0"/>
              <a:t>.”</a:t>
            </a:r>
            <a:endParaRPr lang="en-MY" dirty="0">
              <a:ln>
                <a:solidFill>
                  <a:srgbClr val="FFFF00"/>
                </a:solidFill>
              </a:ln>
              <a:solidFill>
                <a:srgbClr val="FFFF00"/>
              </a:solidFill>
              <a:effectLst>
                <a:glow rad="101600">
                  <a:schemeClr val="bg1">
                    <a:alpha val="60000"/>
                  </a:schemeClr>
                </a:glow>
              </a:effectLst>
            </a:endParaRPr>
          </a:p>
        </p:txBody>
      </p:sp>
      <p:sp>
        <p:nvSpPr>
          <p:cNvPr id="13" name="Rectangle 12"/>
          <p:cNvSpPr/>
          <p:nvPr/>
        </p:nvSpPr>
        <p:spPr>
          <a:xfrm>
            <a:off x="6237893" y="5154209"/>
            <a:ext cx="2421817" cy="400110"/>
          </a:xfrm>
          <a:prstGeom prst="rect">
            <a:avLst/>
          </a:prstGeom>
        </p:spPr>
        <p:txBody>
          <a:bodyPr wrap="none">
            <a:spAutoFit/>
          </a:bodyPr>
          <a:lstStyle/>
          <a:p>
            <a:r>
              <a:rPr lang="en-US" sz="20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Surah </a:t>
            </a:r>
            <a:r>
              <a:rPr lang="ms-MY"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Al-Maidah </a:t>
            </a:r>
            <a:r>
              <a:rPr lang="ms-MY"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ms-MY"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2</a:t>
            </a:r>
            <a:r>
              <a:rPr lang="en-US" sz="20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0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4" name="Rectangle 3"/>
          <p:cNvSpPr/>
          <p:nvPr/>
        </p:nvSpPr>
        <p:spPr>
          <a:xfrm>
            <a:off x="251520" y="1915473"/>
            <a:ext cx="8424936" cy="1366528"/>
          </a:xfrm>
          <a:prstGeom prst="rect">
            <a:avLst/>
          </a:prstGeom>
        </p:spPr>
        <p:txBody>
          <a:bodyPr wrap="square">
            <a:spAutoFit/>
          </a:bodyPr>
          <a:lstStyle/>
          <a:p>
            <a:pPr algn="ctr" rtl="1">
              <a:lnSpc>
                <a:spcPct val="115000"/>
              </a:lnSpc>
              <a:spcAft>
                <a:spcPts val="0"/>
              </a:spcAft>
            </a:pPr>
            <a:r>
              <a:rPr lang="ar-SA" sz="3600" dirty="0">
                <a:ln w="0"/>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dirty="0">
                <a:ln w="0"/>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QCF_P106" panose="02000400000000000000" pitchFamily="2" charset="2"/>
              </a:rPr>
              <a:t>ﯭ ﯮ ﯯ ﯰ ﯱ ﯲ ﯳ ﯴ ﯵ ﯶ ﯷ ﯸ ﯹ ﯺ ﯻ ﯼ ﯽ ﯾ</a:t>
            </a:r>
            <a:r>
              <a:rPr lang="ar-SA" sz="3600" dirty="0">
                <a:ln w="0"/>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3600" dirty="0">
              <a:ln w="0"/>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5494</TotalTime>
  <Words>1449</Words>
  <Application>Microsoft Office PowerPoint</Application>
  <PresentationFormat>On-screen Show (4:3)</PresentationFormat>
  <Paragraphs>148</Paragraphs>
  <Slides>29</Slides>
  <Notes>2</Notes>
  <HiddenSlides>0</HiddenSlides>
  <MMClips>0</MMClips>
  <ScaleCrop>false</ScaleCrop>
  <HeadingPairs>
    <vt:vector size="6" baseType="variant">
      <vt:variant>
        <vt:lpstr>Fonts Used</vt:lpstr>
      </vt:variant>
      <vt:variant>
        <vt:i4>31</vt:i4>
      </vt:variant>
      <vt:variant>
        <vt:lpstr>Theme</vt:lpstr>
      </vt:variant>
      <vt:variant>
        <vt:i4>2</vt:i4>
      </vt:variant>
      <vt:variant>
        <vt:lpstr>Slide Titles</vt:lpstr>
      </vt:variant>
      <vt:variant>
        <vt:i4>29</vt:i4>
      </vt:variant>
    </vt:vector>
  </HeadingPairs>
  <TitlesOfParts>
    <vt:vector size="62" baseType="lpstr">
      <vt:lpstr>SimSun</vt:lpstr>
      <vt:lpstr>SimSun</vt:lpstr>
      <vt:lpstr>Angsana New</vt:lpstr>
      <vt:lpstr>Arabic Typesetting</vt:lpstr>
      <vt:lpstr>Arb Naskh</vt:lpstr>
      <vt:lpstr>Arial</vt:lpstr>
      <vt:lpstr>Arial Rounded MT Bold</vt:lpstr>
      <vt:lpstr>Arial Unicode MS</vt:lpstr>
      <vt:lpstr>Calibri</vt:lpstr>
      <vt:lpstr>Century Gothic</vt:lpstr>
      <vt:lpstr>Constantia</vt:lpstr>
      <vt:lpstr>Jawi - Biasa</vt:lpstr>
      <vt:lpstr>Majalla UI</vt:lpstr>
      <vt:lpstr>Monotype Corsiva</vt:lpstr>
      <vt:lpstr>MS Sans Serif</vt:lpstr>
      <vt:lpstr>QCF_BSML</vt:lpstr>
      <vt:lpstr>QCF_P027</vt:lpstr>
      <vt:lpstr>QCF_P031</vt:lpstr>
      <vt:lpstr>QCF_P050</vt:lpstr>
      <vt:lpstr>QCF_P106</vt:lpstr>
      <vt:lpstr>QCF_P228</vt:lpstr>
      <vt:lpstr>QCF_P277</vt:lpstr>
      <vt:lpstr>QCF_P280</vt:lpstr>
      <vt:lpstr>QCF_P426</vt:lpstr>
      <vt:lpstr>QCF_P562</vt:lpstr>
      <vt:lpstr>QCF_P598</vt:lpstr>
      <vt:lpstr>Times New Roman</vt:lpstr>
      <vt:lpstr>Traditional Arabic</vt:lpstr>
      <vt:lpstr>Wingdings</vt:lpstr>
      <vt:lpstr>Wingdings 2</vt:lpstr>
      <vt:lpstr>Wingdings 3</vt:lpstr>
      <vt:lpstr>Flow</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admin</cp:lastModifiedBy>
  <cp:revision>479</cp:revision>
  <dcterms:created xsi:type="dcterms:W3CDTF">2015-11-26T00:41:05Z</dcterms:created>
  <dcterms:modified xsi:type="dcterms:W3CDTF">2017-01-19T09:58:51Z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1749124</vt:lpwstr>
  </property>
  <property fmtid="{D5CDD505-2E9C-101B-9397-08002B2CF9AE}" name="NXPowerLiteSettings" pid="3">
    <vt:lpwstr>F7000400038000</vt:lpwstr>
  </property>
  <property fmtid="{D5CDD505-2E9C-101B-9397-08002B2CF9AE}" name="NXPowerLiteVersion" pid="4">
    <vt:lpwstr>S9.1.0</vt:lpwstr>
  </property>
</Properties>
</file>