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96" r:id="rId1"/>
    <p:sldMasterId id="2147483708" r:id="rId2"/>
  </p:sldMasterIdLst>
  <p:notesMasterIdLst>
    <p:notesMasterId r:id="rId33"/>
  </p:notesMasterIdLst>
  <p:handoutMasterIdLst>
    <p:handoutMasterId r:id="rId34"/>
  </p:handoutMasterIdLst>
  <p:sldIdLst>
    <p:sldId id="256" r:id="rId3"/>
    <p:sldId id="342" r:id="rId4"/>
    <p:sldId id="259" r:id="rId5"/>
    <p:sldId id="260" r:id="rId6"/>
    <p:sldId id="261" r:id="rId7"/>
    <p:sldId id="319" r:id="rId8"/>
    <p:sldId id="263" r:id="rId9"/>
    <p:sldId id="343" r:id="rId10"/>
    <p:sldId id="361" r:id="rId11"/>
    <p:sldId id="417" r:id="rId12"/>
    <p:sldId id="413" r:id="rId13"/>
    <p:sldId id="419" r:id="rId14"/>
    <p:sldId id="420" r:id="rId15"/>
    <p:sldId id="421" r:id="rId16"/>
    <p:sldId id="333" r:id="rId17"/>
    <p:sldId id="276" r:id="rId18"/>
    <p:sldId id="278" r:id="rId19"/>
    <p:sldId id="279" r:id="rId20"/>
    <p:sldId id="299" r:id="rId21"/>
    <p:sldId id="300" r:id="rId22"/>
    <p:sldId id="282" r:id="rId23"/>
    <p:sldId id="411" r:id="rId24"/>
    <p:sldId id="283" r:id="rId25"/>
    <p:sldId id="301" r:id="rId26"/>
    <p:sldId id="302" r:id="rId27"/>
    <p:sldId id="285" r:id="rId28"/>
    <p:sldId id="303" r:id="rId29"/>
    <p:sldId id="286" r:id="rId30"/>
    <p:sldId id="304"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86" d="100"/>
          <a:sy n="86" d="100"/>
        </p:scale>
        <p:origin x="8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dgm:t>
        <a:bodyPr/>
        <a:lstStyle/>
        <a:p>
          <a:pPr algn="ctr"/>
          <a:r>
            <a:rPr lang="en-MY" sz="2200" b="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Keamanan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adalah</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kehidupan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yang paling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nikmat</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manakala</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ketakutan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menghalang</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manusia</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mencapai</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kemajuan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perpaduan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a:t>
          </a:r>
          <a:endParaRPr lang="en-US" sz="2200" b="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386C799A-4B63-4795-9D4E-22730324585B}" type="parTrans" cxnId="{0E86B553-5004-4D96-B4FC-4CB5D932865A}">
      <dgm:prSet/>
      <dgm:spPr/>
      <dgm:t>
        <a:bodyPr/>
        <a:lstStyle/>
        <a:p>
          <a:pPr algn="ctr"/>
          <a:endParaRPr lang="en-US" sz="2400" b="0" cap="none" spc="0">
            <a:ln w="0"/>
            <a:solidFill>
              <a:schemeClr val="tx1"/>
            </a:solidFill>
            <a:effectLst>
              <a:glow rad="101600">
                <a:schemeClr val="bg1">
                  <a:alpha val="60000"/>
                </a:schemeClr>
              </a:glow>
              <a:outerShdw blurRad="38100" dist="19050" dir="2700000" algn="tl" rotWithShape="0">
                <a:schemeClr val="dk1">
                  <a:alpha val="40000"/>
                </a:schemeClr>
              </a:outerShdw>
            </a:effectLst>
          </a:endParaRPr>
        </a:p>
      </dgm:t>
    </dgm:pt>
    <dgm:pt modelId="{4708B028-DA77-4927-8E66-3455AE23AC4C}" type="sibTrans" cxnId="{0E86B553-5004-4D96-B4FC-4CB5D932865A}">
      <dgm:prSet/>
      <dgm:spPr/>
      <dgm:t>
        <a:bodyPr/>
        <a:lstStyle/>
        <a:p>
          <a:pPr algn="ctr"/>
          <a:endParaRPr lang="en-US" sz="2400" b="0" cap="none" spc="0">
            <a:ln w="0"/>
            <a:solidFill>
              <a:schemeClr val="tx1"/>
            </a:solidFill>
            <a:effectLst>
              <a:glow rad="101600">
                <a:schemeClr val="bg1">
                  <a:alpha val="60000"/>
                </a:schemeClr>
              </a:glow>
              <a:outerShdw blurRad="38100" dist="19050" dir="2700000" algn="tl" rotWithShape="0">
                <a:schemeClr val="dk1">
                  <a:alpha val="40000"/>
                </a:schemeClr>
              </a:outerShdw>
            </a:effectLst>
          </a:endParaRPr>
        </a:p>
      </dgm:t>
    </dgm:pt>
    <dgm:pt modelId="{B36FFCF5-4C6F-49C2-B552-43B3F030A96A}">
      <dgm:prSet phldrT="[Text]" custT="1"/>
      <dgm:spPr/>
      <dgm:t>
        <a:bodyPr/>
        <a:lstStyle/>
        <a:p>
          <a:pPr algn="ct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Kesejahteraan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sosial</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seiring</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dengan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misi</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Islam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sebagai</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i="1"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rahmatan</a:t>
          </a:r>
          <a:r>
            <a:rPr lang="en-MY" sz="2200" b="0" i="1"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i="1"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lil</a:t>
          </a:r>
          <a:r>
            <a:rPr lang="en-MY" sz="2200" b="0" i="1"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i="1"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alamin</a:t>
          </a:r>
          <a:r>
            <a:rPr lang="en-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berasaskan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konsep</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bekerja</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untuk</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memenuhi</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keperluan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meraih</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kesejahteraan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hidup</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individu</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keluarga</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masyarakat</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dan</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negara</a:t>
          </a:r>
          <a:r>
            <a:rPr lang="en-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a:t>
          </a:r>
          <a:endParaRPr lang="en-US" sz="2200" b="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12018143-0C3F-4804-8F34-32E9BBA79D0D}" type="parTrans" cxnId="{C9D29F04-DA2C-45BE-8D1E-49999A67D939}">
      <dgm:prSet/>
      <dgm:spPr/>
      <dgm:t>
        <a:bodyPr/>
        <a:lstStyle/>
        <a:p>
          <a:pPr algn="ctr"/>
          <a:endParaRPr lang="en-US" sz="2400" b="0" cap="none" spc="0">
            <a:ln w="0"/>
            <a:solidFill>
              <a:schemeClr val="tx1"/>
            </a:solidFill>
            <a:effectLst>
              <a:glow rad="101600">
                <a:schemeClr val="bg1">
                  <a:alpha val="60000"/>
                </a:schemeClr>
              </a:glow>
              <a:outerShdw blurRad="38100" dist="19050" dir="2700000" algn="tl" rotWithShape="0">
                <a:schemeClr val="dk1">
                  <a:alpha val="40000"/>
                </a:schemeClr>
              </a:outerShdw>
            </a:effectLst>
          </a:endParaRPr>
        </a:p>
      </dgm:t>
    </dgm:pt>
    <dgm:pt modelId="{789B7D21-036C-4103-941F-5F7672A43C40}" type="sibTrans" cxnId="{C9D29F04-DA2C-45BE-8D1E-49999A67D939}">
      <dgm:prSet/>
      <dgm:spPr/>
      <dgm:t>
        <a:bodyPr/>
        <a:lstStyle/>
        <a:p>
          <a:pPr algn="ctr"/>
          <a:endParaRPr lang="en-US" sz="2400" b="0" cap="none" spc="0">
            <a:ln w="0"/>
            <a:solidFill>
              <a:schemeClr val="tx1"/>
            </a:solidFill>
            <a:effectLst>
              <a:glow rad="101600">
                <a:schemeClr val="bg1">
                  <a:alpha val="60000"/>
                </a:schemeClr>
              </a:glow>
              <a:outerShdw blurRad="38100" dist="19050" dir="2700000" algn="tl" rotWithShape="0">
                <a:schemeClr val="dk1">
                  <a:alpha val="40000"/>
                </a:schemeClr>
              </a:outerShdw>
            </a:effectLst>
          </a:endParaRPr>
        </a:p>
      </dgm:t>
    </dgm:pt>
    <dgm:pt modelId="{563138E4-24BD-4B47-9EFC-AB8E28EFFC3B}">
      <dgm:prSet phldrT="[Text]" custT="1"/>
      <dgm:spPr/>
      <dgm:t>
        <a:bodyPr/>
        <a:lstStyle/>
        <a:p>
          <a:pPr algn="ctr"/>
          <a:r>
            <a:rPr lang="ms-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Negeri yang sejahtera, adil dan makmur adalah berlandaskan faktor </a:t>
          </a:r>
          <a:r>
            <a:rPr lang="ms-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kebijaksanaan</a:t>
          </a:r>
          <a:r>
            <a:rPr lang="ms-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dan </a:t>
          </a:r>
          <a:r>
            <a:rPr lang="ms-MY" sz="2200" b="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perancangan</a:t>
          </a:r>
          <a:r>
            <a:rPr lang="ms-MY"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yang strategik.</a:t>
          </a:r>
          <a:endParaRPr lang="en-US" sz="2200" b="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FEF70A98-C4EE-4C6B-BD54-4C13603D2CAC}" type="parTrans" cxnId="{8ED82E85-99FF-4CCB-A203-6FE57D67E213}">
      <dgm:prSet/>
      <dgm:spPr/>
      <dgm:t>
        <a:bodyPr/>
        <a:lstStyle/>
        <a:p>
          <a:pPr algn="ctr"/>
          <a:endParaRPr lang="en-US" sz="2400" b="0" cap="none" spc="0">
            <a:ln w="0"/>
            <a:solidFill>
              <a:schemeClr val="tx1"/>
            </a:solidFill>
            <a:effectLst>
              <a:glow rad="101600">
                <a:schemeClr val="bg1">
                  <a:alpha val="60000"/>
                </a:schemeClr>
              </a:glow>
              <a:outerShdw blurRad="38100" dist="19050" dir="2700000" algn="tl" rotWithShape="0">
                <a:schemeClr val="dk1">
                  <a:alpha val="40000"/>
                </a:schemeClr>
              </a:outerShdw>
            </a:effectLst>
          </a:endParaRPr>
        </a:p>
      </dgm:t>
    </dgm:pt>
    <dgm:pt modelId="{E5FA544E-FC45-47DA-AE4B-5505AA6902B9}" type="sibTrans" cxnId="{8ED82E85-99FF-4CCB-A203-6FE57D67E213}">
      <dgm:prSet/>
      <dgm:spPr/>
      <dgm:t>
        <a:bodyPr/>
        <a:lstStyle/>
        <a:p>
          <a:pPr algn="ctr"/>
          <a:endParaRPr lang="en-US" sz="2400" b="0" cap="none" spc="0">
            <a:ln w="0"/>
            <a:solidFill>
              <a:schemeClr val="tx1"/>
            </a:solidFill>
            <a:effectLst>
              <a:glow rad="101600">
                <a:schemeClr val="bg1">
                  <a:alpha val="60000"/>
                </a:schemeClr>
              </a:glow>
              <a:outerShdw blurRad="38100" dist="19050" dir="2700000" algn="tl" rotWithShape="0">
                <a:schemeClr val="dk1">
                  <a:alpha val="40000"/>
                </a:schemeClr>
              </a:outerShdw>
            </a:effectLst>
          </a:endParaRPr>
        </a:p>
      </dgm:t>
    </dgm:pt>
    <dgm:pt modelId="{CB9030D8-A328-4FC5-A121-82474764560D}" type="pres">
      <dgm:prSet presAssocID="{300B4929-CA6D-44CF-90A5-12B6BD4E7280}" presName="linear" presStyleCnt="0">
        <dgm:presLayoutVars>
          <dgm:animLvl val="lvl"/>
          <dgm:resizeHandles val="exact"/>
        </dgm:presLayoutVars>
      </dgm:prSet>
      <dgm:spPr/>
      <dgm:t>
        <a:bodyPr/>
        <a:lstStyle/>
        <a:p>
          <a:endParaRPr lang="en-US"/>
        </a:p>
      </dgm:t>
    </dgm:pt>
    <dgm:pt modelId="{9252E5B1-B0B7-4E0A-A71E-5582D69CB95B}" type="pres">
      <dgm:prSet presAssocID="{9841F14C-DCC2-48F3-81C6-1B36E3DA9C65}" presName="parentText" presStyleLbl="node1" presStyleIdx="0" presStyleCnt="3">
        <dgm:presLayoutVars>
          <dgm:chMax val="0"/>
          <dgm:bulletEnabled val="1"/>
        </dgm:presLayoutVars>
      </dgm:prSet>
      <dgm:spPr/>
      <dgm:t>
        <a:bodyPr/>
        <a:lstStyle/>
        <a:p>
          <a:endParaRPr lang="en-US"/>
        </a:p>
      </dgm:t>
    </dgm:pt>
    <dgm:pt modelId="{505F0193-42D0-4006-938C-466E7A960FED}" type="pres">
      <dgm:prSet presAssocID="{4708B028-DA77-4927-8E66-3455AE23AC4C}" presName="spacer" presStyleCnt="0"/>
      <dgm:spPr/>
      <dgm:t>
        <a:bodyPr/>
        <a:lstStyle/>
        <a:p>
          <a:endParaRPr lang="en-US"/>
        </a:p>
      </dgm:t>
    </dgm:pt>
    <dgm:pt modelId="{781A9900-6D55-46DE-A93A-4C51C34C4433}" type="pres">
      <dgm:prSet presAssocID="{B36FFCF5-4C6F-49C2-B552-43B3F030A96A}" presName="parentText" presStyleLbl="node1" presStyleIdx="1" presStyleCnt="3">
        <dgm:presLayoutVars>
          <dgm:chMax val="0"/>
          <dgm:bulletEnabled val="1"/>
        </dgm:presLayoutVars>
      </dgm:prSet>
      <dgm:spPr/>
      <dgm:t>
        <a:bodyPr/>
        <a:lstStyle/>
        <a:p>
          <a:endParaRPr lang="en-US"/>
        </a:p>
      </dgm:t>
    </dgm:pt>
    <dgm:pt modelId="{92D98119-7F4A-43F1-B396-8DEF1A7CFC7C}" type="pres">
      <dgm:prSet presAssocID="{789B7D21-036C-4103-941F-5F7672A43C40}" presName="spacer" presStyleCnt="0"/>
      <dgm:spPr/>
      <dgm:t>
        <a:bodyPr/>
        <a:lstStyle/>
        <a:p>
          <a:endParaRPr lang="en-US"/>
        </a:p>
      </dgm:t>
    </dgm:pt>
    <dgm:pt modelId="{37E36251-9862-42DF-A5F1-EC559E8AD11B}" type="pres">
      <dgm:prSet presAssocID="{563138E4-24BD-4B47-9EFC-AB8E28EFFC3B}" presName="parentText" presStyleLbl="node1" presStyleIdx="2" presStyleCnt="3">
        <dgm:presLayoutVars>
          <dgm:chMax val="0"/>
          <dgm:bulletEnabled val="1"/>
        </dgm:presLayoutVars>
      </dgm:prSet>
      <dgm:spPr/>
      <dgm:t>
        <a:bodyPr/>
        <a:lstStyle/>
        <a:p>
          <a:endParaRPr lang="en-US"/>
        </a:p>
      </dgm:t>
    </dgm:pt>
  </dgm:ptLst>
  <dgm:cxnLst>
    <dgm:cxn modelId="{C124E2C8-942A-49B8-8C04-A0961330E6C7}" type="presOf" srcId="{300B4929-CA6D-44CF-90A5-12B6BD4E7280}" destId="{CB9030D8-A328-4FC5-A121-82474764560D}" srcOrd="0" destOrd="0" presId="urn:microsoft.com/office/officeart/2005/8/layout/vList2"/>
    <dgm:cxn modelId="{C9D29F04-DA2C-45BE-8D1E-49999A67D939}" srcId="{300B4929-CA6D-44CF-90A5-12B6BD4E7280}" destId="{B36FFCF5-4C6F-49C2-B552-43B3F030A96A}" srcOrd="1" destOrd="0" parTransId="{12018143-0C3F-4804-8F34-32E9BBA79D0D}" sibTransId="{789B7D21-036C-4103-941F-5F7672A43C40}"/>
    <dgm:cxn modelId="{4C1D6E00-3DF0-417A-9950-9D568ECCCDF8}" type="presOf" srcId="{B36FFCF5-4C6F-49C2-B552-43B3F030A96A}" destId="{781A9900-6D55-46DE-A93A-4C51C34C4433}" srcOrd="0" destOrd="0" presId="urn:microsoft.com/office/officeart/2005/8/layout/vList2"/>
    <dgm:cxn modelId="{8ED82E85-99FF-4CCB-A203-6FE57D67E213}" srcId="{300B4929-CA6D-44CF-90A5-12B6BD4E7280}" destId="{563138E4-24BD-4B47-9EFC-AB8E28EFFC3B}" srcOrd="2" destOrd="0" parTransId="{FEF70A98-C4EE-4C6B-BD54-4C13603D2CAC}" sibTransId="{E5FA544E-FC45-47DA-AE4B-5505AA6902B9}"/>
    <dgm:cxn modelId="{0E86B553-5004-4D96-B4FC-4CB5D932865A}" srcId="{300B4929-CA6D-44CF-90A5-12B6BD4E7280}" destId="{9841F14C-DCC2-48F3-81C6-1B36E3DA9C65}" srcOrd="0" destOrd="0" parTransId="{386C799A-4B63-4795-9D4E-22730324585B}" sibTransId="{4708B028-DA77-4927-8E66-3455AE23AC4C}"/>
    <dgm:cxn modelId="{CD0CBA24-BEEC-493F-BF79-E30C96C143E0}" type="presOf" srcId="{9841F14C-DCC2-48F3-81C6-1B36E3DA9C65}" destId="{9252E5B1-B0B7-4E0A-A71E-5582D69CB95B}" srcOrd="0" destOrd="0" presId="urn:microsoft.com/office/officeart/2005/8/layout/vList2"/>
    <dgm:cxn modelId="{3185A9A4-A749-4E5A-ABC5-7A9EA4C5BCEA}" type="presOf" srcId="{563138E4-24BD-4B47-9EFC-AB8E28EFFC3B}" destId="{37E36251-9862-42DF-A5F1-EC559E8AD11B}" srcOrd="0" destOrd="0" presId="urn:microsoft.com/office/officeart/2005/8/layout/vList2"/>
    <dgm:cxn modelId="{58D3F9FB-1CCA-481F-A439-3CFC533957D3}" type="presParOf" srcId="{CB9030D8-A328-4FC5-A121-82474764560D}" destId="{9252E5B1-B0B7-4E0A-A71E-5582D69CB95B}" srcOrd="0" destOrd="0" presId="urn:microsoft.com/office/officeart/2005/8/layout/vList2"/>
    <dgm:cxn modelId="{D3F2231B-A0D1-4B60-916C-2D9834207120}" type="presParOf" srcId="{CB9030D8-A328-4FC5-A121-82474764560D}" destId="{505F0193-42D0-4006-938C-466E7A960FED}" srcOrd="1" destOrd="0" presId="urn:microsoft.com/office/officeart/2005/8/layout/vList2"/>
    <dgm:cxn modelId="{10545CFF-0218-4171-8683-838BAAA54947}" type="presParOf" srcId="{CB9030D8-A328-4FC5-A121-82474764560D}" destId="{781A9900-6D55-46DE-A93A-4C51C34C4433}" srcOrd="2" destOrd="0" presId="urn:microsoft.com/office/officeart/2005/8/layout/vList2"/>
    <dgm:cxn modelId="{D778F669-CAF5-48DC-A7AE-DA0F046719B8}" type="presParOf" srcId="{CB9030D8-A328-4FC5-A121-82474764560D}" destId="{92D98119-7F4A-43F1-B396-8DEF1A7CFC7C}" srcOrd="3" destOrd="0" presId="urn:microsoft.com/office/officeart/2005/8/layout/vList2"/>
    <dgm:cxn modelId="{6059752C-2DBC-4276-84EE-F2F86E10BA9C}" type="presParOf" srcId="{CB9030D8-A328-4FC5-A121-82474764560D}" destId="{37E36251-9862-42DF-A5F1-EC559E8AD11B}" srcOrd="4" destOrd="0" presId="urn:microsoft.com/office/officeart/2005/8/layout/vList2"/>
  </dgm:cxnLst>
  <dgm:bg>
    <a:noFill/>
    <a:effectLst>
      <a:glow rad="101600">
        <a:schemeClr val="bg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2E5B1-B0B7-4E0A-A71E-5582D69CB95B}">
      <dsp:nvSpPr>
        <dsp:cNvPr id="0" name=""/>
        <dsp:cNvSpPr/>
      </dsp:nvSpPr>
      <dsp:spPr>
        <a:xfrm>
          <a:off x="0" y="8"/>
          <a:ext cx="8028384" cy="144179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MY" sz="2200" b="0"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Keamanan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adalah</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kehidupan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yang paling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nikmat</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manakala</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ketakutan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menghalang</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manusia</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mencapai</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kemajuan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perpaduan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a:t>
          </a:r>
          <a:endParaRPr lang="en-US" sz="2200" b="0" kern="120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70383" y="70391"/>
        <a:ext cx="7887618" cy="1301027"/>
      </dsp:txXfrm>
    </dsp:sp>
    <dsp:sp modelId="{781A9900-6D55-46DE-A93A-4C51C34C4433}">
      <dsp:nvSpPr>
        <dsp:cNvPr id="0" name=""/>
        <dsp:cNvSpPr/>
      </dsp:nvSpPr>
      <dsp:spPr>
        <a:xfrm>
          <a:off x="0" y="1455119"/>
          <a:ext cx="8028384" cy="144179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Kesejahteraan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sosial</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seiring</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dengan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misi</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Islam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sebagai</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i="1"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rahmatan</a:t>
          </a:r>
          <a:r>
            <a:rPr lang="en-MY" sz="2200" b="0" i="1"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i="1"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lil</a:t>
          </a:r>
          <a:r>
            <a:rPr lang="en-MY" sz="2200" b="0" i="1"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i="1" kern="1200" cap="none" spc="0" dirty="0" err="1" smtClean="0">
              <a:ln w="0"/>
              <a:solidFill>
                <a:srgbClr val="FFFF00"/>
              </a:solidFill>
              <a:effectLst>
                <a:glow rad="101600">
                  <a:schemeClr val="bg1">
                    <a:alpha val="60000"/>
                  </a:schemeClr>
                </a:glow>
                <a:outerShdw blurRad="38100" dist="19050" dir="2700000" algn="tl" rotWithShape="0">
                  <a:schemeClr val="dk1">
                    <a:alpha val="40000"/>
                  </a:schemeClr>
                </a:outerShdw>
              </a:effectLst>
            </a:rPr>
            <a:t>alamin</a:t>
          </a:r>
          <a:r>
            <a:rPr lang="en-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berasaskan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konsep</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bekerja</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untuk</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memenuhi</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keperluan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meraih</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kesejahteraan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hidup</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individu</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keluarga</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masyarakat</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dan</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a:t>
          </a:r>
          <a:r>
            <a:rPr lang="en-MY"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rPr>
            <a:t>negara</a:t>
          </a:r>
          <a:r>
            <a:rPr lang="en-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a:t>
          </a:r>
          <a:endParaRPr lang="en-US" sz="2200" b="0" kern="120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70383" y="1525502"/>
        <a:ext cx="7887618" cy="1301027"/>
      </dsp:txXfrm>
    </dsp:sp>
    <dsp:sp modelId="{37E36251-9862-42DF-A5F1-EC559E8AD11B}">
      <dsp:nvSpPr>
        <dsp:cNvPr id="0" name=""/>
        <dsp:cNvSpPr/>
      </dsp:nvSpPr>
      <dsp:spPr>
        <a:xfrm>
          <a:off x="0" y="2910230"/>
          <a:ext cx="8028384" cy="144179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ms-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Negeri yang sejahtera, adil dan makmur adalah berlandaskan faktor </a:t>
          </a:r>
          <a:r>
            <a:rPr lang="ms-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kebijaksanaan</a:t>
          </a:r>
          <a:r>
            <a:rPr lang="ms-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dan </a:t>
          </a:r>
          <a:r>
            <a:rPr lang="ms-MY" sz="2200" b="0" kern="1200" cap="none" spc="0" dirty="0" smtClean="0">
              <a:ln w="0"/>
              <a:solidFill>
                <a:srgbClr val="FFFF00"/>
              </a:solidFill>
              <a:effectLst>
                <a:glow rad="101600">
                  <a:schemeClr val="bg1">
                    <a:alpha val="60000"/>
                  </a:schemeClr>
                </a:glow>
                <a:outerShdw blurRad="38100" dist="19050" dir="2700000" algn="tl" rotWithShape="0">
                  <a:schemeClr val="dk1">
                    <a:alpha val="40000"/>
                  </a:schemeClr>
                </a:outerShdw>
              </a:effectLst>
            </a:rPr>
            <a:t>perancangan</a:t>
          </a:r>
          <a:r>
            <a:rPr lang="ms-MY"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rPr>
            <a:t> yang strategik.</a:t>
          </a:r>
          <a:endParaRPr lang="en-US" sz="2200" b="0" kern="120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70383" y="2980613"/>
        <a:ext cx="7887618" cy="13010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1/26/2017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141DE7-2094-4F1F-93B1-80FCD95DBDF4}"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55530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99746-17C7-4E26-9878-92A8A406AACB}"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1420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0344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AB8612-E0C5-4F01-99CF-E0895F4827BC}" type="datetime1">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479696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D8B4C-E8B9-41CD-B039-0144BC3147D5}" type="datetime1">
              <a:rPr lang="en-US" smtClean="0"/>
              <a:pPr/>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766776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63037E-92C9-469B-BF5D-CE2605119BFD}" type="datetime1">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61541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885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0DFBE8-99D7-4BA0-814C-1D4DAC7B9789}" type="datetime1">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83710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1/26/2017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210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8827CB8C-8FF2-4D43-ADA4-46CCDFFFD8BF}" type="datetime1">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7535044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4965092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283112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165846157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279993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27CB8C-8FF2-4D43-ADA4-46CCDFFFD8BF}"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80772901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9A0E9A-DB7C-4B05-B204-680A26F824FC}"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311206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DD529-37F7-4077-A89F-0EE95DDD8EED}"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extLst>
      <p:ext uri="{BB962C8B-B14F-4D97-AF65-F5344CB8AC3E}">
        <p14:creationId xmlns:p14="http://schemas.microsoft.com/office/powerpoint/2010/main" val="293719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1/26/2017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27CB8C-8FF2-4D43-ADA4-46CCDFFFD8BF}" type="datetime1">
              <a:rPr lang="en-US" smtClean="0"/>
              <a:pPr/>
              <a:t>1/26/2017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1C7AA28-366A-4997-BBC8-D6BEB1ED3AC1}" type="slidenum">
              <a:rPr lang="en-US" smtClean="0"/>
              <a:pPr/>
              <a:t>‹#›</a:t>
            </a:fld>
            <a:endParaRPr lang="en-US"/>
          </a:p>
        </p:txBody>
      </p:sp>
    </p:spTree>
    <p:extLst>
      <p:ext uri="{BB962C8B-B14F-4D97-AF65-F5344CB8AC3E}">
        <p14:creationId xmlns:p14="http://schemas.microsoft.com/office/powerpoint/2010/main" val="88634595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arget="../diagrams/quickStyle1.xml" Type="http://schemas.openxmlformats.org/officeDocument/2006/relationships/diagramQuickStyle"/><Relationship Id="rId3" Target="../media/image4.jpeg" Type="http://schemas.openxmlformats.org/officeDocument/2006/relationships/image"/><Relationship Id="rId7" Target="../diagrams/layout1.xml" Type="http://schemas.openxmlformats.org/officeDocument/2006/relationships/diagramLayout"/><Relationship Id="rId2" Target="../media/image12.jpeg" Type="http://schemas.openxmlformats.org/officeDocument/2006/relationships/image"/><Relationship Id="rId1" Target="../slideLayouts/slideLayout2.xml" Type="http://schemas.openxmlformats.org/officeDocument/2006/relationships/slideLayout"/><Relationship Id="rId6" Target="../diagrams/data1.xml" Type="http://schemas.openxmlformats.org/officeDocument/2006/relationships/diagramData"/><Relationship Id="rId5" Target="../media/image6.png" Type="http://schemas.openxmlformats.org/officeDocument/2006/relationships/image"/><Relationship Id="rId10" Target="../diagrams/drawing1.xml" Type="http://schemas.microsoft.com/office/2007/relationships/diagramDrawing"/><Relationship Id="rId4" Target="../media/image5.png" Type="http://schemas.openxmlformats.org/officeDocument/2006/relationships/image"/><Relationship Id="rId9" Target="../diagrams/colors1.xml" Type="http://schemas.openxmlformats.org/officeDocument/2006/relationships/diagramColors"/></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 Id="rId6" Target="../media/image6.png" Type="http://schemas.openxmlformats.org/officeDocument/2006/relationships/image"/><Relationship Id="rId5" Target="../media/image5.png" Type="http://schemas.openxmlformats.org/officeDocument/2006/relationships/image"/><Relationship Id="rId4" Target="../media/image4.jpe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287492" y="4352053"/>
            <a:ext cx="8568952" cy="146423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fontAlgn="base"/>
            <a:r>
              <a:rPr lang="en-US" sz="4000" b="1" spc="50" dirty="0" smtClean="0">
                <a:ln w="9525" cmpd="sng">
                  <a:solidFill>
                    <a:schemeClr val="tx1"/>
                  </a:solidFill>
                  <a:prstDash val="solid"/>
                </a:ln>
                <a:solidFill>
                  <a:srgbClr val="FFFF00"/>
                </a:solidFill>
                <a:effectLst>
                  <a:glow rad="38100">
                    <a:schemeClr val="tx1">
                      <a:alpha val="40000"/>
                    </a:schemeClr>
                  </a:glow>
                </a:effectLst>
              </a:rPr>
              <a:t>WILAYAH CERIA</a:t>
            </a:r>
          </a:p>
          <a:p>
            <a:pPr algn="ctr" fontAlgn="base"/>
            <a:r>
              <a:rPr lang="en-US" sz="4000" b="1" spc="50" dirty="0" smtClean="0">
                <a:ln w="9525" cmpd="sng">
                  <a:solidFill>
                    <a:schemeClr val="tx1"/>
                  </a:solidFill>
                  <a:prstDash val="solid"/>
                </a:ln>
                <a:solidFill>
                  <a:srgbClr val="FFFF00"/>
                </a:solidFill>
                <a:effectLst>
                  <a:glow rad="38100">
                    <a:schemeClr val="tx1">
                      <a:alpha val="40000"/>
                    </a:schemeClr>
                  </a:glow>
                </a:effectLst>
              </a:rPr>
              <a:t>RAKYAT SEJAHTERA</a:t>
            </a:r>
            <a:endParaRPr lang="en-US" sz="4000" b="1" spc="50" dirty="0" smtClean="0">
              <a:ln w="9525" cmpd="sng">
                <a:solidFill>
                  <a:schemeClr val="tx1"/>
                </a:solidFill>
                <a:prstDash val="solid"/>
              </a:ln>
              <a:solidFill>
                <a:srgbClr val="FFFF00"/>
              </a:solidFill>
              <a:effectLst>
                <a:glow rad="38100">
                  <a:schemeClr val="tx1">
                    <a:alpha val="40000"/>
                  </a:schemeClr>
                </a:glow>
              </a:effectLst>
              <a:latin typeface="Arial Rounded MT Bold" pitchFamily="34" charset="0"/>
              <a:cs typeface="Arial" pitchFamily="34" charset="0"/>
            </a:endParaRPr>
          </a:p>
        </p:txBody>
      </p:sp>
      <p:sp>
        <p:nvSpPr>
          <p:cNvPr id="12" name="Rectangle 11"/>
          <p:cNvSpPr/>
          <p:nvPr/>
        </p:nvSpPr>
        <p:spPr>
          <a:xfrm>
            <a:off x="3419872" y="5877272"/>
            <a:ext cx="2962671" cy="830997"/>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27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Januari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2017 / </a:t>
            </a:r>
          </a:p>
          <a:p>
            <a:pPr algn="ct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28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Rabiulakhir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rPr>
              <a:t> 1438)</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340768"/>
            <a:ext cx="8229600" cy="5184576"/>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indent="-361950" algn="just">
              <a:buClr>
                <a:srgbClr val="FF0000"/>
              </a:buClr>
              <a:buFont typeface="Wingdings" pitchFamily="2" charset="2"/>
              <a:buChar char="§"/>
            </a:pPr>
            <a:r>
              <a:rPr lang="ms-MY" dirty="0">
                <a:solidFill>
                  <a:srgbClr val="FFFF00"/>
                </a:solidFill>
                <a:effectLst>
                  <a:glow rad="101600">
                    <a:schemeClr val="bg1">
                      <a:alpha val="60000"/>
                    </a:schemeClr>
                  </a:glow>
                </a:effectLst>
              </a:rPr>
              <a:t>keberkesanan menangani dan memberikan bantuan kebajikan kepada masyarakat </a:t>
            </a:r>
            <a:r>
              <a:rPr lang="ms-MY" dirty="0" smtClean="0">
                <a:solidFill>
                  <a:srgbClr val="FFFF00"/>
                </a:solidFill>
                <a:effectLst>
                  <a:glow rad="101600">
                    <a:schemeClr val="bg1">
                      <a:alpha val="60000"/>
                    </a:schemeClr>
                  </a:glow>
                </a:effectLst>
              </a:rPr>
              <a:t>adalah wadah </a:t>
            </a:r>
            <a:r>
              <a:rPr lang="ms-MY" dirty="0">
                <a:solidFill>
                  <a:srgbClr val="FFFF00"/>
                </a:solidFill>
                <a:effectLst>
                  <a:glow rad="101600">
                    <a:schemeClr val="bg1">
                      <a:alpha val="60000"/>
                    </a:schemeClr>
                  </a:glow>
                </a:effectLst>
              </a:rPr>
              <a:t>dalam hubungan yang saling ber­gantung satu </a:t>
            </a:r>
            <a:r>
              <a:rPr lang="ms-MY" dirty="0" smtClean="0">
                <a:solidFill>
                  <a:srgbClr val="FFFF00"/>
                </a:solidFill>
                <a:effectLst>
                  <a:glow rad="101600">
                    <a:schemeClr val="bg1">
                      <a:alpha val="60000"/>
                    </a:schemeClr>
                  </a:glow>
                </a:effectLst>
              </a:rPr>
              <a:t>sa</a:t>
            </a:r>
            <a:r>
              <a:rPr lang="ms-MY" dirty="0">
                <a:solidFill>
                  <a:srgbClr val="FFFF00"/>
                </a:solidFill>
                <a:effectLst>
                  <a:glow rad="101600">
                    <a:schemeClr val="bg1">
                      <a:alpha val="60000"/>
                    </a:schemeClr>
                  </a:glow>
                </a:effectLst>
              </a:rPr>
              <a:t>ma lain demi faedah dan kebaikan bersama</a:t>
            </a:r>
            <a:endParaRPr lang="en-US" sz="2400" dirty="0">
              <a:ln w="0"/>
              <a:solidFill>
                <a:srgbClr val="FFFF00"/>
              </a:solidFill>
              <a:effectLst>
                <a:glow rad="101600">
                  <a:schemeClr val="bg1">
                    <a:alpha val="60000"/>
                  </a:schemeClr>
                </a:glow>
              </a:effectLst>
            </a:endParaRPr>
          </a:p>
          <a:p>
            <a:pPr marL="0" lvl="0" indent="0" algn="just">
              <a:buClr>
                <a:srgbClr val="FF0000"/>
              </a:buClr>
              <a:buNone/>
            </a:pPr>
            <a:endParaRPr lang="ms-MY" dirty="0" smtClean="0">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ms-MY" dirty="0">
                <a:solidFill>
                  <a:srgbClr val="FFFF00"/>
                </a:solidFill>
                <a:effectLst>
                  <a:glow rad="101600">
                    <a:schemeClr val="bg1">
                      <a:alpha val="60000"/>
                    </a:schemeClr>
                  </a:glow>
                </a:effectLst>
              </a:rPr>
              <a:t>pembangunan dan pertumbuhan berpaksikan rakyat merupakan salah satu tanggungjawab yang menjadi </a:t>
            </a:r>
            <a:r>
              <a:rPr lang="ms-MY" dirty="0" smtClean="0">
                <a:solidFill>
                  <a:srgbClr val="FFFF00"/>
                </a:solidFill>
                <a:effectLst>
                  <a:glow rad="101600">
                    <a:schemeClr val="bg1">
                      <a:alpha val="60000"/>
                    </a:schemeClr>
                  </a:glow>
                </a:effectLst>
              </a:rPr>
              <a:t>keutamaan WP.</a:t>
            </a:r>
          </a:p>
          <a:p>
            <a:pPr marL="361950" lvl="0" indent="-361950" algn="just">
              <a:buClr>
                <a:srgbClr val="FF0000"/>
              </a:buClr>
              <a:buFont typeface="Wingdings" pitchFamily="2" charset="2"/>
              <a:buChar char="§"/>
            </a:pPr>
            <a:endParaRPr lang="ms-MY" dirty="0" smtClean="0">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ms-MY" dirty="0">
                <a:solidFill>
                  <a:srgbClr val="FFFF00"/>
                </a:solidFill>
                <a:effectLst>
                  <a:glow rad="101600">
                    <a:schemeClr val="bg1">
                      <a:alpha val="60000"/>
                    </a:schemeClr>
                  </a:glow>
                </a:effectLst>
              </a:rPr>
              <a:t>penyertaan dan pemerkasaan peranan masyarakat adalah amat diperlukan </a:t>
            </a:r>
            <a:endParaRPr lang="en-US" sz="2400" dirty="0">
              <a:ln w="0"/>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52736"/>
            <a:ext cx="8928992" cy="476726"/>
          </a:xfrm>
          <a:prstGeom prst="round2DiagRect">
            <a:avLst/>
          </a:prstGeom>
          <a:solidFill>
            <a:schemeClr val="accent3">
              <a:lumMod val="60000"/>
              <a:lumOff val="40000"/>
              <a:alpha val="50000"/>
            </a:schemeClr>
          </a:solidFill>
          <a:ln>
            <a:solidFill>
              <a:schemeClr val="tx1"/>
            </a:solidFill>
          </a:ln>
        </p:spPr>
        <p:txBody>
          <a:bodyPr wrap="square">
            <a:spAutoFit/>
          </a:bodyPr>
          <a:lstStyle/>
          <a:p>
            <a:pPr algn="ctr"/>
            <a:r>
              <a:rPr lang="en-US" sz="2200" dirty="0" err="1">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p>
        </p:txBody>
      </p:sp>
      <p:sp>
        <p:nvSpPr>
          <p:cNvPr id="13" name="Rectangle 12"/>
          <p:cNvSpPr/>
          <p:nvPr/>
        </p:nvSpPr>
        <p:spPr>
          <a:xfrm>
            <a:off x="6232942" y="6237312"/>
            <a:ext cx="1981376" cy="400110"/>
          </a:xfrm>
          <a:prstGeom prst="rect">
            <a:avLst/>
          </a:prstGeom>
        </p:spPr>
        <p:txBody>
          <a:bodyPr wrap="none">
            <a:spAutoFit/>
          </a:bodyPr>
          <a:lstStyle/>
          <a:p>
            <a:r>
              <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en-US"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Surah </a:t>
            </a:r>
            <a:r>
              <a:rPr lang="ms-MY"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Yunus: 98</a:t>
            </a:r>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4" name="Rounded Rectangle 13"/>
          <p:cNvSpPr/>
          <p:nvPr/>
        </p:nvSpPr>
        <p:spPr>
          <a:xfrm>
            <a:off x="208817" y="3965398"/>
            <a:ext cx="8712968" cy="2247424"/>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just"/>
            <a:r>
              <a:rPr lang="ms-MY" i="1" dirty="0"/>
              <a:t>“(Dengan kisah Fir'aun itu) maka ada baiknya kalau (penduduk) sesebuah negeri beriman (sebelum mereka ditimpa azab), supaya imannya itu mendatangkan manfaat menyelamatkannya. Hanya kaum Nabi Yunus sahaja yang telah berbuat demikian - ketika mereka beriman, Kami elakkan azab sengsara yang membawa kehinaan dalam kehidupan dunia dari menimpa mereka, dan Kami berikan mereka menikmati kesenangan sehingga ke suatu masa (yang Kami tentukan).</a:t>
            </a:r>
            <a:endParaRPr lang="en-MY" dirty="0"/>
          </a:p>
        </p:txBody>
      </p:sp>
      <p:sp>
        <p:nvSpPr>
          <p:cNvPr id="3" name="Rectangle 2"/>
          <p:cNvSpPr/>
          <p:nvPr/>
        </p:nvSpPr>
        <p:spPr>
          <a:xfrm>
            <a:off x="251520" y="2214291"/>
            <a:ext cx="8568952" cy="1277914"/>
          </a:xfrm>
          <a:prstGeom prst="rect">
            <a:avLst/>
          </a:prstGeom>
        </p:spPr>
        <p:txBody>
          <a:bodyPr wrap="square">
            <a:spAutoFit/>
          </a:bodyPr>
          <a:lstStyle/>
          <a:p>
            <a:pPr algn="ctr" rtl="1">
              <a:lnSpc>
                <a:spcPct val="107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220" panose="02000400000000000000" pitchFamily="2" charset="2"/>
              </a:rPr>
              <a:t>ﭑ ﭒ ﭓ ﭔ ﭕ ﭖ ﭗ ﭘ ﭙ ﭚ ﭛ ﭜ ﭝ ﭞ ﭟ ﭠ ﭡ ﭢ ﭣ ﭤ ﭥ </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251520" y="1502382"/>
            <a:ext cx="8749572" cy="4662922"/>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ms-MY" dirty="0">
                <a:solidFill>
                  <a:srgbClr val="FFFF00"/>
                </a:solidFill>
                <a:effectLst>
                  <a:glow rad="101600">
                    <a:schemeClr val="bg1">
                      <a:alpha val="60000"/>
                    </a:schemeClr>
                  </a:glow>
                </a:effectLst>
              </a:rPr>
              <a:t>elemen kesejahteraan negeri atau negara dan kebajikan sosial rakyat adalah begitu </a:t>
            </a:r>
            <a:r>
              <a:rPr lang="ms-MY" dirty="0" smtClean="0">
                <a:solidFill>
                  <a:srgbClr val="FFFF00"/>
                </a:solidFill>
                <a:effectLst>
                  <a:glow rad="101600">
                    <a:schemeClr val="bg1">
                      <a:alpha val="60000"/>
                    </a:schemeClr>
                  </a:glow>
                </a:effectLst>
              </a:rPr>
              <a:t>kompleks.</a:t>
            </a:r>
          </a:p>
          <a:p>
            <a:pPr marL="361950" lvl="0" indent="-361950" algn="just">
              <a:buClr>
                <a:srgbClr val="FF0000"/>
              </a:buClr>
              <a:buFont typeface="Wingdings" pitchFamily="2" charset="2"/>
              <a:buChar char="§"/>
            </a:pPr>
            <a:r>
              <a:rPr lang="ms-MY" dirty="0" smtClean="0">
                <a:solidFill>
                  <a:srgbClr val="FFFF00"/>
                </a:solidFill>
                <a:effectLst>
                  <a:glow rad="101600">
                    <a:schemeClr val="bg1">
                      <a:alpha val="60000"/>
                    </a:schemeClr>
                  </a:glow>
                </a:effectLst>
              </a:rPr>
              <a:t>kita </a:t>
            </a:r>
            <a:r>
              <a:rPr lang="ms-MY" dirty="0">
                <a:solidFill>
                  <a:srgbClr val="FFFF00"/>
                </a:solidFill>
                <a:effectLst>
                  <a:glow rad="101600">
                    <a:schemeClr val="bg1">
                      <a:alpha val="60000"/>
                    </a:schemeClr>
                  </a:glow>
                </a:effectLst>
              </a:rPr>
              <a:t>mempunyai tanggungjawab yang sama dalam memastikan negeri dan negara ini sentiasa ceria dan </a:t>
            </a:r>
            <a:r>
              <a:rPr lang="ms-MY" dirty="0" smtClean="0">
                <a:solidFill>
                  <a:srgbClr val="FFFF00"/>
                </a:solidFill>
                <a:effectLst>
                  <a:glow rad="101600">
                    <a:schemeClr val="bg1">
                      <a:alpha val="60000"/>
                    </a:schemeClr>
                  </a:glow>
                </a:effectLst>
              </a:rPr>
              <a:t>sejahtera.</a:t>
            </a:r>
          </a:p>
          <a:p>
            <a:pPr marL="361950" lvl="0" indent="-361950" algn="just">
              <a:buClr>
                <a:srgbClr val="FF0000"/>
              </a:buClr>
              <a:buFont typeface="Wingdings" pitchFamily="2" charset="2"/>
              <a:buChar char="§"/>
            </a:pPr>
            <a:r>
              <a:rPr lang="ms-MY" dirty="0" smtClean="0">
                <a:solidFill>
                  <a:srgbClr val="FFFF00"/>
                </a:solidFill>
                <a:effectLst>
                  <a:glow rad="101600">
                    <a:schemeClr val="bg1">
                      <a:alpha val="60000"/>
                    </a:schemeClr>
                  </a:glow>
                </a:effectLst>
              </a:rPr>
              <a:t>rakyat </a:t>
            </a:r>
            <a:r>
              <a:rPr lang="ms-MY" dirty="0">
                <a:solidFill>
                  <a:srgbClr val="FFFF00"/>
                </a:solidFill>
                <a:effectLst>
                  <a:glow rad="101600">
                    <a:schemeClr val="bg1">
                      <a:alpha val="60000"/>
                    </a:schemeClr>
                  </a:glow>
                </a:effectLst>
              </a:rPr>
              <a:t>Malaysia yang pelbagai agama dan kaum, perlu menyokong kuat dan mengekalkan keharmonian yang </a:t>
            </a:r>
            <a:r>
              <a:rPr lang="ms-MY" dirty="0" smtClean="0">
                <a:solidFill>
                  <a:srgbClr val="FFFF00"/>
                </a:solidFill>
                <a:effectLst>
                  <a:glow rad="101600">
                    <a:schemeClr val="bg1">
                      <a:alpha val="60000"/>
                    </a:schemeClr>
                  </a:glow>
                </a:effectLst>
              </a:rPr>
              <a:t>dinikmati</a:t>
            </a:r>
          </a:p>
          <a:p>
            <a:pPr marL="361950" lvl="0" indent="-361950" algn="just">
              <a:buClr>
                <a:srgbClr val="FF0000"/>
              </a:buClr>
              <a:buFont typeface="Wingdings" pitchFamily="2" charset="2"/>
              <a:buChar char="§"/>
            </a:pPr>
            <a:r>
              <a:rPr lang="ms-MY" dirty="0" smtClean="0">
                <a:solidFill>
                  <a:srgbClr val="FFFF00"/>
                </a:solidFill>
                <a:effectLst>
                  <a:glow rad="101600">
                    <a:schemeClr val="bg1">
                      <a:alpha val="60000"/>
                    </a:schemeClr>
                  </a:glow>
                </a:effectLst>
              </a:rPr>
              <a:t>Menjelang 2050 sudah </a:t>
            </a:r>
            <a:r>
              <a:rPr lang="ms-MY" dirty="0">
                <a:solidFill>
                  <a:srgbClr val="FFFF00"/>
                </a:solidFill>
                <a:effectLst>
                  <a:glow rad="101600">
                    <a:schemeClr val="bg1">
                      <a:alpha val="60000"/>
                    </a:schemeClr>
                  </a:glow>
                </a:effectLst>
              </a:rPr>
              <a:t>pasti ini satu tugas yang berat dan memerlukan komitmen yang tinggi. </a:t>
            </a:r>
            <a:endParaRPr lang="en-US" sz="2400" dirty="0">
              <a:ln w="0"/>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251520" y="2837370"/>
            <a:ext cx="8749572" cy="3726818"/>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0" lvl="0" indent="0" algn="ctr">
              <a:buClr>
                <a:srgbClr val="FF0000"/>
              </a:buClr>
              <a:buNone/>
            </a:pPr>
            <a:r>
              <a:rPr lang="ms-MY" sz="3200" dirty="0">
                <a:solidFill>
                  <a:srgbClr val="FFFF00"/>
                </a:solidFill>
                <a:effectLst>
                  <a:glow rad="101600">
                    <a:schemeClr val="bg1">
                      <a:alpha val="60000"/>
                    </a:schemeClr>
                  </a:glow>
                </a:effectLst>
              </a:rPr>
              <a:t>Sempena Hari Wilayah Persekutuan yang disambut pada 1 Februari setiap tahun mimbar berkongsi keazaman bersama Wilayah Persekutuan dalam memastikannya menjadi pusat ekonomi, budaya, pendidikan, pembangunan, dan kesihatan yang unggul di negara ini. </a:t>
            </a:r>
            <a:endParaRPr lang="en-US" sz="3200" dirty="0">
              <a:ln w="0"/>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11918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264571" y="1988840"/>
            <a:ext cx="8749572" cy="3726818"/>
          </a:xfrm>
          <a:prstGeom prst="roundRect">
            <a:avLst/>
          </a:prstGeom>
          <a:solidFill>
            <a:srgbClr val="0000FF">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0" lvl="0" indent="0" algn="ctr">
              <a:buClr>
                <a:srgbClr val="FF0000"/>
              </a:buClr>
              <a:buNone/>
            </a:pPr>
            <a:r>
              <a:rPr lang="ms-MY" dirty="0">
                <a:solidFill>
                  <a:srgbClr val="FFFF00"/>
                </a:solidFill>
                <a:effectLst>
                  <a:glow rad="101600">
                    <a:schemeClr val="bg1">
                      <a:alpha val="60000"/>
                    </a:schemeClr>
                  </a:glow>
                </a:effectLst>
              </a:rPr>
              <a:t>Menjelang cuti perayaan </a:t>
            </a:r>
            <a:r>
              <a:rPr lang="ms-MY" dirty="0" smtClean="0">
                <a:solidFill>
                  <a:srgbClr val="FFFF00"/>
                </a:solidFill>
                <a:effectLst>
                  <a:glow rad="101600">
                    <a:schemeClr val="bg1">
                      <a:alpha val="60000"/>
                    </a:schemeClr>
                  </a:glow>
                </a:effectLst>
              </a:rPr>
              <a:t>ini pandu </a:t>
            </a:r>
            <a:r>
              <a:rPr lang="ms-MY" dirty="0">
                <a:solidFill>
                  <a:srgbClr val="FFFF00"/>
                </a:solidFill>
                <a:effectLst>
                  <a:glow rad="101600">
                    <a:schemeClr val="bg1">
                      <a:alpha val="60000"/>
                    </a:schemeClr>
                  </a:glow>
                </a:effectLst>
              </a:rPr>
              <a:t>dengan selamat dan </a:t>
            </a:r>
            <a:r>
              <a:rPr lang="ms-MY" dirty="0" smtClean="0">
                <a:solidFill>
                  <a:srgbClr val="FFFF00"/>
                </a:solidFill>
                <a:effectLst>
                  <a:glow rad="101600">
                    <a:schemeClr val="bg1">
                      <a:alpha val="60000"/>
                    </a:schemeClr>
                  </a:glow>
                </a:effectLst>
              </a:rPr>
              <a:t>berhati-hati.</a:t>
            </a:r>
          </a:p>
          <a:p>
            <a:pPr marL="0" lvl="0" indent="0" algn="ctr">
              <a:buClr>
                <a:srgbClr val="FF0000"/>
              </a:buClr>
              <a:buNone/>
            </a:pPr>
            <a:endParaRPr lang="ms-MY" sz="3200" dirty="0">
              <a:ln w="0"/>
              <a:solidFill>
                <a:srgbClr val="FFFF00"/>
              </a:solidFill>
              <a:effectLst>
                <a:glow rad="101600">
                  <a:schemeClr val="bg1">
                    <a:alpha val="60000"/>
                  </a:schemeClr>
                </a:glow>
              </a:effectLst>
            </a:endParaRPr>
          </a:p>
          <a:p>
            <a:pPr marL="0" lvl="0" indent="0" algn="ctr">
              <a:buClr>
                <a:srgbClr val="FF0000"/>
              </a:buClr>
              <a:buNone/>
            </a:pPr>
            <a:r>
              <a:rPr lang="ms-MY" dirty="0">
                <a:solidFill>
                  <a:srgbClr val="FFFF00"/>
                </a:solidFill>
                <a:effectLst>
                  <a:glow rad="101600">
                    <a:schemeClr val="bg1">
                      <a:alpha val="60000"/>
                    </a:schemeClr>
                  </a:glow>
                </a:effectLst>
              </a:rPr>
              <a:t>Polis Diraja Malaysia akan melancarkan </a:t>
            </a:r>
            <a:endParaRPr lang="ms-MY" dirty="0" smtClean="0">
              <a:solidFill>
                <a:srgbClr val="FFFF00"/>
              </a:solidFill>
              <a:effectLst>
                <a:glow rad="101600">
                  <a:schemeClr val="bg1">
                    <a:alpha val="60000"/>
                  </a:schemeClr>
                </a:glow>
              </a:effectLst>
            </a:endParaRPr>
          </a:p>
          <a:p>
            <a:pPr marL="0" lvl="0" indent="0" algn="ctr">
              <a:buClr>
                <a:srgbClr val="FF0000"/>
              </a:buClr>
              <a:buNone/>
            </a:pPr>
            <a:r>
              <a:rPr lang="ms-MY" sz="3200" dirty="0" smtClean="0">
                <a:solidFill>
                  <a:srgbClr val="FF0000"/>
                </a:solidFill>
                <a:effectLst>
                  <a:glow rad="101600">
                    <a:schemeClr val="bg1">
                      <a:alpha val="60000"/>
                    </a:schemeClr>
                  </a:glow>
                </a:effectLst>
              </a:rPr>
              <a:t>Op </a:t>
            </a:r>
            <a:r>
              <a:rPr lang="ms-MY" sz="3200" dirty="0">
                <a:solidFill>
                  <a:srgbClr val="FF0000"/>
                </a:solidFill>
                <a:effectLst>
                  <a:glow rad="101600">
                    <a:schemeClr val="bg1">
                      <a:alpha val="60000"/>
                    </a:schemeClr>
                  </a:glow>
                </a:effectLst>
              </a:rPr>
              <a:t>Selamat </a:t>
            </a:r>
            <a:endParaRPr lang="ms-MY" sz="3200" dirty="0" smtClean="0">
              <a:solidFill>
                <a:srgbClr val="FF0000"/>
              </a:solidFill>
              <a:effectLst>
                <a:glow rad="101600">
                  <a:schemeClr val="bg1">
                    <a:alpha val="60000"/>
                  </a:schemeClr>
                </a:glow>
              </a:effectLst>
            </a:endParaRPr>
          </a:p>
          <a:p>
            <a:pPr marL="0" lvl="0" indent="0" algn="ctr">
              <a:buClr>
                <a:srgbClr val="FF0000"/>
              </a:buClr>
              <a:buNone/>
            </a:pPr>
            <a:r>
              <a:rPr lang="ms-MY" dirty="0" smtClean="0">
                <a:solidFill>
                  <a:srgbClr val="FFFF00"/>
                </a:solidFill>
                <a:effectLst>
                  <a:glow rad="101600">
                    <a:schemeClr val="bg1">
                      <a:alpha val="60000"/>
                    </a:schemeClr>
                  </a:glow>
                </a:effectLst>
              </a:rPr>
              <a:t>10/2017 </a:t>
            </a:r>
            <a:r>
              <a:rPr lang="ms-MY" dirty="0">
                <a:solidFill>
                  <a:srgbClr val="FFFF00"/>
                </a:solidFill>
                <a:effectLst>
                  <a:glow rad="101600">
                    <a:schemeClr val="bg1">
                      <a:alpha val="60000"/>
                    </a:schemeClr>
                  </a:glow>
                </a:effectLst>
              </a:rPr>
              <a:t>pada 21 Januari </a:t>
            </a:r>
            <a:r>
              <a:rPr lang="ms-MY" dirty="0" smtClean="0">
                <a:solidFill>
                  <a:srgbClr val="FFFF00"/>
                </a:solidFill>
                <a:effectLst>
                  <a:glow rad="101600">
                    <a:schemeClr val="bg1">
                      <a:alpha val="60000"/>
                    </a:schemeClr>
                  </a:glow>
                </a:effectLst>
              </a:rPr>
              <a:t>- </a:t>
            </a:r>
            <a:r>
              <a:rPr lang="ms-MY" dirty="0">
                <a:solidFill>
                  <a:srgbClr val="FFFF00"/>
                </a:solidFill>
                <a:effectLst>
                  <a:glow rad="101600">
                    <a:schemeClr val="bg1">
                      <a:alpha val="60000"/>
                    </a:schemeClr>
                  </a:glow>
                </a:effectLst>
              </a:rPr>
              <a:t>5 Februari 2017</a:t>
            </a:r>
            <a:endParaRPr lang="en-US" sz="3200" dirty="0">
              <a:ln w="0"/>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7518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124744"/>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941667086"/>
              </p:ext>
            </p:extLst>
          </p:nvPr>
        </p:nvGraphicFramePr>
        <p:xfrm>
          <a:off x="611560" y="177281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2" y="4149080"/>
            <a:ext cx="9144032" cy="240940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5" name="Rectangle 4"/>
          <p:cNvSpPr/>
          <p:nvPr/>
        </p:nvSpPr>
        <p:spPr>
          <a:xfrm>
            <a:off x="492357" y="3682772"/>
            <a:ext cx="8114716" cy="2862322"/>
          </a:xfrm>
          <a:prstGeom prst="rect">
            <a:avLst/>
          </a:prstGeom>
        </p:spPr>
        <p:txBody>
          <a:bodyPr wrap="square">
            <a:spAutoFit/>
          </a:bodyPr>
          <a:lstStyle/>
          <a:p>
            <a:pPr algn="ctr"/>
            <a:r>
              <a:rPr lang="en-MY" dirty="0" err="1">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Maksudnya</a:t>
            </a:r>
            <a:r>
              <a:rPr lang="en-MY" dirty="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endParaRPr lang="en-MY" dirty="0" smtClean="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ctr"/>
            <a:endParaRPr lang="en-MY" dirty="0" smtClean="0">
              <a:ln w="0"/>
              <a:effectLst>
                <a:glow rad="101600">
                  <a:schemeClr val="bg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a:p>
            <a:pPr algn="just"/>
            <a:r>
              <a:rPr lang="ms-MY" i="1" dirty="0">
                <a:solidFill>
                  <a:srgbClr val="FFFF00"/>
                </a:solidFill>
                <a:effectLst>
                  <a:glow rad="101600">
                    <a:schemeClr val="bg1">
                      <a:alpha val="60000"/>
                    </a:schemeClr>
                  </a:glow>
                </a:effectLst>
              </a:rPr>
              <a:t>“Dan (ingatlah) ketika Nabi Ibrahim berdo'a dengan berkata: "Wahai Tuhanku! Jadikanlah (negeri Mekah) ini, negeri yang aman sentosa, dan berikanlah rezeki dari berbagai jenis buah-buahan kepada penduduknya, iaitu orang-orang yang beriman kepada Allah dan hari akhirat di antara mereka". Allah berfirman: "(Permohonanmu itu diterima) tetapi sesiapa yang kufur dan ingkar maka Aku akan beri juga ia bersenang-senang menikmati rezeki itu bagi sementara (di dunia), kemudian Aku memaksanya (dengan mengheretnya) ke azab neraka, dan (itulah) seburuk-buruk tempat kembali..”</a:t>
            </a:r>
            <a:r>
              <a:rPr lang="ms-MY" dirty="0">
                <a:solidFill>
                  <a:srgbClr val="FFFF00"/>
                </a:solidFill>
                <a:effectLst>
                  <a:glow rad="101600">
                    <a:schemeClr val="bg1">
                      <a:alpha val="60000"/>
                    </a:schemeClr>
                  </a:glow>
                </a:effectLst>
              </a:rPr>
              <a:t> </a:t>
            </a:r>
            <a:r>
              <a:rPr lang="ms-MY" dirty="0">
                <a:effectLst>
                  <a:glow rad="101600">
                    <a:schemeClr val="bg1">
                      <a:alpha val="60000"/>
                    </a:schemeClr>
                  </a:glow>
                </a:effectLst>
              </a:rPr>
              <a:t>(Surah Al Baqarah: 126)</a:t>
            </a:r>
            <a:endParaRPr lang="en-MY" dirty="0">
              <a:ln w="0"/>
              <a:effectLst>
                <a:glow rad="101600">
                  <a:schemeClr val="bg1">
                    <a:alpha val="60000"/>
                  </a:schemeClr>
                </a:glow>
              </a:effectLst>
            </a:endParaRPr>
          </a:p>
        </p:txBody>
      </p:sp>
      <p:sp>
        <p:nvSpPr>
          <p:cNvPr id="3" name="Rectangle 2"/>
          <p:cNvSpPr/>
          <p:nvPr/>
        </p:nvSpPr>
        <p:spPr>
          <a:xfrm>
            <a:off x="302193" y="1793336"/>
            <a:ext cx="8304880" cy="1870705"/>
          </a:xfrm>
          <a:prstGeom prst="rect">
            <a:avLst/>
          </a:prstGeom>
        </p:spPr>
        <p:txBody>
          <a:bodyPr wrap="square">
            <a:spAutoFit/>
          </a:bodyPr>
          <a:lstStyle/>
          <a:p>
            <a:pPr algn="ctr" rtl="1">
              <a:lnSpc>
                <a:spcPct val="107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BSML" panose="02000400000000000000" pitchFamily="2" charset="2"/>
              </a:rPr>
              <a:t>ﭷ ﭸ ﭹ ﭺ ﭻ</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P228" panose="02000400000000000000" pitchFamily="2" charset="2"/>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019" panose="02000400000000000000" pitchFamily="2" charset="2"/>
              </a:rPr>
              <a:t>ﯵ ﯶ ﯷ ﯸ ﯹ ﯺ ﯻ ﯼ ﯽ ﯾ ﯿ ﰀ ﰁ ﰂ ﰃ ﰄ ﰅ ﰆ ﰇ ﰈ ﰉ ﰊ ﰋ ﰌ ﰍ ﰎ ﰏ ﰐ ﰑ ﰒ ﰓ ﰔ ﰕ</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43713" y="1742497"/>
            <a:ext cx="8358246"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الْــحَـمْـدُ لِلَّــهِ حَـمْدًا كَثِيرًا كَـمَـا أَمَرَ، أَشْهَدُ أَن لَّا إِلَـــــــهَ إِلَّا اللَّهُ وَحْدَهُ لَا شَرِيــــكَ لَــــهُ، إِقْرَارًا بِرُبُوبِــيَّـــتِــهِ وَإِرْغَـــامًــا ل</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ِـمَـنْ جـَحـَدَ بِــهِ وَكَـفَـرَ، وَأَشْهَدُ أَنَّ سَيِّدَنَــا مُـحَـمَّـدًا عَبْدُهُ وَرَسُـــولُـهُ سَيِّدُ الْجِـنِّ وَالْبَشَرِ.</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2134584"/>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289407" y="5105402"/>
            <a:ext cx="2384657" cy="442674"/>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Traditional Arabic" panose="02020603050405020304" pitchFamily="18" charset="-78"/>
              </a:rPr>
              <a:t>سورة </a:t>
            </a:r>
            <a:r>
              <a:rPr lang="ar-SA" sz="2000" dirty="0" smtClean="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Traditional Arabic" panose="02020603050405020304" pitchFamily="18" charset="-78"/>
              </a:rPr>
              <a:t>طه: </a:t>
            </a:r>
            <a:r>
              <a:rPr lang="ar-SA" sz="2000" dirty="0" smtClean="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١١٧-١١٩</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2" name="Rectangle 1"/>
          <p:cNvSpPr/>
          <p:nvPr/>
        </p:nvSpPr>
        <p:spPr>
          <a:xfrm>
            <a:off x="485077" y="3114834"/>
            <a:ext cx="8208912" cy="1754326"/>
          </a:xfrm>
          <a:prstGeom prst="rect">
            <a:avLst/>
          </a:prstGeom>
        </p:spPr>
        <p:txBody>
          <a:bodyPr wrap="square">
            <a:spAutoFit/>
          </a:bodyPr>
          <a:lstStyle/>
          <a:p>
            <a:pPr algn="ctr" rtl="1"/>
            <a:r>
              <a:rPr lang="ar-SA" sz="3600" b="1" dirty="0">
                <a:ln>
                  <a:solidFill>
                    <a:srgbClr val="FFFF00"/>
                  </a:solidFill>
                </a:ln>
                <a:solidFill>
                  <a:srgbClr val="FFFF00"/>
                </a:solidFill>
                <a:effectLst>
                  <a:glow rad="101600">
                    <a:schemeClr val="bg1">
                      <a:alpha val="60000"/>
                    </a:schemeClr>
                  </a:glow>
                </a:effectLst>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ea typeface="Times New Roman" panose="02020603050405020304" pitchFamily="18" charset="0"/>
                <a:cs typeface="QCF_P027" panose="02000400000000000000" pitchFamily="2" charset="2"/>
              </a:rPr>
              <a:t> </a:t>
            </a:r>
            <a:r>
              <a:rPr lang="ar-SA" sz="3600" b="1" dirty="0">
                <a:ln>
                  <a:solidFill>
                    <a:srgbClr val="FFFF00"/>
                  </a:solidFill>
                </a:ln>
                <a:solidFill>
                  <a:srgbClr val="FFFF00"/>
                </a:solidFill>
                <a:effectLst>
                  <a:glow rad="101600">
                    <a:schemeClr val="bg1">
                      <a:alpha val="60000"/>
                    </a:schemeClr>
                  </a:glow>
                </a:effectLst>
                <a:ea typeface="Times New Roman" panose="02020603050405020304" pitchFamily="18" charset="0"/>
                <a:cs typeface="QCF_P320" panose="02000400000000000000" pitchFamily="2" charset="2"/>
              </a:rPr>
              <a:t>ﭻ ﭼ ﭽ ﭾ ﭿ ﮀ ﮁ ﮂ ﮃ ﮄ ﮅ ﮆ ﮇﮈ ﮉ ﮊ ﮋ ﮌ ﮍ ﮎ ﮏﮐ ﮑ ﮒ ﮓ ﮔ ﮕ ﮖ</a:t>
            </a:r>
            <a:r>
              <a:rPr lang="ar-SA" sz="3600" b="1" dirty="0">
                <a:ln>
                  <a:solidFill>
                    <a:srgbClr val="FFFF00"/>
                  </a:solidFill>
                </a:ln>
                <a:solidFill>
                  <a:srgbClr val="FFFF00"/>
                </a:solidFill>
                <a:effectLst>
                  <a:glow rad="101600">
                    <a:schemeClr val="bg1">
                      <a:alpha val="60000"/>
                    </a:schemeClr>
                  </a:glow>
                </a:effectLst>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ea typeface="Times New Roman" panose="02020603050405020304" pitchFamily="18" charset="0"/>
                <a:cs typeface="QCF_P344" panose="02000400000000000000" pitchFamily="2" charset="2"/>
              </a:rPr>
              <a:t> </a:t>
            </a:r>
            <a:endParaRPr lang="en-MY" sz="3600" dirty="0">
              <a:ln>
                <a:solidFill>
                  <a:srgbClr val="FFFF00"/>
                </a:solidFill>
              </a:ln>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1407" y="2059965"/>
            <a:ext cx="8501122" cy="646331"/>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فَـصَــلِّ وَسَــلِّمْ عَلَى سَيِّدِنَــا مُـحَـمَّـدٍ وَعَلَى آلِــــــهِ الْــمُـصـَابِيحِ الْغُرَرِ.</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610378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40768"/>
            <a:ext cx="8685216" cy="5078313"/>
          </a:xfrm>
          <a:prstGeom prst="rect">
            <a:avLst/>
          </a:prstGeom>
        </p:spPr>
        <p:txBody>
          <a:bodyPr wrap="square">
            <a:spAutoFit/>
          </a:bodyPr>
          <a:lstStyle/>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انْصُرْ سَلَاطِينَ الْـمُسْلِمِينَ وَأَيِّـدْهُـمْ بِالتَّـقْوَى والتَّوْفِيقِ إِلَى يَوْمِ الدِّينِ، وَأَعْلِ كَلِمَةَ الْـمُوَحـِّدِينَ، وَأَدِمْ</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 لَهُمُ الْعِـزَّةَ والتَّـمْـكِينِ. </a:t>
            </a:r>
            <a:endParaRPr lang="en-MY"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r>
              <a:rPr lang="ar-EG"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اللَّهُـمَّ </a:t>
            </a:r>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اهْدِنَا سُبُـلَ السَّلَامِ وَأَخْرِجْنَا مِنَ الظُّـلُـمَـاتِ إِلَى النُّورِ، وَجَـنِّـبْنَا الْـفَوَاحِشَ مَا ظَهَرَ مِنْهَا وَمَـا بَطَنَ.</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262979"/>
          </a:xfrm>
          <a:prstGeom prst="rect">
            <a:avLst/>
          </a:prstGeom>
        </p:spPr>
        <p:txBody>
          <a:bodyPr wrap="square">
            <a:spAutoFit/>
          </a:bodyPr>
          <a:lstStyle/>
          <a:p>
            <a:pPr algn="ctr" rtl="1">
              <a:lnSpc>
                <a:spcPct val="150000"/>
              </a:lnSpc>
            </a:pP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اللَّـهُمَّ أَنزِلِ الرَّحْمَــةَ والسَّكِينَةَ وَالسَّلاَمَةَ والْعَافِيَةَ عَلَى عَبْدِكَ الْحَارِسِ لِشَرِيعَتِكَ مَلِكِنَا</a:t>
            </a: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 </a:t>
            </a: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just"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cs typeface="+mj-cs"/>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algn="just" rtl="1"/>
            <a:r>
              <a:rPr lang="ar-EG"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31508" y="2132856"/>
            <a:ext cx="8280920" cy="2677656"/>
          </a:xfrm>
          <a:prstGeom prst="rect">
            <a:avLst/>
          </a:prstGeom>
        </p:spPr>
        <p:txBody>
          <a:bodyPr wrap="square">
            <a:spAutoFit/>
          </a:bodyPr>
          <a:lstStyle/>
          <a:p>
            <a:pPr algn="ct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Allah,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memohon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agar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rahmat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perlindungan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Mu,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negara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ini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seluruh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rakyatnya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dikekalkan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dalam</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keamanan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kesejahteraan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Tanamkanlah</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rasa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kasih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sayang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kekalkanlah</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perpaduan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di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kalangan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endPar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Semoga</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dengannya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kami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sentiasa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hidup</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aman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damai</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sejahtera</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selamat</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sepanjang</a:t>
            </a:r>
            <a:r>
              <a:rPr lang="en-US"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zaman.</a:t>
            </a:r>
            <a:endParaRPr lang="en-MY" sz="24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754326"/>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سَيِّدَنَا وَنَبِيِّنَا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66972" y="4534072"/>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66972" y="5100298"/>
            <a:ext cx="6840760" cy="1200329"/>
          </a:xfrm>
          <a:prstGeom prst="rect">
            <a:avLst/>
          </a:prstGeom>
        </p:spPr>
        <p:txBody>
          <a:bodyPr wrap="square">
            <a:spAutoFit/>
          </a:bodyPr>
          <a:lstStyle/>
          <a:p>
            <a:pPr algn="just" fontAlgn="base"/>
            <a:r>
              <a:rPr lang="en-MY" sz="3600" b="1" spc="50" dirty="0" smtClean="0">
                <a:ln w="9525" cmpd="sng">
                  <a:solidFill>
                    <a:srgbClr val="FFFF00"/>
                  </a:solidFill>
                  <a:prstDash val="solid"/>
                </a:ln>
                <a:solidFill>
                  <a:srgbClr val="FFFF00"/>
                </a:solidFill>
                <a:effectLst>
                  <a:glow rad="139700">
                    <a:schemeClr val="accent6">
                      <a:satMod val="175000"/>
                      <a:alpha val="40000"/>
                    </a:schemeClr>
                  </a:glow>
                </a:effectLst>
              </a:rPr>
              <a:t>WILAYAH CERIA </a:t>
            </a:r>
          </a:p>
          <a:p>
            <a:pPr algn="just" fontAlgn="base"/>
            <a:r>
              <a:rPr lang="en-MY" sz="3600" b="1" spc="50" dirty="0" smtClean="0">
                <a:ln w="9525" cmpd="sng">
                  <a:solidFill>
                    <a:srgbClr val="FFFF00"/>
                  </a:solidFill>
                  <a:prstDash val="solid"/>
                </a:ln>
                <a:solidFill>
                  <a:srgbClr val="FFFF00"/>
                </a:solidFill>
                <a:effectLst>
                  <a:glow rad="139700">
                    <a:schemeClr val="accent6">
                      <a:satMod val="175000"/>
                      <a:alpha val="40000"/>
                    </a:schemeClr>
                  </a:glow>
                </a:effectLst>
              </a:rPr>
              <a:t>RAKYAT SEJAHTERA</a:t>
            </a:r>
            <a:endParaRPr lang="en-US" sz="3600" b="1" spc="50" dirty="0">
              <a:ln w="9525" cmpd="sng">
                <a:solidFill>
                  <a:srgbClr val="FFFF00"/>
                </a:solidFill>
                <a:prstDash val="solid"/>
              </a:ln>
              <a:solidFill>
                <a:srgbClr val="FFFF00"/>
              </a:solidFill>
              <a:effectLst>
                <a:glow rad="139700">
                  <a:schemeClr val="accent6">
                    <a:satMod val="175000"/>
                    <a:alpha val="40000"/>
                  </a:schemeClr>
                </a:glow>
              </a:effectLst>
              <a:latin typeface="Arial Rounded MT Bold" pitchFamily="34"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57200" y="2564904"/>
            <a:ext cx="8229600" cy="3168352"/>
          </a:xfrm>
          <a:prstGeom prst="roundRect">
            <a:avLst/>
          </a:prstGeom>
          <a:solidFill>
            <a:srgbClr val="C00000">
              <a:alpha val="65000"/>
            </a:srgbClr>
          </a:solidFill>
          <a:ln/>
        </p:spPr>
        <p:style>
          <a:lnRef idx="2">
            <a:schemeClr val="dk1"/>
          </a:lnRef>
          <a:fillRef idx="1">
            <a:schemeClr val="lt1"/>
          </a:fillRef>
          <a:effectRef idx="0">
            <a:schemeClr val="dk1"/>
          </a:effectRef>
          <a:fontRef idx="minor">
            <a:schemeClr val="dk1"/>
          </a:fontRef>
        </p:style>
        <p:txBody>
          <a:bodyPr>
            <a:noAutofit/>
          </a:bodyPr>
          <a:lstStyle/>
          <a:p>
            <a:pPr marL="361950" lvl="0" indent="-361950" algn="just">
              <a:buClr>
                <a:srgbClr val="FF0000"/>
              </a:buClr>
              <a:buFont typeface="Wingdings" pitchFamily="2" charset="2"/>
              <a:buChar char="§"/>
            </a:pPr>
            <a:r>
              <a:rPr lang="ms-MY" dirty="0">
                <a:solidFill>
                  <a:srgbClr val="FFFF00"/>
                </a:solidFill>
                <a:effectLst>
                  <a:glow rad="101600">
                    <a:schemeClr val="bg1">
                      <a:alpha val="60000"/>
                    </a:schemeClr>
                  </a:glow>
                </a:effectLst>
              </a:rPr>
              <a:t>kesejahteraan dan kebajikan rakyat adalah merupakan sebagai </a:t>
            </a:r>
            <a:r>
              <a:rPr lang="ms-MY" i="1" dirty="0">
                <a:solidFill>
                  <a:srgbClr val="FFFF00"/>
                </a:solidFill>
                <a:effectLst>
                  <a:glow rad="101600">
                    <a:schemeClr val="bg1">
                      <a:alpha val="60000"/>
                    </a:schemeClr>
                  </a:glow>
                </a:effectLst>
              </a:rPr>
              <a:t>‘public goods’</a:t>
            </a:r>
            <a:r>
              <a:rPr lang="ms-MY" dirty="0">
                <a:solidFill>
                  <a:srgbClr val="FFFF00"/>
                </a:solidFill>
                <a:effectLst>
                  <a:glow rad="101600">
                    <a:schemeClr val="bg1">
                      <a:alpha val="60000"/>
                    </a:schemeClr>
                  </a:glow>
                </a:effectLst>
              </a:rPr>
              <a:t> yang sangat penting</a:t>
            </a:r>
            <a:r>
              <a:rPr lang="ms-MY" dirty="0" smtClean="0">
                <a:solidFill>
                  <a:srgbClr val="FFFF00"/>
                </a:solidFill>
                <a:effectLst>
                  <a:glow rad="101600">
                    <a:schemeClr val="bg1">
                      <a:alpha val="60000"/>
                    </a:schemeClr>
                  </a:glow>
                </a:effectLst>
              </a:rPr>
              <a:t>.</a:t>
            </a:r>
          </a:p>
          <a:p>
            <a:pPr marL="361950" lvl="0" indent="-361950" algn="just">
              <a:buClr>
                <a:srgbClr val="FF0000"/>
              </a:buClr>
              <a:buFont typeface="Wingdings" pitchFamily="2" charset="2"/>
              <a:buChar char="§"/>
            </a:pPr>
            <a:endParaRPr lang="ms-MY" sz="2400" dirty="0">
              <a:ln w="0"/>
              <a:solidFill>
                <a:srgbClr val="FFFF00"/>
              </a:solidFill>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ms-MY" dirty="0">
                <a:solidFill>
                  <a:srgbClr val="FFFF00"/>
                </a:solidFill>
                <a:effectLst>
                  <a:glow rad="101600">
                    <a:schemeClr val="bg1">
                      <a:alpha val="60000"/>
                    </a:schemeClr>
                  </a:glow>
                </a:effectLst>
              </a:rPr>
              <a:t>merupakan penanda aras status negara tersebut sebagai negara yang maju atau sebaliknya. </a:t>
            </a:r>
            <a:endParaRPr lang="en-US" sz="2400" dirty="0">
              <a:ln w="0"/>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1080066"/>
            <a:ext cx="8928992" cy="476726"/>
          </a:xfrm>
          <a:prstGeom prst="round2Diag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429000"/>
            <a:ext cx="8712968" cy="1940957"/>
          </a:xfrm>
          <a:prstGeom prst="roundRect">
            <a:avLst/>
          </a:prstGeom>
          <a:solidFill>
            <a:srgbClr val="0000FF">
              <a:alpha val="60000"/>
            </a:srgb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ms-MY" i="1" dirty="0">
                <a:effectLst>
                  <a:glow rad="101600">
                    <a:schemeClr val="bg1">
                      <a:alpha val="60000"/>
                    </a:schemeClr>
                  </a:glow>
                </a:effectLst>
              </a:rPr>
              <a:t>“Sesungguhnya bagi penduduk Saba, ada tanda-tanda yang terdapat di tempat tinggal mereka, iaitu dua kebun, yang terletak di sebelah kanan dan kiri. Makanlah dari rezeki pemberian Tuhan kamu dan bersyukurlah kepada-Nya. Negerimu adalah negeri yang baik dan Tuhan yang Maha Pengampun.”</a:t>
            </a:r>
            <a:endParaRPr lang="en-MY" dirty="0">
              <a:ln>
                <a:solidFill>
                  <a:srgbClr val="FFFF00"/>
                </a:solidFill>
              </a:ln>
              <a:solidFill>
                <a:srgbClr val="FFFF00"/>
              </a:solidFill>
              <a:effectLst>
                <a:glow rad="101600">
                  <a:schemeClr val="bg1">
                    <a:alpha val="60000"/>
                  </a:schemeClr>
                </a:glow>
              </a:effectLst>
            </a:endParaRPr>
          </a:p>
        </p:txBody>
      </p:sp>
      <p:sp>
        <p:nvSpPr>
          <p:cNvPr id="13" name="Rectangle 12"/>
          <p:cNvSpPr/>
          <p:nvPr/>
        </p:nvSpPr>
        <p:spPr>
          <a:xfrm>
            <a:off x="6944188" y="5472672"/>
            <a:ext cx="1804276" cy="400110"/>
          </a:xfrm>
          <a:prstGeom prst="rect">
            <a:avLst/>
          </a:prstGeom>
        </p:spPr>
        <p:txBody>
          <a:bodyPr wrap="none">
            <a:spAutoFit/>
          </a:bodyPr>
          <a:lstStyle/>
          <a:p>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r>
              <a:rPr lang="ms-MY" dirty="0">
                <a:ln>
                  <a:solidFill>
                    <a:srgbClr val="FFFF00"/>
                  </a:solidFill>
                </a:ln>
                <a:solidFill>
                  <a:srgbClr val="FFFF00"/>
                </a:solidFill>
                <a:effectLst>
                  <a:glow rad="101600">
                    <a:schemeClr val="bg1">
                      <a:alpha val="60000"/>
                    </a:schemeClr>
                  </a:glow>
                </a:effectLst>
              </a:rPr>
              <a:t>Surah Saba</a:t>
            </a:r>
            <a:r>
              <a:rPr lang="ms-MY" dirty="0" smtClean="0">
                <a:ln>
                  <a:solidFill>
                    <a:srgbClr val="FFFF00"/>
                  </a:solidFill>
                </a:ln>
                <a:solidFill>
                  <a:srgbClr val="FFFF00"/>
                </a:solidFill>
                <a:effectLst>
                  <a:glow rad="101600">
                    <a:schemeClr val="bg1">
                      <a:alpha val="60000"/>
                    </a:schemeClr>
                  </a:glow>
                </a:effectLst>
              </a:rPr>
              <a:t>’: 15</a:t>
            </a:r>
            <a:r>
              <a:rPr lang="en-US" sz="20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3" name="Rectangle 2"/>
          <p:cNvSpPr/>
          <p:nvPr/>
        </p:nvSpPr>
        <p:spPr>
          <a:xfrm>
            <a:off x="179512" y="1892069"/>
            <a:ext cx="8712968" cy="1277914"/>
          </a:xfrm>
          <a:prstGeom prst="rect">
            <a:avLst/>
          </a:prstGeom>
        </p:spPr>
        <p:txBody>
          <a:bodyPr wrap="square">
            <a:spAutoFit/>
          </a:bodyPr>
          <a:lstStyle/>
          <a:p>
            <a:pPr algn="ctr" rtl="1">
              <a:lnSpc>
                <a:spcPct val="107000"/>
              </a:lnSpc>
              <a:spcAft>
                <a:spcPts val="0"/>
              </a:spcAft>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P430" panose="02000400000000000000" pitchFamily="2" charset="2"/>
              </a:rPr>
              <a:t> ﭑ ﭒ ﭓ ﭔ ﭕ ﭖ ﭗ ﭘ ﭙ ﭚ ﭛ ﭜ ﭝ ﭞ ﭟ ﭠ ﭡ ﭢ ﭣ ﭤ ﭥ ﭦ ﭧ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5544</TotalTime>
  <Words>1577</Words>
  <Application>Microsoft Office PowerPoint</Application>
  <PresentationFormat>On-screen Show (4:3)</PresentationFormat>
  <Paragraphs>153</Paragraphs>
  <Slides>30</Slides>
  <Notes>2</Notes>
  <HiddenSlides>0</HiddenSlides>
  <MMClips>0</MMClips>
  <ScaleCrop>false</ScaleCrop>
  <HeadingPairs>
    <vt:vector size="6" baseType="variant">
      <vt:variant>
        <vt:lpstr>Fonts Used</vt:lpstr>
      </vt:variant>
      <vt:variant>
        <vt:i4>32</vt:i4>
      </vt:variant>
      <vt:variant>
        <vt:lpstr>Theme</vt:lpstr>
      </vt:variant>
      <vt:variant>
        <vt:i4>2</vt:i4>
      </vt:variant>
      <vt:variant>
        <vt:lpstr>Slide Titles</vt:lpstr>
      </vt:variant>
      <vt:variant>
        <vt:i4>30</vt:i4>
      </vt:variant>
    </vt:vector>
  </HeadingPairs>
  <TitlesOfParts>
    <vt:vector size="64" baseType="lpstr">
      <vt:lpstr>宋体</vt:lpstr>
      <vt:lpstr>宋体</vt:lpstr>
      <vt:lpstr>Angsana New</vt:lpstr>
      <vt:lpstr>Arabic Typesetting</vt:lpstr>
      <vt:lpstr>Arb Naskh</vt:lpstr>
      <vt:lpstr>Arial</vt:lpstr>
      <vt:lpstr>Arial Rounded MT Bold</vt:lpstr>
      <vt:lpstr>Arial Unicode MS</vt:lpstr>
      <vt:lpstr>Calibri</vt:lpstr>
      <vt:lpstr>Century Gothic</vt:lpstr>
      <vt:lpstr>Constantia</vt:lpstr>
      <vt:lpstr>Jawi - Biasa</vt:lpstr>
      <vt:lpstr>Majalla UI</vt:lpstr>
      <vt:lpstr>Monotype Corsiva</vt:lpstr>
      <vt:lpstr>MS Sans Serif</vt:lpstr>
      <vt:lpstr>QCF_BSML</vt:lpstr>
      <vt:lpstr>QCF_P019</vt:lpstr>
      <vt:lpstr>QCF_P027</vt:lpstr>
      <vt:lpstr>QCF_P031</vt:lpstr>
      <vt:lpstr>QCF_P050</vt:lpstr>
      <vt:lpstr>QCF_P220</vt:lpstr>
      <vt:lpstr>QCF_P228</vt:lpstr>
      <vt:lpstr>QCF_P277</vt:lpstr>
      <vt:lpstr>QCF_P320</vt:lpstr>
      <vt:lpstr>QCF_P344</vt:lpstr>
      <vt:lpstr>QCF_P426</vt:lpstr>
      <vt:lpstr>QCF_P430</vt:lpstr>
      <vt:lpstr>Times New Roman</vt:lpstr>
      <vt:lpstr>Traditional Arabic</vt:lpstr>
      <vt:lpstr>Wingdings</vt:lpstr>
      <vt:lpstr>Wingdings 2</vt:lpstr>
      <vt:lpstr>Wingdings 3</vt:lpstr>
      <vt:lpstr>Flow</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admin</cp:lastModifiedBy>
  <cp:revision>484</cp:revision>
  <dcterms:created xsi:type="dcterms:W3CDTF">2015-11-26T00:41:05Z</dcterms:created>
  <dcterms:modified xsi:type="dcterms:W3CDTF">2017-01-26T05:31:15Z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2183765</vt:lpwstr>
  </property>
  <property fmtid="{D5CDD505-2E9C-101B-9397-08002B2CF9AE}" name="NXPowerLiteSettings" pid="3">
    <vt:lpwstr>F7000400038000</vt:lpwstr>
  </property>
  <property fmtid="{D5CDD505-2E9C-101B-9397-08002B2CF9AE}" name="NXPowerLiteVersion" pid="4">
    <vt:lpwstr>S9.1.0</vt:lpwstr>
  </property>
</Properties>
</file>