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Lst>
  <p:notesMasterIdLst>
    <p:notesMasterId r:id="rId32"/>
  </p:notesMasterIdLst>
  <p:handoutMasterIdLst>
    <p:handoutMasterId r:id="rId33"/>
  </p:handoutMasterIdLst>
  <p:sldIdLst>
    <p:sldId id="256" r:id="rId2"/>
    <p:sldId id="342" r:id="rId3"/>
    <p:sldId id="259" r:id="rId4"/>
    <p:sldId id="260" r:id="rId5"/>
    <p:sldId id="261" r:id="rId6"/>
    <p:sldId id="319" r:id="rId7"/>
    <p:sldId id="263" r:id="rId8"/>
    <p:sldId id="343" r:id="rId9"/>
    <p:sldId id="361" r:id="rId10"/>
    <p:sldId id="417" r:id="rId11"/>
    <p:sldId id="418" r:id="rId12"/>
    <p:sldId id="413" r:id="rId13"/>
    <p:sldId id="419" r:id="rId14"/>
    <p:sldId id="415" r:id="rId15"/>
    <p:sldId id="333" r:id="rId16"/>
    <p:sldId id="276" r:id="rId17"/>
    <p:sldId id="278" r:id="rId18"/>
    <p:sldId id="279" r:id="rId19"/>
    <p:sldId id="299" r:id="rId20"/>
    <p:sldId id="300" r:id="rId21"/>
    <p:sldId id="282" r:id="rId22"/>
    <p:sldId id="411" r:id="rId23"/>
    <p:sldId id="283" r:id="rId24"/>
    <p:sldId id="301" r:id="rId25"/>
    <p:sldId id="302" r:id="rId26"/>
    <p:sldId id="285" r:id="rId27"/>
    <p:sldId id="303" r:id="rId28"/>
    <p:sldId id="286" r:id="rId29"/>
    <p:sldId id="30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FFFFF"/>
    <a:srgbClr val="FDC3E8"/>
    <a:srgbClr val="FC96D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lstStyle/>
        <a:p>
          <a:pPr algn="ctr"/>
          <a:r>
            <a:rPr lang="en-US"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menyarankan agar kita sentiasa membuat persediaan dan perancangan yang rapi dalam setiap usaha atau kerja yang akan dilakukan.</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6FFCF5-4C6F-49C2-B552-43B3F030A96A}">
      <dgm:prSet phldrT="[Text]" custT="1"/>
      <dgm:spPr/>
      <dgm:t>
        <a:bodyPr/>
        <a:lstStyle/>
        <a:p>
          <a:pPr algn="ctr"/>
          <a:r>
            <a:rPr lang="en-US"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hendaklah sentiasa bijak dalam menguruskan kewangan demi kesejahteraan hidup.</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12018143-0C3F-4804-8F34-32E9BBA79D0D}" type="par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89B7D21-036C-4103-941F-5F7672A43C40}" type="sib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3138E4-24BD-4B47-9EFC-AB8E28EFFC3B}">
      <dgm:prSet phldrT="[Text]" custT="1"/>
      <dgm:spPr/>
      <dgm:t>
        <a:bodyPr/>
        <a:lstStyle/>
        <a:p>
          <a:pPr algn="ct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menjaga</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FEF70A98-C4EE-4C6B-BD54-4C13603D2CAC}" type="par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5FA544E-FC45-47DA-AE4B-5505AA6902B9}" type="sib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B9030D8-A328-4FC5-A121-82474764560D}" type="pres">
      <dgm:prSet presAssocID="{300B4929-CA6D-44CF-90A5-12B6BD4E7280}" presName="linear" presStyleCnt="0">
        <dgm:presLayoutVars>
          <dgm:animLvl val="lvl"/>
          <dgm:resizeHandles val="exact"/>
        </dgm:presLayoutVars>
      </dgm:prSet>
      <dgm:spPr/>
      <dgm:t>
        <a:bodyPr/>
        <a:lstStyle/>
        <a:p>
          <a:endParaRPr lang="en-US"/>
        </a:p>
      </dgm:t>
    </dgm:pt>
    <dgm:pt modelId="{9252E5B1-B0B7-4E0A-A71E-5582D69CB95B}" type="pres">
      <dgm:prSet presAssocID="{9841F14C-DCC2-48F3-81C6-1B36E3DA9C65}" presName="parentText" presStyleLbl="node1" presStyleIdx="0" presStyleCnt="3">
        <dgm:presLayoutVars>
          <dgm:chMax val="0"/>
          <dgm:bulletEnabled val="1"/>
        </dgm:presLayoutVars>
      </dgm:prSet>
      <dgm:spPr/>
      <dgm:t>
        <a:bodyPr/>
        <a:lstStyle/>
        <a:p>
          <a:endParaRPr lang="en-US"/>
        </a:p>
      </dgm:t>
    </dgm:pt>
    <dgm:pt modelId="{505F0193-42D0-4006-938C-466E7A960FED}" type="pres">
      <dgm:prSet presAssocID="{4708B028-DA77-4927-8E66-3455AE23AC4C}" presName="spacer" presStyleCnt="0"/>
      <dgm:spPr/>
      <dgm:t>
        <a:bodyPr/>
        <a:lstStyle/>
        <a:p>
          <a:endParaRPr lang="en-US"/>
        </a:p>
      </dgm:t>
    </dgm:pt>
    <dgm:pt modelId="{781A9900-6D55-46DE-A93A-4C51C34C4433}" type="pres">
      <dgm:prSet presAssocID="{B36FFCF5-4C6F-49C2-B552-43B3F030A96A}" presName="parentText" presStyleLbl="node1" presStyleIdx="1" presStyleCnt="3">
        <dgm:presLayoutVars>
          <dgm:chMax val="0"/>
          <dgm:bulletEnabled val="1"/>
        </dgm:presLayoutVars>
      </dgm:prSet>
      <dgm:spPr/>
      <dgm:t>
        <a:bodyPr/>
        <a:lstStyle/>
        <a:p>
          <a:endParaRPr lang="en-US"/>
        </a:p>
      </dgm:t>
    </dgm:pt>
    <dgm:pt modelId="{92D98119-7F4A-43F1-B396-8DEF1A7CFC7C}" type="pres">
      <dgm:prSet presAssocID="{789B7D21-036C-4103-941F-5F7672A43C40}" presName="spacer" presStyleCnt="0"/>
      <dgm:spPr/>
      <dgm:t>
        <a:bodyPr/>
        <a:lstStyle/>
        <a:p>
          <a:endParaRPr lang="en-US"/>
        </a:p>
      </dgm:t>
    </dgm:pt>
    <dgm:pt modelId="{37E36251-9862-42DF-A5F1-EC559E8AD11B}" type="pres">
      <dgm:prSet presAssocID="{563138E4-24BD-4B47-9EFC-AB8E28EFFC3B}" presName="parentText" presStyleLbl="node1" presStyleIdx="2" presStyleCnt="3">
        <dgm:presLayoutVars>
          <dgm:chMax val="0"/>
          <dgm:bulletEnabled val="1"/>
        </dgm:presLayoutVars>
      </dgm:prSet>
      <dgm:spPr/>
      <dgm:t>
        <a:bodyPr/>
        <a:lstStyle/>
        <a:p>
          <a:endParaRPr lang="en-US"/>
        </a:p>
      </dgm:t>
    </dgm:pt>
  </dgm:ptLst>
  <dgm:cxnLst>
    <dgm:cxn modelId="{8ED82E85-99FF-4CCB-A203-6FE57D67E213}" srcId="{300B4929-CA6D-44CF-90A5-12B6BD4E7280}" destId="{563138E4-24BD-4B47-9EFC-AB8E28EFFC3B}" srcOrd="2" destOrd="0" parTransId="{FEF70A98-C4EE-4C6B-BD54-4C13603D2CAC}" sibTransId="{E5FA544E-FC45-47DA-AE4B-5505AA6902B9}"/>
    <dgm:cxn modelId="{C9D29F04-DA2C-45BE-8D1E-49999A67D939}" srcId="{300B4929-CA6D-44CF-90A5-12B6BD4E7280}" destId="{B36FFCF5-4C6F-49C2-B552-43B3F030A96A}" srcOrd="1" destOrd="0" parTransId="{12018143-0C3F-4804-8F34-32E9BBA79D0D}" sibTransId="{789B7D21-036C-4103-941F-5F7672A43C40}"/>
    <dgm:cxn modelId="{0E86B553-5004-4D96-B4FC-4CB5D932865A}" srcId="{300B4929-CA6D-44CF-90A5-12B6BD4E7280}" destId="{9841F14C-DCC2-48F3-81C6-1B36E3DA9C65}" srcOrd="0" destOrd="0" parTransId="{386C799A-4B63-4795-9D4E-22730324585B}" sibTransId="{4708B028-DA77-4927-8E66-3455AE23AC4C}"/>
    <dgm:cxn modelId="{CD0CBA24-BEEC-493F-BF79-E30C96C143E0}" type="presOf" srcId="{9841F14C-DCC2-48F3-81C6-1B36E3DA9C65}" destId="{9252E5B1-B0B7-4E0A-A71E-5582D69CB95B}" srcOrd="0" destOrd="0" presId="urn:microsoft.com/office/officeart/2005/8/layout/vList2"/>
    <dgm:cxn modelId="{3185A9A4-A749-4E5A-ABC5-7A9EA4C5BCEA}" type="presOf" srcId="{563138E4-24BD-4B47-9EFC-AB8E28EFFC3B}" destId="{37E36251-9862-42DF-A5F1-EC559E8AD11B}" srcOrd="0" destOrd="0" presId="urn:microsoft.com/office/officeart/2005/8/layout/vList2"/>
    <dgm:cxn modelId="{C124E2C8-942A-49B8-8C04-A0961330E6C7}" type="presOf" srcId="{300B4929-CA6D-44CF-90A5-12B6BD4E7280}" destId="{CB9030D8-A328-4FC5-A121-82474764560D}" srcOrd="0" destOrd="0" presId="urn:microsoft.com/office/officeart/2005/8/layout/vList2"/>
    <dgm:cxn modelId="{4C1D6E00-3DF0-417A-9950-9D568ECCCDF8}" type="presOf" srcId="{B36FFCF5-4C6F-49C2-B552-43B3F030A96A}" destId="{781A9900-6D55-46DE-A93A-4C51C34C4433}" srcOrd="0" destOrd="0" presId="urn:microsoft.com/office/officeart/2005/8/layout/vList2"/>
    <dgm:cxn modelId="{58D3F9FB-1CCA-481F-A439-3CFC533957D3}" type="presParOf" srcId="{CB9030D8-A328-4FC5-A121-82474764560D}" destId="{9252E5B1-B0B7-4E0A-A71E-5582D69CB95B}" srcOrd="0" destOrd="0" presId="urn:microsoft.com/office/officeart/2005/8/layout/vList2"/>
    <dgm:cxn modelId="{D3F2231B-A0D1-4B60-916C-2D9834207120}" type="presParOf" srcId="{CB9030D8-A328-4FC5-A121-82474764560D}" destId="{505F0193-42D0-4006-938C-466E7A960FED}" srcOrd="1" destOrd="0" presId="urn:microsoft.com/office/officeart/2005/8/layout/vList2"/>
    <dgm:cxn modelId="{10545CFF-0218-4171-8683-838BAAA54947}" type="presParOf" srcId="{CB9030D8-A328-4FC5-A121-82474764560D}" destId="{781A9900-6D55-46DE-A93A-4C51C34C4433}" srcOrd="2" destOrd="0" presId="urn:microsoft.com/office/officeart/2005/8/layout/vList2"/>
    <dgm:cxn modelId="{D778F669-CAF5-48DC-A7AE-DA0F046719B8}" type="presParOf" srcId="{CB9030D8-A328-4FC5-A121-82474764560D}" destId="{92D98119-7F4A-43F1-B396-8DEF1A7CFC7C}" srcOrd="3" destOrd="0" presId="urn:microsoft.com/office/officeart/2005/8/layout/vList2"/>
    <dgm:cxn modelId="{6059752C-2DBC-4276-84EE-F2F86E10BA9C}" type="presParOf" srcId="{CB9030D8-A328-4FC5-A121-82474764560D}" destId="{37E36251-9862-42DF-A5F1-EC559E8AD11B}" srcOrd="4" destOrd="0" presId="urn:microsoft.com/office/officeart/2005/8/layout/vList2"/>
  </dgm:cxnLst>
  <dgm:bg>
    <a:noFill/>
    <a:effectLst>
      <a:glow rad="101600">
        <a:schemeClr val="bg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52E5B1-B0B7-4E0A-A71E-5582D69CB95B}">
      <dsp:nvSpPr>
        <dsp:cNvPr id="0" name=""/>
        <dsp:cNvSpPr/>
      </dsp:nvSpPr>
      <dsp:spPr>
        <a:xfrm>
          <a:off x="0" y="163615"/>
          <a:ext cx="8028384"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menyarankan agar kita sentiasa membuat persediaan dan perancangan yang rapi dalam setiap usaha atau kerja yang akan dilakukan.</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0" y="163615"/>
        <a:ext cx="8028384" cy="1216800"/>
      </dsp:txXfrm>
    </dsp:sp>
    <dsp:sp modelId="{781A9900-6D55-46DE-A93A-4C51C34C4433}">
      <dsp:nvSpPr>
        <dsp:cNvPr id="0" name=""/>
        <dsp:cNvSpPr/>
      </dsp:nvSpPr>
      <dsp:spPr>
        <a:xfrm>
          <a:off x="0" y="1567616"/>
          <a:ext cx="8028384"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hendaklah sentiasa bijak dalam menguruskan kewangan demi kesejahteraan hidup.</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0" y="1567616"/>
        <a:ext cx="8028384" cy="1216800"/>
      </dsp:txXfrm>
    </dsp:sp>
    <dsp:sp modelId="{37E36251-9862-42DF-A5F1-EC559E8AD11B}">
      <dsp:nvSpPr>
        <dsp:cNvPr id="0" name=""/>
        <dsp:cNvSpPr/>
      </dsp:nvSpPr>
      <dsp:spPr>
        <a:xfrm>
          <a:off x="0" y="2971616"/>
          <a:ext cx="8028384" cy="12168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menjaga</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0" y="2971616"/>
        <a:ext cx="8028384"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12/29/2016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12/29/2016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12/29/2016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7" name="Picture 16" descr="asia-skyline-monuments-580x358.jpeg"/>
          <p:cNvPicPr>
            <a:picLocks noChangeAspect="1"/>
          </p:cNvPicPr>
          <p:nvPr/>
        </p:nvPicPr>
        <p:blipFill>
          <a:blip r:embed="rId3" cstate="print"/>
          <a:stretch>
            <a:fillRect/>
          </a:stretch>
        </p:blipFill>
        <p:spPr>
          <a:xfrm>
            <a:off x="0" y="980728"/>
            <a:ext cx="9144000" cy="5112568"/>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1403648" y="1844824"/>
            <a:ext cx="6084168" cy="3711654"/>
          </a:xfrm>
          <a:prstGeom prst="roundRect">
            <a:avLst/>
          </a:prstGeom>
          <a:solidFill>
            <a:srgbClr val="0000FF">
              <a:alpha val="55000"/>
            </a:srgbClr>
          </a:solidFill>
          <a:ln/>
        </p:spPr>
        <p:style>
          <a:lnRef idx="1">
            <a:schemeClr val="dk1"/>
          </a:lnRef>
          <a:fillRef idx="3">
            <a:schemeClr val="dk1"/>
          </a:fillRef>
          <a:effectRef idx="2">
            <a:schemeClr val="dk1"/>
          </a:effectRef>
          <a:fontRef idx="minor">
            <a:schemeClr val="lt1"/>
          </a:fontRef>
        </p:style>
        <p:txBody>
          <a:bodyPr wrap="square">
            <a:spAutoFit/>
          </a:bodyPr>
          <a:lstStyle/>
          <a:p>
            <a:pPr algn="ctr" fontAlgn="base"/>
            <a:endParaRPr lang="en-US" sz="4400" dirty="0" smtClean="0">
              <a:ln w="18415" cmpd="sng">
                <a:solidFill>
                  <a:srgbClr val="FFFFFF"/>
                </a:solidFill>
                <a:prstDash val="solid"/>
              </a:ln>
              <a:blipFill>
                <a:blip r:embed="rId7"/>
                <a:stretch>
                  <a:fillRect/>
                </a:stretch>
              </a:blipFill>
              <a:effectLst>
                <a:glow rad="101600">
                  <a:schemeClr val="tx1">
                    <a:alpha val="60000"/>
                  </a:schemeClr>
                </a:glow>
                <a:outerShdw blurRad="63500" dir="3600000" algn="tl" rotWithShape="0">
                  <a:srgbClr val="000000">
                    <a:alpha val="70000"/>
                  </a:srgbClr>
                </a:outerShdw>
              </a:effectLst>
              <a:latin typeface="Arial Rounded MT Bold" pitchFamily="34" charset="0"/>
            </a:endParaRPr>
          </a:p>
          <a:p>
            <a:pPr algn="ctr" fontAlgn="base"/>
            <a:r>
              <a:rPr lang="en-US" sz="4400" dirty="0" smtClean="0">
                <a:ln w="18415" cmpd="sng">
                  <a:solidFill>
                    <a:srgbClr val="FFFFFF"/>
                  </a:solidFill>
                  <a:prstDash val="solid"/>
                </a:ln>
                <a:blipFill>
                  <a:blip r:embed="rId7"/>
                  <a:stretch>
                    <a:fillRect/>
                  </a:stretch>
                </a:blipFill>
                <a:effectLst>
                  <a:glow rad="101600">
                    <a:schemeClr val="tx1">
                      <a:alpha val="60000"/>
                    </a:schemeClr>
                  </a:glow>
                  <a:outerShdw blurRad="63500" dir="3600000" algn="tl" rotWithShape="0">
                    <a:srgbClr val="000000">
                      <a:alpha val="70000"/>
                    </a:srgbClr>
                  </a:outerShdw>
                </a:effectLst>
                <a:latin typeface="Arial Rounded MT Bold" pitchFamily="34" charset="0"/>
              </a:rPr>
              <a:t>TAHUN PENGURUSAN CEMERLANG</a:t>
            </a:r>
          </a:p>
          <a:p>
            <a:pPr algn="ctr" fontAlgn="base"/>
            <a:endParaRPr lang="en-US" sz="3600" dirty="0" smtClean="0">
              <a:ln w="18415" cmpd="sng">
                <a:solidFill>
                  <a:srgbClr val="FFFFFF"/>
                </a:solidFill>
                <a:prstDash val="solid"/>
              </a:ln>
              <a:blipFill>
                <a:blip r:embed="rId7"/>
                <a:stretch>
                  <a:fillRect/>
                </a:stretch>
              </a:blipFill>
              <a:effectLst>
                <a:glow rad="101600">
                  <a:schemeClr val="tx1">
                    <a:alpha val="60000"/>
                  </a:schemeClr>
                </a:glow>
                <a:outerShdw blurRad="63500" dir="3600000" algn="tl" rotWithShape="0">
                  <a:srgbClr val="000000">
                    <a:alpha val="70000"/>
                  </a:srgbClr>
                </a:outerShdw>
              </a:effectLst>
              <a:latin typeface="Arial Rounded MT Bold" pitchFamily="34" charset="0"/>
              <a:cs typeface="Arial" pitchFamily="34" charset="0"/>
            </a:endParaRPr>
          </a:p>
        </p:txBody>
      </p:sp>
      <p:sp>
        <p:nvSpPr>
          <p:cNvPr id="12" name="Rectangle 11"/>
          <p:cNvSpPr/>
          <p:nvPr/>
        </p:nvSpPr>
        <p:spPr>
          <a:xfrm>
            <a:off x="2555776" y="4911551"/>
            <a:ext cx="3754554"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(30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Disember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2016 /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30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Rabiulawwal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13" name="Picture 12" descr="201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2373858" y="1187480"/>
            <a:ext cx="3998342" cy="1665456"/>
          </a:xfrm>
          <a:prstGeom prst="rect">
            <a:avLst/>
          </a:prstGeom>
        </p:spPr>
      </p:pic>
      <p:pic>
        <p:nvPicPr>
          <p:cNvPr id="15" name="Picture 14" descr="Pro-version-colors.png"/>
          <p:cNvPicPr>
            <a:picLocks noChangeAspect="1"/>
          </p:cNvPicPr>
          <p:nvPr/>
        </p:nvPicPr>
        <p:blipFill>
          <a:blip r:embed="rId7" cstate="print">
            <a:clrChange>
              <a:clrFrom>
                <a:srgbClr val="FEFCFC"/>
              </a:clrFrom>
              <a:clrTo>
                <a:srgbClr val="FEFCFC">
                  <a:alpha val="0"/>
                </a:srgbClr>
              </a:clrTo>
            </a:clrChange>
          </a:blip>
          <a:stretch>
            <a:fillRect/>
          </a:stretch>
        </p:blipFill>
        <p:spPr>
          <a:xfrm>
            <a:off x="0" y="5976664"/>
            <a:ext cx="9144000" cy="83671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412776"/>
            <a:ext cx="8229600" cy="4824536"/>
          </a:xfrm>
          <a:prstGeom prst="roundRect">
            <a:avLst/>
          </a:prstGeom>
          <a:solidFill>
            <a:srgbClr val="00B0F0"/>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berkualiti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terhasil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insaniah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kemanusiaan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melaksanakan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tugasan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sempurna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berasaskan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keimanan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SWT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fahami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pengurusan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berpaksikan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wahyu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berbeza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ciri-ciri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pengurusan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berkualiti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menjamin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lima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unsur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kualiti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340768"/>
            <a:ext cx="8229600" cy="5040560"/>
          </a:xfrm>
          <a:prstGeom prst="roundRect">
            <a:avLst/>
          </a:prstGeom>
          <a:solidFill>
            <a:srgbClr val="00B0F0"/>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2016</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dilalui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makmur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perancangan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kesederhanaan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diamalkan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melestarikan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kemajuan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2017</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cabaran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kesukaran</a:t>
            </a: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tahun</a:t>
            </a:r>
            <a:r>
              <a:rPr lang="en-US" sz="24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pengurusan</a:t>
            </a:r>
            <a:r>
              <a:rPr lang="en-US" sz="24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2017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perancangan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persediaan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awal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mendepani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cabaran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bakal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ditempuh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3203848" y="5301208"/>
            <a:ext cx="269381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Furqan</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ayat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67</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4577" name="Rectangle 1"/>
          <p:cNvSpPr>
            <a:spLocks noChangeArrowheads="1"/>
          </p:cNvSpPr>
          <p:nvPr/>
        </p:nvSpPr>
        <p:spPr bwMode="auto">
          <a:xfrm>
            <a:off x="467544" y="2132856"/>
            <a:ext cx="8388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a:rPr>
              <a:t>﴿</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65" pitchFamily="2" charset="2"/>
                <a:ea typeface="Times New Roman" pitchFamily="18" charset="0"/>
                <a:cs typeface="QCF_P365" pitchFamily="2" charset="2"/>
              </a:rPr>
              <a:t>ﯷ ﯸ ﯹ ﯺ ﯻ ﯼ ﯽ ﯾ ﯿ ﰀ ﰁ </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a:rPr>
              <a:t>﴾</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4" name="Rounded Rectangle 13"/>
          <p:cNvSpPr/>
          <p:nvPr/>
        </p:nvSpPr>
        <p:spPr>
          <a:xfrm>
            <a:off x="179512" y="3933056"/>
            <a:ext cx="8712968" cy="1328023"/>
          </a:xfrm>
          <a:prstGeom prst="roundRect">
            <a:avLst/>
          </a:prstGeom>
          <a:solidFill>
            <a:schemeClr val="accent3">
              <a:lumMod val="60000"/>
              <a:lumOff val="40000"/>
              <a:alpha val="60000"/>
            </a:scheme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juga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apabila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membelanjakan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hartanya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tiadalah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melampaui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batas</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tiada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pula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bakhil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kedekut</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sebaliknya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perbelanjaan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betul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sederhana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antara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kedua-dua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cara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boros</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bakhil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772816"/>
            <a:ext cx="8229600" cy="3096344"/>
          </a:xfrm>
          <a:prstGeom prst="roundRect">
            <a:avLst/>
          </a:prstGeom>
          <a:solidFill>
            <a:srgbClr val="00B0F0"/>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negatif</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membelanjakan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melampaui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batas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bakhil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punca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kewangan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melarang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mengamalkan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sedemikian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pembaziran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perbuatan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mensia-siakan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Allah.</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 Diagonal Corner Rectangle 13"/>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251520" y="1962706"/>
            <a:ext cx="8712968"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عَنْ الْمُغِيرَةِ بْنِ شُعْبَةَ عَنْ رَسُولِ اللَّهِ صَلَّى اللَّهُ عَلَيْهِ وَسَلَّمَ قَالَ إِنَّ اللَّهَ عَزَّ وَجَلَّ حَرَّمَ عَلَيْكُمْ عُقُوقَ الْأُمَّهَاتِ وَوَأْدَ الْبَنَاتِ وَمَنْعًا وَهَاتِ وَكَرِهَ لَكُمْ ثَلَاثًا قِيلَ وَقَالَ وَكَثْرَةَ السُّؤَالِ وَإِضَاعَةَ الْمَالِ</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
        <p:nvSpPr>
          <p:cNvPr id="22530" name="Rectangle 2"/>
          <p:cNvSpPr>
            <a:spLocks noChangeArrowheads="1"/>
          </p:cNvSpPr>
          <p:nvPr/>
        </p:nvSpPr>
        <p:spPr bwMode="auto">
          <a:xfrm>
            <a:off x="288032" y="3957623"/>
            <a:ext cx="8532440" cy="1940957"/>
          </a:xfrm>
          <a:prstGeom prst="roundRect">
            <a:avLst/>
          </a:prstGeom>
          <a:solidFill>
            <a:schemeClr val="accent3">
              <a:lumMod val="60000"/>
              <a:lumOff val="40000"/>
              <a:alpha val="4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normalizeH="0" baseline="0"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Mafhumnya</a:t>
            </a:r>
            <a:r>
              <a:rPr kumimoji="0" lang="en-US" i="0" u="none" strike="noStrike" normalizeH="0" baseline="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Daripada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Mughirah</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bin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Syu’bah</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bahawa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Rasulullah</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SAW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bersabda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Sesungguhnya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Allah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Azza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Wa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Jalla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mengharamkan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atas</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kamu</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menderhaka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kepada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ibu</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menanam</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anak</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perempuan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hidup-hidup</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enggan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memberi</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menginfaqkan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miliknya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meminta-minta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milik</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orang</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lain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dan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ditegah</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atas</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kamu</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tiga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perkara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iaitu</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mengada-adakan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cerita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banyak</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bertanya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dan</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membazir</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harta</a:t>
            </a:r>
            <a:r>
              <a:rPr kumimoji="0" lang="en-US" i="1"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a:t>
            </a:r>
            <a:endParaRPr kumimoji="0" lang="en-US"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
        <p:nvSpPr>
          <p:cNvPr id="17" name="Rectangle 16"/>
          <p:cNvSpPr/>
          <p:nvPr/>
        </p:nvSpPr>
        <p:spPr>
          <a:xfrm>
            <a:off x="7308304" y="5939988"/>
            <a:ext cx="1382686"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HR Muslim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 xmlns:p14="http://schemas.microsoft.com/office/powerpoint/2010/main" val="1848899629"/>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4" name="Rectangle 13"/>
          <p:cNvSpPr/>
          <p:nvPr/>
        </p:nvSpPr>
        <p:spPr>
          <a:xfrm>
            <a:off x="6156176" y="6237312"/>
            <a:ext cx="2502288"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Insyirah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5-8</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Rounded Rectangle 14"/>
          <p:cNvSpPr/>
          <p:nvPr/>
        </p:nvSpPr>
        <p:spPr>
          <a:xfrm>
            <a:off x="179512" y="3933056"/>
            <a:ext cx="8712968" cy="2247424"/>
          </a:xfrm>
          <a:prstGeom prst="roundRect">
            <a:avLst/>
          </a:prstGeom>
          <a:solidFill>
            <a:schemeClr val="accent3">
              <a:lumMod val="60000"/>
              <a:lumOff val="40000"/>
              <a:alpha val="60000"/>
            </a:scheme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tetapkanlah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kepercayaanmu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tiap-tiap</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kesukaran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disertai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kemudahan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Sekali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lagi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ditegaskan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tiap-tiap</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kesukaran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disertai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kemudahan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Kemudian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apabila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selesai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sesuatu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soleh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bersungguh-sungguhlah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berusaha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mengerjakan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soleh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lain). Dan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Tuhanmu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sahaja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memohon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gemar</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ingini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385" name="Rectangle 1"/>
          <p:cNvSpPr>
            <a:spLocks noChangeArrowheads="1"/>
          </p:cNvSpPr>
          <p:nvPr/>
        </p:nvSpPr>
        <p:spPr bwMode="auto">
          <a:xfrm>
            <a:off x="539552" y="2179094"/>
            <a:ext cx="7956376"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Arabic Transparent"/>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Times New Roman" pitchFamily="18" charset="0"/>
                <a:cs typeface="QCF_P596" pitchFamily="2" charset="2"/>
              </a:rPr>
              <a:t>ﯗ ﯘ ﯙ ﯚ ﯛ</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Calibri" pitchFamily="34" charset="0"/>
                <a:cs typeface="QCF_P596"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Times New Roman" pitchFamily="18" charset="0"/>
                <a:cs typeface="QCF_P596" pitchFamily="2" charset="2"/>
              </a:rPr>
              <a:t>ﯜ ﯝ ﯞ ﯟ ﯠ</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Calibri" pitchFamily="34" charset="0"/>
                <a:cs typeface="QCF_P596" pitchFamily="2" charset="2"/>
              </a:rPr>
              <a:t> </a:t>
            </a: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Times New Roman" pitchFamily="18" charset="0"/>
                <a:cs typeface="QCF_P596" pitchFamily="2" charset="2"/>
              </a:rPr>
              <a:t>ﯡ ﯢ ﯣ ﯤ</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Calibri" pitchFamily="34" charset="0"/>
                <a:cs typeface="QCF_P596"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96" pitchFamily="2" charset="2"/>
                <a:ea typeface="Times New Roman" pitchFamily="18" charset="0"/>
                <a:cs typeface="QCF_P596" pitchFamily="2" charset="2"/>
              </a:rPr>
              <a:t>ﯥ ﯦ ﯧ ﯨ</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a:rPr>
              <a:t>﴾</a:t>
            </a:r>
            <a:endPar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92845" y="1124744"/>
            <a:ext cx="8358246" cy="341632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الحَمدُ ِللهِ حَمْدًا كَثِيْرًا كَمَا أَمَرَ،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لآ إِلَهَ إِلاَّ اللهُ وَحْدَهُ لاَ شَرِيْكَ لَهُ، إِقْرَارًا بِرُبُوْبِيَّتِهِ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وَإِرْغَامًا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لِمَنْ جَحَدَ بِهِ وَكَفَرَ،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سَيِّدَنَا مُحَمَّدًا عَبْدُهُ وَرَسُوْلُهُ سَيِّدُ الْجِنِّ وَالْبَشَرِ.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1918560"/>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419872" y="4930542"/>
            <a:ext cx="2384657" cy="442674"/>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النحل: </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٩٧</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35841" name="Rectangle 1"/>
          <p:cNvSpPr>
            <a:spLocks noChangeArrowheads="1"/>
          </p:cNvSpPr>
          <p:nvPr/>
        </p:nvSpPr>
        <p:spPr bwMode="auto">
          <a:xfrm>
            <a:off x="395536" y="2968059"/>
            <a:ext cx="8352928"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7"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QCF_P278" pitchFamily="2" charset="2"/>
              </a:rPr>
              <a:t> ﮉ ﮊ ﮋ ﮌ ﮍ ﮎ ﮏ ﮐ ﮑ ﮒ ﮓ ﮔ ﮕ ﮖ ﮗ ﮘ ﮙ ﮚ ﮛ</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7" pitchFamily="2" charset="2"/>
                <a:ea typeface="Times New Roman" pitchFamily="18" charset="0"/>
                <a:cs typeface="Arabic Transparent" pitchFamily="2" charset="-78"/>
              </a:rPr>
              <a:t> ﴾</a:t>
            </a:r>
            <a:endPar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4624" y="1895993"/>
            <a:ext cx="8501122" cy="85408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اللَّهُمَّ فَصَلِّ وَسَلِّمْ عَلَى سَيِّدِنَا مُحَمَّدٍ وَعَلَى آلِهِ الـمُـصَابِيْحِ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الْغُرَرِ</a:t>
            </a:r>
            <a:endParaRPr lang="ar-SA" altLang="zh-CN"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mj-cs"/>
              </a:rPr>
              <a:t>أَمَّا بَعْدُ، فَيَا أَيُّهَا النَّاسُ، اتَّقُواْ اللهَ فِيْمَا أَمَرَ، وَانْتَهُواْ عَمَّا نَهَى عَنْهُ وَحَذَرَ. وَاعْلَمُواْ أَنَّ اللهَ أَمَرَكُمْ بِأَمْرٍ بَدَأَ فِيْهِ بِنَفْسِهِ وَثَنَّى بِمَلآئِكَةِ قُدْسِهِ. فَقَالَ تَعَالَى وَلَمْ يَزَلْ قَآئِلاً عَلِيْمًا: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 xmlns:p14="http://schemas.microsoft.com/office/powerpoint/2010/main" val="61037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72264"/>
            <a:ext cx="8685216" cy="5009064"/>
          </a:xfrm>
          <a:prstGeom prst="rect">
            <a:avLst/>
          </a:prstGeom>
        </p:spPr>
        <p:txBody>
          <a:bodyPr wrap="square">
            <a:spAutoFit/>
          </a:bodyPr>
          <a:lstStyle/>
          <a:p>
            <a:pPr algn="ctr">
              <a:lnSpc>
                <a:spcPct val="150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b Naskh"/>
                <a:ea typeface="Calibri" panose="020F0502020204030204" pitchFamily="34" charset="0"/>
                <a:cs typeface="+mj-cs"/>
              </a:rPr>
              <a:t>اَللّهُمَّ اغْفِرْ لِلْمُسْلِمِيْنَ وَالْمُسْلِمَاتِ وَالْمُؤْمِنِيْنَ وَالْمُؤْمِنَاتِ الأَحْيَاءِ مِنْهُمْ وَالأَمْوَاتِ، وَأَلِّفْ بَيْنَ قُلُوْبِهِمْ وَأَصْلِحْ ذَاتَ بَيْنَهُمْ، وَانْصُرْهُمْ عَلَى عَدُوِّكَ وَعَدُوِّهِمْ. اَللّهُمَّ انْصُرْ سَلاَطِيْنَ الْمُسْلِمِيْنَ وَأَيِّدْهُمَ بِالتَّقْوَى وَالتَّوْفِيْقِ إِلَى يَوْمِ الدِّيْنِ، وَأَعْلِ كَلِمَةَ الْمُـوَحِّدِيْنَ وَأَدِمْ لَهُمُ الْعِزَّةَ وَالتَّمْكِيْنَ. اَللَّهُمَّ اهْدِنَا سُبُلَ السَّلاَمِ وَأَخْرِجْنَا مِنَ الظُّلُمَاتِ إِلَى النُّوْرِ، وَجَنِّبْنَا الْفَوَاحِشَ مَا ظَهَرَ مِنْهَا وَمَا بَطَنَ.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355312"/>
          </a:xfrm>
          <a:prstGeom prst="rect">
            <a:avLst/>
          </a:prstGeom>
        </p:spPr>
        <p:txBody>
          <a:bodyPr wrap="square">
            <a:spAutoFit/>
          </a:bodyPr>
          <a:lstStyle/>
          <a:p>
            <a:pPr algn="ctr" rtl="1">
              <a:lnSpc>
                <a:spcPct val="150000"/>
              </a:lnSpc>
            </a:pP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أَنْزِلِ الرَّحْمَةَ وَالسَّكِيْنَةَ وَالسَّلاَمَةَ وَالْعَافِيَةَ عَلَى عَبْدِكَ الْحَارِسَ لِشَريْعَتِكَ مَلِكِنَا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ctr"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ea typeface="Calibri" panose="020F0502020204030204" pitchFamily="34" charset="0"/>
                <a:cs typeface="+mj-cs"/>
              </a:rPr>
              <a:t>أَصْلَحَ اللهُ مُلْكَهُ وَإِحْسَانَهُ وَفَيَّضَ لَهُ عَدْلَهُ وَبَلَّغَهُ مِنَ الْخَيْرِ مَا شَآئَهُ.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أَدِمِ الشَّرْعَ الشَّرِيْفَ لَهُ وَلِوُزَرَآئِهِ سَبِيْلاً وَمِنْهَاجًا، وَارْزُقْهُمُ التَّوْفِيْقَ لِكُلِّ خَيْرٍ وَاجْعَلْهُمْ سِرَاجًا وَّهَّاجًا. </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سَيِّدَنَا وَنَبِيِّنَا مُحَمَّدًا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وَبَارِك عَلَى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سَيِّدِنَا مُحَمَّدٍ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خَاتَمِ الأَنبِيَاءِ وَالمُرسَلِينَ وَعَلَى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أُوصِيكُم وَإِيَّايَ بِتَقوَى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331640" y="1772816"/>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2331457"/>
            <a:ext cx="6840760" cy="1754326"/>
          </a:xfrm>
          <a:prstGeom prst="rect">
            <a:avLst/>
          </a:prstGeom>
        </p:spPr>
        <p:txBody>
          <a:bodyPr wrap="square">
            <a:spAutoFit/>
          </a:bodyPr>
          <a:lstStyle/>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rPr>
              <a:t>2017:</a:t>
            </a:r>
          </a:p>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rPr>
              <a:t>TAHUN PENGURUSAN</a:t>
            </a:r>
          </a:p>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rPr>
              <a:t>CEMERLANG</a:t>
            </a:r>
            <a:endParaRPr lang="en-US" sz="28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844824"/>
            <a:ext cx="8229600" cy="4176464"/>
          </a:xfrm>
          <a:prstGeom prst="roundRect">
            <a:avLst/>
          </a:prstGeom>
          <a:solidFill>
            <a:srgbClr val="00B0F0"/>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kehadiran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2017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dihiasi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tekad</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baru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melonjak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cemerlang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peristiwa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bermakna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baru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datang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menuntut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perubahan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anjakan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paradigma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pengurusan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baharu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cekap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429000"/>
            <a:ext cx="8712968" cy="1634490"/>
          </a:xfrm>
          <a:prstGeom prst="roundRect">
            <a:avLst/>
          </a:prstGeom>
          <a:solidFill>
            <a:schemeClr val="accent3">
              <a:lumMod val="60000"/>
              <a:lumOff val="40000"/>
              <a:alpha val="60000"/>
            </a:scheme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beramal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soleh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sedang</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menghidupkan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kehidupan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membalas</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pahala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kerjakan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3275856" y="5085184"/>
            <a:ext cx="2445028" cy="400110"/>
          </a:xfrm>
          <a:prstGeom prst="rect">
            <a:avLst/>
          </a:prstGeom>
        </p:spPr>
        <p:txBody>
          <a:bodyPr wrap="none">
            <a:spAutoFit/>
          </a:bodyPr>
          <a:lstStyle/>
          <a:p>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0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An </a:t>
            </a:r>
            <a:r>
              <a:rPr lang="en-US" sz="20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Nahl</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97</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7649" name="Rectangle 1"/>
          <p:cNvSpPr>
            <a:spLocks noChangeArrowheads="1"/>
          </p:cNvSpPr>
          <p:nvPr/>
        </p:nvSpPr>
        <p:spPr bwMode="auto">
          <a:xfrm>
            <a:off x="323528" y="1916832"/>
            <a:ext cx="84604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spcBef>
                <a:spcPct val="0"/>
              </a:spcBef>
              <a:spcAft>
                <a:spcPct val="0"/>
              </a:spcAft>
              <a:buClrTx/>
              <a:buSzTx/>
              <a:buFontTx/>
              <a:buNone/>
              <a:tabLst/>
            </a:pPr>
            <a:r>
              <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a:rPr>
              <a:t>﴿</a:t>
            </a:r>
            <a:r>
              <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QCF_P278" pitchFamily="2" charset="2"/>
              </a:rPr>
              <a:t>ﮉ ﮊ ﮋ ﮌ ﮍ ﮎ ﮏ ﮐ ﮑ ﮒ ﮓ ﮔ ﮕ ﮖ ﮗ ﮘ ﮙ ﮚ ﮛ </a:t>
            </a:r>
            <a:r>
              <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a:rPr>
              <a:t>﴾</a:t>
            </a:r>
            <a:endPar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5395</TotalTime>
  <Words>1474</Words>
  <Application>Microsoft Office PowerPoint</Application>
  <PresentationFormat>On-screen Show (4:3)</PresentationFormat>
  <Paragraphs>160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467</cp:revision>
  <dcterms:created xsi:type="dcterms:W3CDTF">2015-11-26T00:41:05Z</dcterms:created>
  <dcterms:modified xsi:type="dcterms:W3CDTF">2016-12-29T09:07:41Z</dcterms:modified>
</cp:coreProperties>
</file>