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1"/>
  </p:sldMasterIdLst>
  <p:notesMasterIdLst>
    <p:notesMasterId r:id="rId37"/>
  </p:notesMasterIdLst>
  <p:handoutMasterIdLst>
    <p:handoutMasterId r:id="rId38"/>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305" r:id="rId15"/>
    <p:sldId id="306" r:id="rId16"/>
    <p:sldId id="270" r:id="rId17"/>
    <p:sldId id="292" r:id="rId18"/>
    <p:sldId id="307" r:id="rId19"/>
    <p:sldId id="275" r:id="rId20"/>
    <p:sldId id="276" r:id="rId21"/>
    <p:sldId id="278" r:id="rId22"/>
    <p:sldId id="279" r:id="rId23"/>
    <p:sldId id="299" r:id="rId24"/>
    <p:sldId id="281" r:id="rId25"/>
    <p:sldId id="300" r:id="rId26"/>
    <p:sldId id="282" r:id="rId27"/>
    <p:sldId id="283" r:id="rId28"/>
    <p:sldId id="301" r:id="rId29"/>
    <p:sldId id="284" r:id="rId30"/>
    <p:sldId id="302" r:id="rId31"/>
    <p:sldId id="285" r:id="rId32"/>
    <p:sldId id="303" r:id="rId33"/>
    <p:sldId id="286" r:id="rId34"/>
    <p:sldId id="304" r:id="rId35"/>
    <p:sldId id="2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p:scale>
          <a:sx n="90" d="100"/>
          <a:sy n="90" d="100"/>
        </p:scale>
        <p:origin x="-510" y="-4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AC670B-E843-4B66-B5DE-436A5F0B8517}" type="doc">
      <dgm:prSet loTypeId="urn:microsoft.com/office/officeart/2005/8/layout/vList5" loCatId="list" qsTypeId="urn:microsoft.com/office/officeart/2005/8/quickstyle/simple4" qsCatId="simple" csTypeId="urn:microsoft.com/office/officeart/2005/8/colors/colorful3" csCatId="colorful" phldr="1"/>
      <dgm:spPr/>
      <dgm:t>
        <a:bodyPr/>
        <a:lstStyle/>
        <a:p>
          <a:endParaRPr lang="en-US"/>
        </a:p>
      </dgm:t>
    </dgm:pt>
    <dgm:pt modelId="{E9B829C3-D90A-464E-8496-B242D59D61D8}">
      <dgm:prSet phldrT="[Text]" custT="1"/>
      <dgm:spPr>
        <a:solidFill>
          <a:srgbClr val="00B050"/>
        </a:solidFill>
      </dgm:spPr>
      <dgm:t>
        <a:bodyPr/>
        <a:lstStyle/>
        <a:p>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PERTAMA</a:t>
          </a:r>
          <a:endParaRPr lang="en-US" sz="2200" b="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gm:t>
    </dgm:pt>
    <dgm:pt modelId="{2EBE6570-63D7-41CD-98EB-E936EA8246F5}" type="parTrans" cxnId="{A4ED2CB1-F5AE-41B8-97D4-01BBA0CA463D}">
      <dgm:prSet/>
      <dgm:spPr/>
      <dgm:t>
        <a:bodyPr/>
        <a:lstStyle/>
        <a:p>
          <a:endParaRPr lang="en-US" sz="2200"/>
        </a:p>
      </dgm:t>
    </dgm:pt>
    <dgm:pt modelId="{5EB0D2F9-46E1-4943-ABE2-28D6D9378C65}" type="sibTrans" cxnId="{A4ED2CB1-F5AE-41B8-97D4-01BBA0CA463D}">
      <dgm:prSet/>
      <dgm:spPr/>
      <dgm:t>
        <a:bodyPr/>
        <a:lstStyle/>
        <a:p>
          <a:endParaRPr lang="en-US" sz="2200"/>
        </a:p>
      </dgm:t>
    </dgm:pt>
    <dgm:pt modelId="{192C943F-170C-4074-828D-2F318151A082}">
      <dgm:prSet phldrT="[Text]" custT="1"/>
      <dgm:spPr>
        <a:solidFill>
          <a:srgbClr val="0000FF">
            <a:alpha val="90000"/>
          </a:srgbClr>
        </a:solidFill>
      </dgm:spPr>
      <dgm:t>
        <a:bodyPr/>
        <a:lstStyle/>
        <a:p>
          <a:pPr algn="just"/>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Manusia</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diikat</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dengan</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aqidah</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satu</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bertauhidkan</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Allah SWT.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Oleh</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itu</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sebagai</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umat</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kita</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wajib</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menolak</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segala</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bentuk</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atau</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konsep</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tuhan</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lain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selain</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daripada</a:t>
          </a:r>
          <a:r>
            <a:rPr lang="en-US" sz="20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Allah SWT.</a:t>
          </a:r>
          <a:endParaRPr lang="en-US" sz="2000" b="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gm:t>
    </dgm:pt>
    <dgm:pt modelId="{5EB94068-E97F-4762-A8A7-C906BDF425DF}" type="parTrans" cxnId="{4BF5BD98-A498-4471-A88C-E0452662DDC8}">
      <dgm:prSet/>
      <dgm:spPr/>
      <dgm:t>
        <a:bodyPr/>
        <a:lstStyle/>
        <a:p>
          <a:endParaRPr lang="en-US" sz="2200"/>
        </a:p>
      </dgm:t>
    </dgm:pt>
    <dgm:pt modelId="{42EC7BA4-1CE7-4C99-95F1-C7FA91E19BA8}" type="sibTrans" cxnId="{4BF5BD98-A498-4471-A88C-E0452662DDC8}">
      <dgm:prSet/>
      <dgm:spPr/>
      <dgm:t>
        <a:bodyPr/>
        <a:lstStyle/>
        <a:p>
          <a:endParaRPr lang="en-US" sz="2200"/>
        </a:p>
      </dgm:t>
    </dgm:pt>
    <dgm:pt modelId="{7A6CE38C-B7AA-42F7-ADD6-A96FE5B2B518}" type="pres">
      <dgm:prSet presAssocID="{C3AC670B-E843-4B66-B5DE-436A5F0B8517}" presName="Name0" presStyleCnt="0">
        <dgm:presLayoutVars>
          <dgm:dir/>
          <dgm:animLvl val="lvl"/>
          <dgm:resizeHandles val="exact"/>
        </dgm:presLayoutVars>
      </dgm:prSet>
      <dgm:spPr/>
      <dgm:t>
        <a:bodyPr/>
        <a:lstStyle/>
        <a:p>
          <a:endParaRPr lang="en-US"/>
        </a:p>
      </dgm:t>
    </dgm:pt>
    <dgm:pt modelId="{80688942-28D4-493A-85F4-ED2305EF1DBE}" type="pres">
      <dgm:prSet presAssocID="{E9B829C3-D90A-464E-8496-B242D59D61D8}" presName="linNode" presStyleCnt="0"/>
      <dgm:spPr/>
    </dgm:pt>
    <dgm:pt modelId="{88270ED7-E79D-49B4-AEFC-3E27E1300CAD}" type="pres">
      <dgm:prSet presAssocID="{E9B829C3-D90A-464E-8496-B242D59D61D8}" presName="parentText" presStyleLbl="node1" presStyleIdx="0" presStyleCnt="1" custScaleX="56695" custLinFactNeighborX="-10844">
        <dgm:presLayoutVars>
          <dgm:chMax val="1"/>
          <dgm:bulletEnabled val="1"/>
        </dgm:presLayoutVars>
      </dgm:prSet>
      <dgm:spPr/>
      <dgm:t>
        <a:bodyPr/>
        <a:lstStyle/>
        <a:p>
          <a:endParaRPr lang="en-US"/>
        </a:p>
      </dgm:t>
    </dgm:pt>
    <dgm:pt modelId="{8FFF3ADD-885E-4F50-97CA-61584318BC71}" type="pres">
      <dgm:prSet presAssocID="{E9B829C3-D90A-464E-8496-B242D59D61D8}" presName="descendantText" presStyleLbl="alignAccFollowNode1" presStyleIdx="0" presStyleCnt="1" custScaleX="124359" custLinFactNeighborX="-2089">
        <dgm:presLayoutVars>
          <dgm:bulletEnabled val="1"/>
        </dgm:presLayoutVars>
      </dgm:prSet>
      <dgm:spPr/>
      <dgm:t>
        <a:bodyPr/>
        <a:lstStyle/>
        <a:p>
          <a:endParaRPr lang="en-US"/>
        </a:p>
      </dgm:t>
    </dgm:pt>
  </dgm:ptLst>
  <dgm:cxnLst>
    <dgm:cxn modelId="{4DD933A2-046C-43D8-80CE-54711BEEB601}" type="presOf" srcId="{C3AC670B-E843-4B66-B5DE-436A5F0B8517}" destId="{7A6CE38C-B7AA-42F7-ADD6-A96FE5B2B518}" srcOrd="0" destOrd="0" presId="urn:microsoft.com/office/officeart/2005/8/layout/vList5"/>
    <dgm:cxn modelId="{4BF5BD98-A498-4471-A88C-E0452662DDC8}" srcId="{E9B829C3-D90A-464E-8496-B242D59D61D8}" destId="{192C943F-170C-4074-828D-2F318151A082}" srcOrd="0" destOrd="0" parTransId="{5EB94068-E97F-4762-A8A7-C906BDF425DF}" sibTransId="{42EC7BA4-1CE7-4C99-95F1-C7FA91E19BA8}"/>
    <dgm:cxn modelId="{A4ED2CB1-F5AE-41B8-97D4-01BBA0CA463D}" srcId="{C3AC670B-E843-4B66-B5DE-436A5F0B8517}" destId="{E9B829C3-D90A-464E-8496-B242D59D61D8}" srcOrd="0" destOrd="0" parTransId="{2EBE6570-63D7-41CD-98EB-E936EA8246F5}" sibTransId="{5EB0D2F9-46E1-4943-ABE2-28D6D9378C65}"/>
    <dgm:cxn modelId="{6D4C3C08-D7C0-4C11-BBE7-55D82760DEB6}" type="presOf" srcId="{192C943F-170C-4074-828D-2F318151A082}" destId="{8FFF3ADD-885E-4F50-97CA-61584318BC71}" srcOrd="0" destOrd="0" presId="urn:microsoft.com/office/officeart/2005/8/layout/vList5"/>
    <dgm:cxn modelId="{96DDDFAD-DCA8-47F2-AF21-4AA7497267AF}" type="presOf" srcId="{E9B829C3-D90A-464E-8496-B242D59D61D8}" destId="{88270ED7-E79D-49B4-AEFC-3E27E1300CAD}" srcOrd="0" destOrd="0" presId="urn:microsoft.com/office/officeart/2005/8/layout/vList5"/>
    <dgm:cxn modelId="{36C4C80C-F0E9-409A-B827-420504A8241E}" type="presParOf" srcId="{7A6CE38C-B7AA-42F7-ADD6-A96FE5B2B518}" destId="{80688942-28D4-493A-85F4-ED2305EF1DBE}" srcOrd="0" destOrd="0" presId="urn:microsoft.com/office/officeart/2005/8/layout/vList5"/>
    <dgm:cxn modelId="{FB58B26C-7C68-4E03-AA2C-EE7FF6B4DB6A}" type="presParOf" srcId="{80688942-28D4-493A-85F4-ED2305EF1DBE}" destId="{88270ED7-E79D-49B4-AEFC-3E27E1300CAD}" srcOrd="0" destOrd="0" presId="urn:microsoft.com/office/officeart/2005/8/layout/vList5"/>
    <dgm:cxn modelId="{4E8FADD9-399E-46AD-A1B3-C4485A4F709C}" type="presParOf" srcId="{80688942-28D4-493A-85F4-ED2305EF1DBE}" destId="{8FFF3ADD-885E-4F50-97CA-61584318BC71}"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AC670B-E843-4B66-B5DE-436A5F0B8517}" type="doc">
      <dgm:prSet loTypeId="urn:microsoft.com/office/officeart/2005/8/layout/vList5" loCatId="list" qsTypeId="urn:microsoft.com/office/officeart/2005/8/quickstyle/simple4" qsCatId="simple" csTypeId="urn:microsoft.com/office/officeart/2005/8/colors/colorful3" csCatId="colorful" phldr="1"/>
      <dgm:spPr/>
      <dgm:t>
        <a:bodyPr/>
        <a:lstStyle/>
        <a:p>
          <a:endParaRPr lang="en-US"/>
        </a:p>
      </dgm:t>
    </dgm:pt>
    <dgm:pt modelId="{E9B829C3-D90A-464E-8496-B242D59D61D8}">
      <dgm:prSet phldrT="[Text]" custT="1"/>
      <dgm:spPr>
        <a:solidFill>
          <a:srgbClr val="FFC000"/>
        </a:solidFill>
      </dgm:spPr>
      <dgm:t>
        <a:bodyPr/>
        <a:lstStyle/>
        <a:p>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KEDUA</a:t>
          </a:r>
          <a:endParaRPr lang="en-US" sz="2200" b="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gm:t>
    </dgm:pt>
    <dgm:pt modelId="{2EBE6570-63D7-41CD-98EB-E936EA8246F5}" type="parTrans" cxnId="{A4ED2CB1-F5AE-41B8-97D4-01BBA0CA463D}">
      <dgm:prSet/>
      <dgm:spPr/>
      <dgm:t>
        <a:bodyPr/>
        <a:lstStyle/>
        <a:p>
          <a:endParaRPr lang="en-US" sz="2200"/>
        </a:p>
      </dgm:t>
    </dgm:pt>
    <dgm:pt modelId="{5EB0D2F9-46E1-4943-ABE2-28D6D9378C65}" type="sibTrans" cxnId="{A4ED2CB1-F5AE-41B8-97D4-01BBA0CA463D}">
      <dgm:prSet/>
      <dgm:spPr/>
      <dgm:t>
        <a:bodyPr/>
        <a:lstStyle/>
        <a:p>
          <a:endParaRPr lang="en-US" sz="2200"/>
        </a:p>
      </dgm:t>
    </dgm:pt>
    <dgm:pt modelId="{192C943F-170C-4074-828D-2F318151A082}">
      <dgm:prSet phldrT="[Text]" custT="1"/>
      <dgm:spPr>
        <a:solidFill>
          <a:srgbClr val="0000FF">
            <a:alpha val="90000"/>
          </a:srgbClr>
        </a:solidFill>
      </dgm:spPr>
      <dgm:t>
        <a:bodyPr/>
        <a:lstStyle/>
        <a:p>
          <a:pPr algn="just"/>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Ibadah</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mempunyai</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ciri-ciri</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tersendiri</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berbeza</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sama</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sekali</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daripada</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konsep</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ibadah</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agama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kepercayaan</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lain. </a:t>
          </a:r>
          <a:endParaRPr lang="en-US" sz="2200" b="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gm:t>
    </dgm:pt>
    <dgm:pt modelId="{5EB94068-E97F-4762-A8A7-C906BDF425DF}" type="parTrans" cxnId="{4BF5BD98-A498-4471-A88C-E0452662DDC8}">
      <dgm:prSet/>
      <dgm:spPr/>
      <dgm:t>
        <a:bodyPr/>
        <a:lstStyle/>
        <a:p>
          <a:endParaRPr lang="en-US" sz="2200"/>
        </a:p>
      </dgm:t>
    </dgm:pt>
    <dgm:pt modelId="{42EC7BA4-1CE7-4C99-95F1-C7FA91E19BA8}" type="sibTrans" cxnId="{4BF5BD98-A498-4471-A88C-E0452662DDC8}">
      <dgm:prSet/>
      <dgm:spPr/>
      <dgm:t>
        <a:bodyPr/>
        <a:lstStyle/>
        <a:p>
          <a:endParaRPr lang="en-US" sz="2200"/>
        </a:p>
      </dgm:t>
    </dgm:pt>
    <dgm:pt modelId="{B37DB8B6-C089-4BCA-B45F-13AA805F847C}">
      <dgm:prSet phldrT="[Text]" custT="1"/>
      <dgm:spPr>
        <a:solidFill>
          <a:srgbClr val="0000FF">
            <a:alpha val="90000"/>
          </a:srgbClr>
        </a:solidFill>
      </dgm:spPr>
      <dgm:t>
        <a:bodyPr/>
        <a:lstStyle/>
        <a:p>
          <a:pPr algn="just"/>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menyediakan</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garis</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panduan</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aktiviti</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muamalat</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sesama</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manusia</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berasaskan</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prinsip</a:t>
          </a:r>
          <a:r>
            <a:rPr lang="es-E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i="1"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al-</a:t>
          </a:r>
          <a:r>
            <a:rPr lang="es-ES" sz="2200" b="0" i="1"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adl</a:t>
          </a:r>
          <a:r>
            <a:rPr lang="es-ES" sz="2200" b="0" i="1"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i="1"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wal</a:t>
          </a:r>
          <a:r>
            <a:rPr lang="es-ES" sz="2200" b="0" i="1"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i="1"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ihsan</a:t>
          </a:r>
          <a:r>
            <a:rPr lang="es-E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s-E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berteraskan</a:t>
          </a:r>
          <a:r>
            <a:rPr lang="es-E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s-E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akhlak</a:t>
          </a:r>
          <a:r>
            <a:rPr lang="es-E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 dan </a:t>
          </a:r>
          <a:r>
            <a:rPr lang="en-US" sz="22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prinsip-prinsip</a:t>
          </a: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a:t>
          </a:r>
          <a:endParaRPr lang="en-US" sz="2200" b="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gm:t>
    </dgm:pt>
    <dgm:pt modelId="{C5DB5004-FDD4-48CA-ABAA-26FE1E660FFC}" type="parTrans" cxnId="{9146BB3B-FB80-4430-9FAF-2DFEC108D024}">
      <dgm:prSet/>
      <dgm:spPr/>
      <dgm:t>
        <a:bodyPr/>
        <a:lstStyle/>
        <a:p>
          <a:endParaRPr lang="en-US"/>
        </a:p>
      </dgm:t>
    </dgm:pt>
    <dgm:pt modelId="{3035786A-E499-4276-A604-65A166221665}" type="sibTrans" cxnId="{9146BB3B-FB80-4430-9FAF-2DFEC108D024}">
      <dgm:prSet/>
      <dgm:spPr/>
      <dgm:t>
        <a:bodyPr/>
        <a:lstStyle/>
        <a:p>
          <a:endParaRPr lang="en-US"/>
        </a:p>
      </dgm:t>
    </dgm:pt>
    <dgm:pt modelId="{8547259C-9543-4E2F-B6A1-B531088F2C1A}">
      <dgm:prSet phldrT="[Text]" custT="1"/>
      <dgm:spPr>
        <a:solidFill>
          <a:srgbClr val="C00000">
            <a:alpha val="90000"/>
          </a:srgbClr>
        </a:solidFill>
      </dgm:spPr>
      <dgm:t>
        <a:bodyPr/>
        <a:lstStyle/>
        <a:p>
          <a:pPr algn="ctr"/>
          <a:r>
            <a:rPr lang="en-US" sz="22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KETIGA</a:t>
          </a:r>
          <a:endParaRPr lang="en-US" sz="2200" b="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gm:t>
    </dgm:pt>
    <dgm:pt modelId="{1B0BC96F-9F8D-451C-8F9F-3616B7ECA91E}" type="parTrans" cxnId="{BC1E6C15-A427-4097-B200-41E9FB3F494B}">
      <dgm:prSet/>
      <dgm:spPr/>
      <dgm:t>
        <a:bodyPr/>
        <a:lstStyle/>
        <a:p>
          <a:endParaRPr lang="en-US"/>
        </a:p>
      </dgm:t>
    </dgm:pt>
    <dgm:pt modelId="{BD1EDA9E-7579-4E1C-BC82-29CC2BE00AAA}" type="sibTrans" cxnId="{BC1E6C15-A427-4097-B200-41E9FB3F494B}">
      <dgm:prSet/>
      <dgm:spPr/>
      <dgm:t>
        <a:bodyPr/>
        <a:lstStyle/>
        <a:p>
          <a:endParaRPr lang="en-US"/>
        </a:p>
      </dgm:t>
    </dgm:pt>
    <dgm:pt modelId="{7A6CE38C-B7AA-42F7-ADD6-A96FE5B2B518}" type="pres">
      <dgm:prSet presAssocID="{C3AC670B-E843-4B66-B5DE-436A5F0B8517}" presName="Name0" presStyleCnt="0">
        <dgm:presLayoutVars>
          <dgm:dir/>
          <dgm:animLvl val="lvl"/>
          <dgm:resizeHandles val="exact"/>
        </dgm:presLayoutVars>
      </dgm:prSet>
      <dgm:spPr/>
      <dgm:t>
        <a:bodyPr/>
        <a:lstStyle/>
        <a:p>
          <a:endParaRPr lang="en-US"/>
        </a:p>
      </dgm:t>
    </dgm:pt>
    <dgm:pt modelId="{80688942-28D4-493A-85F4-ED2305EF1DBE}" type="pres">
      <dgm:prSet presAssocID="{E9B829C3-D90A-464E-8496-B242D59D61D8}" presName="linNode" presStyleCnt="0"/>
      <dgm:spPr/>
    </dgm:pt>
    <dgm:pt modelId="{88270ED7-E79D-49B4-AEFC-3E27E1300CAD}" type="pres">
      <dgm:prSet presAssocID="{E9B829C3-D90A-464E-8496-B242D59D61D8}" presName="parentText" presStyleLbl="node1" presStyleIdx="0" presStyleCnt="2" custScaleX="56695" custScaleY="72137" custLinFactNeighborX="-10844">
        <dgm:presLayoutVars>
          <dgm:chMax val="1"/>
          <dgm:bulletEnabled val="1"/>
        </dgm:presLayoutVars>
      </dgm:prSet>
      <dgm:spPr/>
      <dgm:t>
        <a:bodyPr/>
        <a:lstStyle/>
        <a:p>
          <a:endParaRPr lang="en-US"/>
        </a:p>
      </dgm:t>
    </dgm:pt>
    <dgm:pt modelId="{8FFF3ADD-885E-4F50-97CA-61584318BC71}" type="pres">
      <dgm:prSet presAssocID="{E9B829C3-D90A-464E-8496-B242D59D61D8}" presName="descendantText" presStyleLbl="alignAccFollowNode1" presStyleIdx="0" presStyleCnt="2" custScaleX="124359" custScaleY="72137" custLinFactNeighborX="-2089">
        <dgm:presLayoutVars>
          <dgm:bulletEnabled val="1"/>
        </dgm:presLayoutVars>
      </dgm:prSet>
      <dgm:spPr/>
      <dgm:t>
        <a:bodyPr/>
        <a:lstStyle/>
        <a:p>
          <a:endParaRPr lang="en-US"/>
        </a:p>
      </dgm:t>
    </dgm:pt>
    <dgm:pt modelId="{0F41D972-9EF0-4778-8793-DB006C4209F4}" type="pres">
      <dgm:prSet presAssocID="{5EB0D2F9-46E1-4943-ABE2-28D6D9378C65}" presName="sp" presStyleCnt="0"/>
      <dgm:spPr/>
    </dgm:pt>
    <dgm:pt modelId="{0BD62E0F-5101-4683-9F9D-A4C485052B79}" type="pres">
      <dgm:prSet presAssocID="{8547259C-9543-4E2F-B6A1-B531088F2C1A}" presName="linNode" presStyleCnt="0"/>
      <dgm:spPr/>
    </dgm:pt>
    <dgm:pt modelId="{4FCBFB34-37BE-4D2F-B0A8-609186DC34A5}" type="pres">
      <dgm:prSet presAssocID="{8547259C-9543-4E2F-B6A1-B531088F2C1A}" presName="parentText" presStyleLbl="node1" presStyleIdx="1" presStyleCnt="2" custScaleX="56697" custScaleY="75626">
        <dgm:presLayoutVars>
          <dgm:chMax val="1"/>
          <dgm:bulletEnabled val="1"/>
        </dgm:presLayoutVars>
      </dgm:prSet>
      <dgm:spPr/>
      <dgm:t>
        <a:bodyPr/>
        <a:lstStyle/>
        <a:p>
          <a:endParaRPr lang="en-US"/>
        </a:p>
      </dgm:t>
    </dgm:pt>
    <dgm:pt modelId="{DB49F252-4FB4-40CB-8A6A-22AC9F2304AA}" type="pres">
      <dgm:prSet presAssocID="{8547259C-9543-4E2F-B6A1-B531088F2C1A}" presName="descendantText" presStyleLbl="alignAccFollowNode1" presStyleIdx="1" presStyleCnt="2" custScaleX="124038" custScaleY="75626">
        <dgm:presLayoutVars>
          <dgm:bulletEnabled val="1"/>
        </dgm:presLayoutVars>
      </dgm:prSet>
      <dgm:spPr/>
      <dgm:t>
        <a:bodyPr/>
        <a:lstStyle/>
        <a:p>
          <a:endParaRPr lang="en-US"/>
        </a:p>
      </dgm:t>
    </dgm:pt>
  </dgm:ptLst>
  <dgm:cxnLst>
    <dgm:cxn modelId="{24EA3ADF-08DD-4C4D-8C60-E69FC446A1E4}" type="presOf" srcId="{8547259C-9543-4E2F-B6A1-B531088F2C1A}" destId="{4FCBFB34-37BE-4D2F-B0A8-609186DC34A5}" srcOrd="0" destOrd="0" presId="urn:microsoft.com/office/officeart/2005/8/layout/vList5"/>
    <dgm:cxn modelId="{4BF5BD98-A498-4471-A88C-E0452662DDC8}" srcId="{E9B829C3-D90A-464E-8496-B242D59D61D8}" destId="{192C943F-170C-4074-828D-2F318151A082}" srcOrd="0" destOrd="0" parTransId="{5EB94068-E97F-4762-A8A7-C906BDF425DF}" sibTransId="{42EC7BA4-1CE7-4C99-95F1-C7FA91E19BA8}"/>
    <dgm:cxn modelId="{BC1E6C15-A427-4097-B200-41E9FB3F494B}" srcId="{C3AC670B-E843-4B66-B5DE-436A5F0B8517}" destId="{8547259C-9543-4E2F-B6A1-B531088F2C1A}" srcOrd="1" destOrd="0" parTransId="{1B0BC96F-9F8D-451C-8F9F-3616B7ECA91E}" sibTransId="{BD1EDA9E-7579-4E1C-BC82-29CC2BE00AAA}"/>
    <dgm:cxn modelId="{9146BB3B-FB80-4430-9FAF-2DFEC108D024}" srcId="{8547259C-9543-4E2F-B6A1-B531088F2C1A}" destId="{B37DB8B6-C089-4BCA-B45F-13AA805F847C}" srcOrd="0" destOrd="0" parTransId="{C5DB5004-FDD4-48CA-ABAA-26FE1E660FFC}" sibTransId="{3035786A-E499-4276-A604-65A166221665}"/>
    <dgm:cxn modelId="{70C57F50-48D0-41D4-B50D-4206C212F626}" type="presOf" srcId="{E9B829C3-D90A-464E-8496-B242D59D61D8}" destId="{88270ED7-E79D-49B4-AEFC-3E27E1300CAD}" srcOrd="0" destOrd="0" presId="urn:microsoft.com/office/officeart/2005/8/layout/vList5"/>
    <dgm:cxn modelId="{B792A13D-D54F-438D-BCC7-FBDEADE5FF63}" type="presOf" srcId="{B37DB8B6-C089-4BCA-B45F-13AA805F847C}" destId="{DB49F252-4FB4-40CB-8A6A-22AC9F2304AA}" srcOrd="0" destOrd="0" presId="urn:microsoft.com/office/officeart/2005/8/layout/vList5"/>
    <dgm:cxn modelId="{A4ED2CB1-F5AE-41B8-97D4-01BBA0CA463D}" srcId="{C3AC670B-E843-4B66-B5DE-436A5F0B8517}" destId="{E9B829C3-D90A-464E-8496-B242D59D61D8}" srcOrd="0" destOrd="0" parTransId="{2EBE6570-63D7-41CD-98EB-E936EA8246F5}" sibTransId="{5EB0D2F9-46E1-4943-ABE2-28D6D9378C65}"/>
    <dgm:cxn modelId="{4C92E498-BF03-4D5D-884E-E3190737071A}" type="presOf" srcId="{C3AC670B-E843-4B66-B5DE-436A5F0B8517}" destId="{7A6CE38C-B7AA-42F7-ADD6-A96FE5B2B518}" srcOrd="0" destOrd="0" presId="urn:microsoft.com/office/officeart/2005/8/layout/vList5"/>
    <dgm:cxn modelId="{F123F421-7B37-4D42-B87C-A8464B2F5195}" type="presOf" srcId="{192C943F-170C-4074-828D-2F318151A082}" destId="{8FFF3ADD-885E-4F50-97CA-61584318BC71}" srcOrd="0" destOrd="0" presId="urn:microsoft.com/office/officeart/2005/8/layout/vList5"/>
    <dgm:cxn modelId="{6C2993DE-7578-4B97-8053-AE8581F708E2}" type="presParOf" srcId="{7A6CE38C-B7AA-42F7-ADD6-A96FE5B2B518}" destId="{80688942-28D4-493A-85F4-ED2305EF1DBE}" srcOrd="0" destOrd="0" presId="urn:microsoft.com/office/officeart/2005/8/layout/vList5"/>
    <dgm:cxn modelId="{0D1A9A14-A7A3-4C80-9A84-2CCEBBBBAF43}" type="presParOf" srcId="{80688942-28D4-493A-85F4-ED2305EF1DBE}" destId="{88270ED7-E79D-49B4-AEFC-3E27E1300CAD}" srcOrd="0" destOrd="0" presId="urn:microsoft.com/office/officeart/2005/8/layout/vList5"/>
    <dgm:cxn modelId="{3EBF3627-5EBB-4050-BCBB-75ADB3F3620D}" type="presParOf" srcId="{80688942-28D4-493A-85F4-ED2305EF1DBE}" destId="{8FFF3ADD-885E-4F50-97CA-61584318BC71}" srcOrd="1" destOrd="0" presId="urn:microsoft.com/office/officeart/2005/8/layout/vList5"/>
    <dgm:cxn modelId="{49C5D868-AAFA-4972-8749-1A51E52DC7B6}" type="presParOf" srcId="{7A6CE38C-B7AA-42F7-ADD6-A96FE5B2B518}" destId="{0F41D972-9EF0-4778-8793-DB006C4209F4}" srcOrd="1" destOrd="0" presId="urn:microsoft.com/office/officeart/2005/8/layout/vList5"/>
    <dgm:cxn modelId="{612D12E5-730C-46BF-8ABC-89EA3576C080}" type="presParOf" srcId="{7A6CE38C-B7AA-42F7-ADD6-A96FE5B2B518}" destId="{0BD62E0F-5101-4683-9F9D-A4C485052B79}" srcOrd="2" destOrd="0" presId="urn:microsoft.com/office/officeart/2005/8/layout/vList5"/>
    <dgm:cxn modelId="{1F505A5F-7030-487A-986C-9719B15D36E8}" type="presParOf" srcId="{0BD62E0F-5101-4683-9F9D-A4C485052B79}" destId="{4FCBFB34-37BE-4D2F-B0A8-609186DC34A5}" srcOrd="0" destOrd="0" presId="urn:microsoft.com/office/officeart/2005/8/layout/vList5"/>
    <dgm:cxn modelId="{9534F4B5-2C4C-489F-84D8-EEE4B87ED2F4}" type="presParOf" srcId="{0BD62E0F-5101-4683-9F9D-A4C485052B79}" destId="{DB49F252-4FB4-40CB-8A6A-22AC9F2304AA}"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3F412C-4EB2-45BF-B2D3-4190DFD546FF}" type="doc">
      <dgm:prSet loTypeId="urn:microsoft.com/office/officeart/2005/8/layout/process4" loCatId="list" qsTypeId="urn:microsoft.com/office/officeart/2005/8/quickstyle/simple5" qsCatId="simple" csTypeId="urn:microsoft.com/office/officeart/2005/8/colors/colorful2" csCatId="colorful" phldr="1"/>
      <dgm:spPr/>
      <dgm:t>
        <a:bodyPr/>
        <a:lstStyle/>
        <a:p>
          <a:endParaRPr lang="en-US"/>
        </a:p>
      </dgm:t>
    </dgm:pt>
    <dgm:pt modelId="{FE84EE1F-5CAA-450F-9C73-DEB8101303A8}">
      <dgm:prSet phldrT="[Text]" custT="1"/>
      <dgm:spPr>
        <a:solidFill>
          <a:srgbClr val="0070C0"/>
        </a:solidFill>
      </dgm:spPr>
      <dgm:t>
        <a:bodyPr/>
        <a:lstStyle/>
        <a:p>
          <a:pPr marL="0" indent="0" algn="just"/>
          <a:r>
            <a:rPr lang="ms-MY" sz="2000" dirty="0" smtClean="0">
              <a:effectLst>
                <a:glow rad="101600">
                  <a:schemeClr val="bg1">
                    <a:alpha val="60000"/>
                  </a:schemeClr>
                </a:glow>
              </a:effectLst>
            </a:rPr>
            <a:t>Meletakkan Al-Quran sebagai acuan kehidupan, dengan menjadikannya sebagai kitab rujukan sepanjang hayat, demi kesejahteraan dunia dan akhirat.</a:t>
          </a:r>
          <a:endParaRPr lang="en-US" sz="2000" dirty="0">
            <a:ln/>
            <a:effectLst>
              <a:glow rad="101600">
                <a:schemeClr val="bg1">
                  <a:alpha val="60000"/>
                </a:schemeClr>
              </a:glow>
            </a:effectLst>
          </a:endParaRPr>
        </a:p>
      </dgm:t>
    </dgm:pt>
    <dgm:pt modelId="{BC47C48C-222C-4E5C-BFF5-E1A1A67D6FC1}" type="parTrans" cxnId="{225C6EC3-4A55-4728-8D20-EF39F00D8284}">
      <dgm:prSet/>
      <dgm:spPr/>
      <dgm:t>
        <a:bodyPr/>
        <a:lstStyle/>
        <a:p>
          <a:pPr algn="just"/>
          <a:endParaRPr lang="en-US" sz="2000">
            <a:ln>
              <a:solidFill>
                <a:srgbClr val="FFFF00"/>
              </a:solidFill>
            </a:ln>
          </a:endParaRPr>
        </a:p>
      </dgm:t>
    </dgm:pt>
    <dgm:pt modelId="{0ADD7A6E-8888-4CA6-A967-6674D755A923}" type="sibTrans" cxnId="{225C6EC3-4A55-4728-8D20-EF39F00D8284}">
      <dgm:prSet/>
      <dgm:spPr/>
      <dgm:t>
        <a:bodyPr/>
        <a:lstStyle/>
        <a:p>
          <a:pPr algn="just"/>
          <a:endParaRPr lang="en-US" sz="2000">
            <a:ln>
              <a:solidFill>
                <a:srgbClr val="FFFF00"/>
              </a:solidFill>
            </a:ln>
          </a:endParaRPr>
        </a:p>
      </dgm:t>
    </dgm:pt>
    <dgm:pt modelId="{22BF7535-762E-4B3A-8B00-C56444663A91}">
      <dgm:prSet phldrT="[Text]" custT="1"/>
      <dgm:spPr>
        <a:solidFill>
          <a:srgbClr val="FFC000"/>
        </a:solidFill>
      </dgm:spPr>
      <dgm:t>
        <a:bodyPr/>
        <a:lstStyle/>
        <a:p>
          <a:pPr algn="just"/>
          <a:r>
            <a:rPr lang="en-US" sz="2000" dirty="0" err="1" smtClean="0">
              <a:effectLst>
                <a:glow rad="101600">
                  <a:schemeClr val="bg1">
                    <a:alpha val="60000"/>
                  </a:schemeClr>
                </a:glow>
              </a:effectLst>
            </a:rPr>
            <a:t>Sebagai</a:t>
          </a:r>
          <a:r>
            <a:rPr lang="en-US" sz="2000" dirty="0" smtClean="0">
              <a:effectLst>
                <a:glow rad="101600">
                  <a:schemeClr val="bg1">
                    <a:alpha val="60000"/>
                  </a:schemeClr>
                </a:glow>
              </a:effectLst>
            </a:rPr>
            <a:t> </a:t>
          </a:r>
          <a:r>
            <a:rPr lang="en-US" sz="2000" dirty="0" err="1" smtClean="0">
              <a:effectLst>
                <a:glow rad="101600">
                  <a:schemeClr val="bg1">
                    <a:alpha val="60000"/>
                  </a:schemeClr>
                </a:glow>
              </a:effectLst>
            </a:rPr>
            <a:t>umat</a:t>
          </a:r>
          <a:r>
            <a:rPr lang="en-US" sz="2000" dirty="0" smtClean="0">
              <a:effectLst>
                <a:glow rad="101600">
                  <a:schemeClr val="bg1">
                    <a:alpha val="60000"/>
                  </a:schemeClr>
                </a:glow>
              </a:effectLst>
            </a:rPr>
            <a:t> Islam </a:t>
          </a:r>
          <a:r>
            <a:rPr lang="en-US" sz="2000" dirty="0" err="1" smtClean="0">
              <a:effectLst>
                <a:glow rad="101600">
                  <a:schemeClr val="bg1">
                    <a:alpha val="60000"/>
                  </a:schemeClr>
                </a:glow>
              </a:effectLst>
            </a:rPr>
            <a:t>kita</a:t>
          </a:r>
          <a:r>
            <a:rPr lang="en-US" sz="2000" dirty="0" smtClean="0">
              <a:effectLst>
                <a:glow rad="101600">
                  <a:schemeClr val="bg1">
                    <a:alpha val="60000"/>
                  </a:schemeClr>
                </a:glow>
              </a:effectLst>
            </a:rPr>
            <a:t> </a:t>
          </a:r>
          <a:r>
            <a:rPr lang="en-US" sz="2000" dirty="0" err="1" smtClean="0">
              <a:effectLst>
                <a:glow rad="101600">
                  <a:schemeClr val="bg1">
                    <a:alpha val="60000"/>
                  </a:schemeClr>
                </a:glow>
              </a:effectLst>
            </a:rPr>
            <a:t>hendaklah</a:t>
          </a:r>
          <a:r>
            <a:rPr lang="en-US" sz="2000" dirty="0" smtClean="0">
              <a:effectLst>
                <a:glow rad="101600">
                  <a:schemeClr val="bg1">
                    <a:alpha val="60000"/>
                  </a:schemeClr>
                </a:glow>
              </a:effectLst>
            </a:rPr>
            <a:t> </a:t>
          </a:r>
          <a:r>
            <a:rPr lang="en-US" sz="2000" dirty="0" err="1" smtClean="0">
              <a:effectLst>
                <a:glow rad="101600">
                  <a:schemeClr val="bg1">
                    <a:alpha val="60000"/>
                  </a:schemeClr>
                </a:glow>
              </a:effectLst>
            </a:rPr>
            <a:t>sentiasa</a:t>
          </a:r>
          <a:r>
            <a:rPr lang="en-US" sz="2000" dirty="0" smtClean="0">
              <a:effectLst>
                <a:glow rad="101600">
                  <a:schemeClr val="bg1">
                    <a:alpha val="60000"/>
                  </a:schemeClr>
                </a:glow>
              </a:effectLst>
            </a:rPr>
            <a:t> </a:t>
          </a:r>
          <a:r>
            <a:rPr lang="en-US" sz="2000" dirty="0" err="1" smtClean="0">
              <a:effectLst>
                <a:glow rad="101600">
                  <a:schemeClr val="bg1">
                    <a:alpha val="60000"/>
                  </a:schemeClr>
                </a:glow>
              </a:effectLst>
            </a:rPr>
            <a:t>memahami</a:t>
          </a:r>
          <a:r>
            <a:rPr lang="en-US" sz="2000" dirty="0" smtClean="0">
              <a:effectLst>
                <a:glow rad="101600">
                  <a:schemeClr val="bg1">
                    <a:alpha val="60000"/>
                  </a:schemeClr>
                </a:glow>
              </a:effectLst>
            </a:rPr>
            <a:t> </a:t>
          </a:r>
          <a:r>
            <a:rPr lang="en-US" sz="2000" dirty="0" err="1" smtClean="0">
              <a:effectLst>
                <a:glow rad="101600">
                  <a:schemeClr val="bg1">
                    <a:alpha val="60000"/>
                  </a:schemeClr>
                </a:glow>
              </a:effectLst>
            </a:rPr>
            <a:t>dan</a:t>
          </a:r>
          <a:r>
            <a:rPr lang="en-US" sz="2000" dirty="0" smtClean="0">
              <a:effectLst>
                <a:glow rad="101600">
                  <a:schemeClr val="bg1">
                    <a:alpha val="60000"/>
                  </a:schemeClr>
                </a:glow>
              </a:effectLst>
            </a:rPr>
            <a:t> </a:t>
          </a:r>
          <a:r>
            <a:rPr lang="en-US" sz="2000" dirty="0" err="1" smtClean="0">
              <a:effectLst>
                <a:glow rad="101600">
                  <a:schemeClr val="bg1">
                    <a:alpha val="60000"/>
                  </a:schemeClr>
                </a:glow>
              </a:effectLst>
            </a:rPr>
            <a:t>menghayati</a:t>
          </a:r>
          <a:r>
            <a:rPr lang="en-US" sz="2000" dirty="0" smtClean="0">
              <a:effectLst>
                <a:glow rad="101600">
                  <a:schemeClr val="bg1">
                    <a:alpha val="60000"/>
                  </a:schemeClr>
                </a:glow>
              </a:effectLst>
            </a:rPr>
            <a:t> </a:t>
          </a:r>
          <a:r>
            <a:rPr lang="en-US" sz="2000" dirty="0" err="1" smtClean="0">
              <a:effectLst>
                <a:glow rad="101600">
                  <a:schemeClr val="bg1">
                    <a:alpha val="60000"/>
                  </a:schemeClr>
                </a:glow>
              </a:effectLst>
            </a:rPr>
            <a:t>kandungan</a:t>
          </a:r>
          <a:r>
            <a:rPr lang="en-US" sz="2000" dirty="0" smtClean="0">
              <a:effectLst>
                <a:glow rad="101600">
                  <a:schemeClr val="bg1">
                    <a:alpha val="60000"/>
                  </a:schemeClr>
                </a:glow>
              </a:effectLst>
            </a:rPr>
            <a:t> </a:t>
          </a:r>
          <a:r>
            <a:rPr lang="en-US" sz="2000" dirty="0" err="1" smtClean="0">
              <a:effectLst>
                <a:glow rad="101600">
                  <a:schemeClr val="bg1">
                    <a:alpha val="60000"/>
                  </a:schemeClr>
                </a:glow>
              </a:effectLst>
            </a:rPr>
            <a:t>dan</a:t>
          </a:r>
          <a:r>
            <a:rPr lang="en-US" sz="2000" dirty="0" smtClean="0">
              <a:effectLst>
                <a:glow rad="101600">
                  <a:schemeClr val="bg1">
                    <a:alpha val="60000"/>
                  </a:schemeClr>
                </a:glow>
              </a:effectLst>
            </a:rPr>
            <a:t> </a:t>
          </a:r>
          <a:r>
            <a:rPr lang="en-US" sz="2000" dirty="0" err="1" smtClean="0">
              <a:effectLst>
                <a:glow rad="101600">
                  <a:schemeClr val="bg1">
                    <a:alpha val="60000"/>
                  </a:schemeClr>
                </a:glow>
              </a:effectLst>
            </a:rPr>
            <a:t>petunjuk</a:t>
          </a:r>
          <a:r>
            <a:rPr lang="en-US" sz="2000" dirty="0" smtClean="0">
              <a:effectLst>
                <a:glow rad="101600">
                  <a:schemeClr val="bg1">
                    <a:alpha val="60000"/>
                  </a:schemeClr>
                </a:glow>
              </a:effectLst>
            </a:rPr>
            <a:t> al-Quran </a:t>
          </a:r>
          <a:r>
            <a:rPr lang="en-US" sz="2000" dirty="0" err="1" smtClean="0">
              <a:effectLst>
                <a:glow rad="101600">
                  <a:schemeClr val="bg1">
                    <a:alpha val="60000"/>
                  </a:schemeClr>
                </a:glow>
              </a:effectLst>
            </a:rPr>
            <a:t>itu</a:t>
          </a:r>
          <a:r>
            <a:rPr lang="en-US" sz="2000" dirty="0" smtClean="0">
              <a:effectLst>
                <a:glow rad="101600">
                  <a:schemeClr val="bg1">
                    <a:alpha val="60000"/>
                  </a:schemeClr>
                </a:glow>
              </a:effectLst>
            </a:rPr>
            <a:t>.</a:t>
          </a:r>
          <a:endParaRPr lang="en-US" sz="2000" dirty="0">
            <a:ln/>
            <a:effectLst>
              <a:glow rad="101600">
                <a:schemeClr val="bg1">
                  <a:alpha val="60000"/>
                </a:schemeClr>
              </a:glow>
            </a:effectLst>
          </a:endParaRPr>
        </a:p>
      </dgm:t>
    </dgm:pt>
    <dgm:pt modelId="{4707A03C-6EE2-4E56-A372-BBC3778D1F74}" type="parTrans" cxnId="{558F9738-4DFD-4EAF-8953-B2840820D5E8}">
      <dgm:prSet/>
      <dgm:spPr/>
      <dgm:t>
        <a:bodyPr/>
        <a:lstStyle/>
        <a:p>
          <a:pPr algn="just"/>
          <a:endParaRPr lang="en-US" sz="2000">
            <a:ln>
              <a:solidFill>
                <a:srgbClr val="FFFF00"/>
              </a:solidFill>
            </a:ln>
          </a:endParaRPr>
        </a:p>
      </dgm:t>
    </dgm:pt>
    <dgm:pt modelId="{46E05DCD-411E-4071-930E-A5B8EA9D9021}" type="sibTrans" cxnId="{558F9738-4DFD-4EAF-8953-B2840820D5E8}">
      <dgm:prSet/>
      <dgm:spPr/>
      <dgm:t>
        <a:bodyPr/>
        <a:lstStyle/>
        <a:p>
          <a:pPr algn="just"/>
          <a:endParaRPr lang="en-US" sz="2000">
            <a:ln>
              <a:solidFill>
                <a:srgbClr val="FFFF00"/>
              </a:solidFill>
            </a:ln>
          </a:endParaRPr>
        </a:p>
      </dgm:t>
    </dgm:pt>
    <dgm:pt modelId="{96E45145-51AD-4040-9815-B6C61B9C3EB4}">
      <dgm:prSet phldrT="[Text]" custT="1"/>
      <dgm:spPr>
        <a:solidFill>
          <a:srgbClr val="C00000"/>
        </a:solidFill>
      </dgm:spPr>
      <dgm:t>
        <a:bodyPr/>
        <a:lstStyle/>
        <a:p>
          <a:pPr algn="just"/>
          <a:r>
            <a:rPr lang="ms-MY" sz="2000" dirty="0" smtClean="0">
              <a:effectLst>
                <a:glow rad="101600">
                  <a:schemeClr val="bg1">
                    <a:alpha val="60000"/>
                  </a:schemeClr>
                </a:glow>
              </a:effectLst>
            </a:rPr>
            <a:t>Menolak segala unsur yang cuba untuk mengugat kesucian agama Islam di negara ini. Dalam hal ini, umat Islam hendaklah bersatu tanpa mengira apa-apa latar belakang fahaman, ideologi dan politik.</a:t>
          </a:r>
          <a:endParaRPr lang="en-US" sz="2000" dirty="0">
            <a:ln/>
            <a:effectLst>
              <a:glow rad="101600">
                <a:schemeClr val="bg1">
                  <a:alpha val="60000"/>
                </a:schemeClr>
              </a:glow>
            </a:effectLst>
          </a:endParaRPr>
        </a:p>
      </dgm:t>
    </dgm:pt>
    <dgm:pt modelId="{EC870479-1FC5-4B12-A762-0F37859239DA}" type="parTrans" cxnId="{1DF35C26-25E6-4F20-ABFD-FDC837BD197F}">
      <dgm:prSet/>
      <dgm:spPr/>
      <dgm:t>
        <a:bodyPr/>
        <a:lstStyle/>
        <a:p>
          <a:pPr algn="just"/>
          <a:endParaRPr lang="en-US" sz="2000">
            <a:ln>
              <a:solidFill>
                <a:srgbClr val="FFFF00"/>
              </a:solidFill>
            </a:ln>
          </a:endParaRPr>
        </a:p>
      </dgm:t>
    </dgm:pt>
    <dgm:pt modelId="{192FB0A9-2C29-4361-B8FD-C64BB1E910EF}" type="sibTrans" cxnId="{1DF35C26-25E6-4F20-ABFD-FDC837BD197F}">
      <dgm:prSet/>
      <dgm:spPr/>
      <dgm:t>
        <a:bodyPr/>
        <a:lstStyle/>
        <a:p>
          <a:pPr algn="just"/>
          <a:endParaRPr lang="en-US" sz="2000">
            <a:ln>
              <a:solidFill>
                <a:srgbClr val="FFFF00"/>
              </a:solidFill>
            </a:ln>
          </a:endParaRPr>
        </a:p>
      </dgm:t>
    </dgm:pt>
    <dgm:pt modelId="{6258498E-648D-4081-988C-61567E71BC40}">
      <dgm:prSet phldrT="[Text]" custT="1"/>
      <dgm:spPr>
        <a:solidFill>
          <a:srgbClr val="7030A0"/>
        </a:solidFill>
      </dgm:spPr>
      <dgm:t>
        <a:bodyPr/>
        <a:lstStyle/>
        <a:p>
          <a:pPr algn="just"/>
          <a:r>
            <a:rPr lang="da-DK" sz="2000" dirty="0" smtClean="0">
              <a:effectLst>
                <a:glow rad="101600">
                  <a:schemeClr val="bg1">
                    <a:alpha val="60000"/>
                  </a:schemeClr>
                </a:glow>
              </a:effectLst>
            </a:rPr>
            <a:t>Allah SWT memberikan kemuliaan dan mengangkat martabat umat ini, dengan mereka mengamalkan ajaran al-Quran secara menyeluruh dan menjadikannya acuan kehidupan. </a:t>
          </a:r>
          <a:endParaRPr lang="en-US" sz="2000" dirty="0">
            <a:ln/>
            <a:effectLst>
              <a:glow rad="101600">
                <a:schemeClr val="bg1">
                  <a:alpha val="60000"/>
                </a:schemeClr>
              </a:glow>
            </a:effectLst>
          </a:endParaRPr>
        </a:p>
      </dgm:t>
    </dgm:pt>
    <dgm:pt modelId="{1636EEFF-D919-44CF-90A6-2764F03D49AC}" type="parTrans" cxnId="{902240E3-AA2D-4099-9C66-1876252422F7}">
      <dgm:prSet/>
      <dgm:spPr/>
      <dgm:t>
        <a:bodyPr/>
        <a:lstStyle/>
        <a:p>
          <a:endParaRPr lang="en-US" sz="2000"/>
        </a:p>
      </dgm:t>
    </dgm:pt>
    <dgm:pt modelId="{060C7904-1350-4C46-9CD8-B3D446D8518D}" type="sibTrans" cxnId="{902240E3-AA2D-4099-9C66-1876252422F7}">
      <dgm:prSet/>
      <dgm:spPr/>
      <dgm:t>
        <a:bodyPr/>
        <a:lstStyle/>
        <a:p>
          <a:endParaRPr lang="en-US" sz="2000"/>
        </a:p>
      </dgm:t>
    </dgm:pt>
    <dgm:pt modelId="{79D79B99-20F6-4F05-92D1-3B4B85365E47}" type="pres">
      <dgm:prSet presAssocID="{BE3F412C-4EB2-45BF-B2D3-4190DFD546FF}" presName="Name0" presStyleCnt="0">
        <dgm:presLayoutVars>
          <dgm:dir/>
          <dgm:animLvl val="lvl"/>
          <dgm:resizeHandles val="exact"/>
        </dgm:presLayoutVars>
      </dgm:prSet>
      <dgm:spPr/>
      <dgm:t>
        <a:bodyPr/>
        <a:lstStyle/>
        <a:p>
          <a:endParaRPr lang="en-US"/>
        </a:p>
      </dgm:t>
    </dgm:pt>
    <dgm:pt modelId="{368D7316-A7F5-4D2A-BD9A-16B995BEF8DE}" type="pres">
      <dgm:prSet presAssocID="{6258498E-648D-4081-988C-61567E71BC40}" presName="boxAndChildren" presStyleCnt="0"/>
      <dgm:spPr/>
      <dgm:t>
        <a:bodyPr/>
        <a:lstStyle/>
        <a:p>
          <a:endParaRPr lang="en-US"/>
        </a:p>
      </dgm:t>
    </dgm:pt>
    <dgm:pt modelId="{7B516A23-844A-417F-A341-483E388A69FB}" type="pres">
      <dgm:prSet presAssocID="{6258498E-648D-4081-988C-61567E71BC40}" presName="parentTextBox" presStyleLbl="node1" presStyleIdx="0" presStyleCnt="4"/>
      <dgm:spPr/>
      <dgm:t>
        <a:bodyPr/>
        <a:lstStyle/>
        <a:p>
          <a:endParaRPr lang="en-US"/>
        </a:p>
      </dgm:t>
    </dgm:pt>
    <dgm:pt modelId="{92E10603-C7A3-40F4-9D1D-49A67726F999}" type="pres">
      <dgm:prSet presAssocID="{192FB0A9-2C29-4361-B8FD-C64BB1E910EF}" presName="sp" presStyleCnt="0"/>
      <dgm:spPr/>
      <dgm:t>
        <a:bodyPr/>
        <a:lstStyle/>
        <a:p>
          <a:endParaRPr lang="en-US"/>
        </a:p>
      </dgm:t>
    </dgm:pt>
    <dgm:pt modelId="{4CC6D7CE-3DBC-4CE3-AC3A-51F40E99D313}" type="pres">
      <dgm:prSet presAssocID="{96E45145-51AD-4040-9815-B6C61B9C3EB4}" presName="arrowAndChildren" presStyleCnt="0"/>
      <dgm:spPr/>
      <dgm:t>
        <a:bodyPr/>
        <a:lstStyle/>
        <a:p>
          <a:endParaRPr lang="en-US"/>
        </a:p>
      </dgm:t>
    </dgm:pt>
    <dgm:pt modelId="{E1651E82-CAE6-4911-8B6E-DF369FA1715B}" type="pres">
      <dgm:prSet presAssocID="{96E45145-51AD-4040-9815-B6C61B9C3EB4}" presName="parentTextArrow" presStyleLbl="node1" presStyleIdx="1" presStyleCnt="4"/>
      <dgm:spPr/>
      <dgm:t>
        <a:bodyPr/>
        <a:lstStyle/>
        <a:p>
          <a:endParaRPr lang="en-US"/>
        </a:p>
      </dgm:t>
    </dgm:pt>
    <dgm:pt modelId="{7BDBE751-3DA7-4BCC-820C-9430B0B258B1}" type="pres">
      <dgm:prSet presAssocID="{46E05DCD-411E-4071-930E-A5B8EA9D9021}" presName="sp" presStyleCnt="0"/>
      <dgm:spPr/>
      <dgm:t>
        <a:bodyPr/>
        <a:lstStyle/>
        <a:p>
          <a:endParaRPr lang="en-US"/>
        </a:p>
      </dgm:t>
    </dgm:pt>
    <dgm:pt modelId="{8AD7F5DE-6326-4A31-816C-FFB1C6A7E43A}" type="pres">
      <dgm:prSet presAssocID="{22BF7535-762E-4B3A-8B00-C56444663A91}" presName="arrowAndChildren" presStyleCnt="0"/>
      <dgm:spPr/>
      <dgm:t>
        <a:bodyPr/>
        <a:lstStyle/>
        <a:p>
          <a:endParaRPr lang="en-US"/>
        </a:p>
      </dgm:t>
    </dgm:pt>
    <dgm:pt modelId="{F54981D5-96EB-49A9-93D5-431DE2AFBA66}" type="pres">
      <dgm:prSet presAssocID="{22BF7535-762E-4B3A-8B00-C56444663A91}" presName="parentTextArrow" presStyleLbl="node1" presStyleIdx="2" presStyleCnt="4"/>
      <dgm:spPr/>
      <dgm:t>
        <a:bodyPr/>
        <a:lstStyle/>
        <a:p>
          <a:endParaRPr lang="en-US"/>
        </a:p>
      </dgm:t>
    </dgm:pt>
    <dgm:pt modelId="{D51A246C-890C-403A-A7D4-C497D88C1911}" type="pres">
      <dgm:prSet presAssocID="{0ADD7A6E-8888-4CA6-A967-6674D755A923}" presName="sp" presStyleCnt="0"/>
      <dgm:spPr/>
      <dgm:t>
        <a:bodyPr/>
        <a:lstStyle/>
        <a:p>
          <a:endParaRPr lang="en-US"/>
        </a:p>
      </dgm:t>
    </dgm:pt>
    <dgm:pt modelId="{3BE80842-E382-484C-91E6-75D1BFA63AE9}" type="pres">
      <dgm:prSet presAssocID="{FE84EE1F-5CAA-450F-9C73-DEB8101303A8}" presName="arrowAndChildren" presStyleCnt="0"/>
      <dgm:spPr/>
      <dgm:t>
        <a:bodyPr/>
        <a:lstStyle/>
        <a:p>
          <a:endParaRPr lang="en-US"/>
        </a:p>
      </dgm:t>
    </dgm:pt>
    <dgm:pt modelId="{A4DE49E0-511A-4A49-BFCA-39AC66C16BEB}" type="pres">
      <dgm:prSet presAssocID="{FE84EE1F-5CAA-450F-9C73-DEB8101303A8}" presName="parentTextArrow" presStyleLbl="node1" presStyleIdx="3" presStyleCnt="4"/>
      <dgm:spPr/>
      <dgm:t>
        <a:bodyPr/>
        <a:lstStyle/>
        <a:p>
          <a:endParaRPr lang="en-US"/>
        </a:p>
      </dgm:t>
    </dgm:pt>
  </dgm:ptLst>
  <dgm:cxnLst>
    <dgm:cxn modelId="{83CC6298-BE80-432C-BE51-2DDEFB010B4D}" type="presOf" srcId="{22BF7535-762E-4B3A-8B00-C56444663A91}" destId="{F54981D5-96EB-49A9-93D5-431DE2AFBA66}" srcOrd="0" destOrd="0" presId="urn:microsoft.com/office/officeart/2005/8/layout/process4"/>
    <dgm:cxn modelId="{B1EB7EFB-89DC-447B-8BCE-A85CD3735855}" type="presOf" srcId="{6258498E-648D-4081-988C-61567E71BC40}" destId="{7B516A23-844A-417F-A341-483E388A69FB}" srcOrd="0" destOrd="0" presId="urn:microsoft.com/office/officeart/2005/8/layout/process4"/>
    <dgm:cxn modelId="{52DCDDB6-DF30-4BAA-9054-45AA19DBDF67}" type="presOf" srcId="{BE3F412C-4EB2-45BF-B2D3-4190DFD546FF}" destId="{79D79B99-20F6-4F05-92D1-3B4B85365E47}" srcOrd="0" destOrd="0" presId="urn:microsoft.com/office/officeart/2005/8/layout/process4"/>
    <dgm:cxn modelId="{FF84E61B-5262-42B9-89CD-A1DDA26A1CFB}" type="presOf" srcId="{FE84EE1F-5CAA-450F-9C73-DEB8101303A8}" destId="{A4DE49E0-511A-4A49-BFCA-39AC66C16BEB}" srcOrd="0" destOrd="0" presId="urn:microsoft.com/office/officeart/2005/8/layout/process4"/>
    <dgm:cxn modelId="{902240E3-AA2D-4099-9C66-1876252422F7}" srcId="{BE3F412C-4EB2-45BF-B2D3-4190DFD546FF}" destId="{6258498E-648D-4081-988C-61567E71BC40}" srcOrd="3" destOrd="0" parTransId="{1636EEFF-D919-44CF-90A6-2764F03D49AC}" sibTransId="{060C7904-1350-4C46-9CD8-B3D446D8518D}"/>
    <dgm:cxn modelId="{225C6EC3-4A55-4728-8D20-EF39F00D8284}" srcId="{BE3F412C-4EB2-45BF-B2D3-4190DFD546FF}" destId="{FE84EE1F-5CAA-450F-9C73-DEB8101303A8}" srcOrd="0" destOrd="0" parTransId="{BC47C48C-222C-4E5C-BFF5-E1A1A67D6FC1}" sibTransId="{0ADD7A6E-8888-4CA6-A967-6674D755A923}"/>
    <dgm:cxn modelId="{1DF35C26-25E6-4F20-ABFD-FDC837BD197F}" srcId="{BE3F412C-4EB2-45BF-B2D3-4190DFD546FF}" destId="{96E45145-51AD-4040-9815-B6C61B9C3EB4}" srcOrd="2" destOrd="0" parTransId="{EC870479-1FC5-4B12-A762-0F37859239DA}" sibTransId="{192FB0A9-2C29-4361-B8FD-C64BB1E910EF}"/>
    <dgm:cxn modelId="{558F9738-4DFD-4EAF-8953-B2840820D5E8}" srcId="{BE3F412C-4EB2-45BF-B2D3-4190DFD546FF}" destId="{22BF7535-762E-4B3A-8B00-C56444663A91}" srcOrd="1" destOrd="0" parTransId="{4707A03C-6EE2-4E56-A372-BBC3778D1F74}" sibTransId="{46E05DCD-411E-4071-930E-A5B8EA9D9021}"/>
    <dgm:cxn modelId="{81DD4EF9-AE12-4122-BE56-7CE2F6988A54}" type="presOf" srcId="{96E45145-51AD-4040-9815-B6C61B9C3EB4}" destId="{E1651E82-CAE6-4911-8B6E-DF369FA1715B}" srcOrd="0" destOrd="0" presId="urn:microsoft.com/office/officeart/2005/8/layout/process4"/>
    <dgm:cxn modelId="{AE4829A8-86F6-4822-9969-5B0300F19FA3}" type="presParOf" srcId="{79D79B99-20F6-4F05-92D1-3B4B85365E47}" destId="{368D7316-A7F5-4D2A-BD9A-16B995BEF8DE}" srcOrd="0" destOrd="0" presId="urn:microsoft.com/office/officeart/2005/8/layout/process4"/>
    <dgm:cxn modelId="{9025C198-B646-46A8-9BBF-15009E02ED4D}" type="presParOf" srcId="{368D7316-A7F5-4D2A-BD9A-16B995BEF8DE}" destId="{7B516A23-844A-417F-A341-483E388A69FB}" srcOrd="0" destOrd="0" presId="urn:microsoft.com/office/officeart/2005/8/layout/process4"/>
    <dgm:cxn modelId="{F19F324B-BC98-4187-9548-F41E4CF04871}" type="presParOf" srcId="{79D79B99-20F6-4F05-92D1-3B4B85365E47}" destId="{92E10603-C7A3-40F4-9D1D-49A67726F999}" srcOrd="1" destOrd="0" presId="urn:microsoft.com/office/officeart/2005/8/layout/process4"/>
    <dgm:cxn modelId="{C8E5F8AE-6D90-4210-818F-9D55AB608453}" type="presParOf" srcId="{79D79B99-20F6-4F05-92D1-3B4B85365E47}" destId="{4CC6D7CE-3DBC-4CE3-AC3A-51F40E99D313}" srcOrd="2" destOrd="0" presId="urn:microsoft.com/office/officeart/2005/8/layout/process4"/>
    <dgm:cxn modelId="{8FA7BFE0-F7DD-4098-9BDA-93E82126F9D8}" type="presParOf" srcId="{4CC6D7CE-3DBC-4CE3-AC3A-51F40E99D313}" destId="{E1651E82-CAE6-4911-8B6E-DF369FA1715B}" srcOrd="0" destOrd="0" presId="urn:microsoft.com/office/officeart/2005/8/layout/process4"/>
    <dgm:cxn modelId="{5AC12120-0403-41AA-8664-56D6348FDC32}" type="presParOf" srcId="{79D79B99-20F6-4F05-92D1-3B4B85365E47}" destId="{7BDBE751-3DA7-4BCC-820C-9430B0B258B1}" srcOrd="3" destOrd="0" presId="urn:microsoft.com/office/officeart/2005/8/layout/process4"/>
    <dgm:cxn modelId="{D9ED3489-FC41-4528-8B3D-B9F8F36D2AD4}" type="presParOf" srcId="{79D79B99-20F6-4F05-92D1-3B4B85365E47}" destId="{8AD7F5DE-6326-4A31-816C-FFB1C6A7E43A}" srcOrd="4" destOrd="0" presId="urn:microsoft.com/office/officeart/2005/8/layout/process4"/>
    <dgm:cxn modelId="{98A88231-0CD9-45E9-82D7-BD35B48C1A49}" type="presParOf" srcId="{8AD7F5DE-6326-4A31-816C-FFB1C6A7E43A}" destId="{F54981D5-96EB-49A9-93D5-431DE2AFBA66}" srcOrd="0" destOrd="0" presId="urn:microsoft.com/office/officeart/2005/8/layout/process4"/>
    <dgm:cxn modelId="{1612C94A-9F56-457D-A070-5CB6B9DD80DA}" type="presParOf" srcId="{79D79B99-20F6-4F05-92D1-3B4B85365E47}" destId="{D51A246C-890C-403A-A7D4-C497D88C1911}" srcOrd="5" destOrd="0" presId="urn:microsoft.com/office/officeart/2005/8/layout/process4"/>
    <dgm:cxn modelId="{085D08E8-B341-41C2-84A7-8D08CC099A88}" type="presParOf" srcId="{79D79B99-20F6-4F05-92D1-3B4B85365E47}" destId="{3BE80842-E382-484C-91E6-75D1BFA63AE9}" srcOrd="6" destOrd="0" presId="urn:microsoft.com/office/officeart/2005/8/layout/process4"/>
    <dgm:cxn modelId="{BE464837-5B62-4265-94FC-8A2451646B65}" type="presParOf" srcId="{3BE80842-E382-484C-91E6-75D1BFA63AE9}" destId="{A4DE49E0-511A-4A49-BFCA-39AC66C16BEB}" srcOrd="0" destOrd="0" presId="urn:microsoft.com/office/officeart/2005/8/layout/process4"/>
  </dgm:cxnLst>
  <dgm:bg>
    <a:effectLst>
      <a:glow rad="101600">
        <a:schemeClr val="bg1">
          <a:alpha val="60000"/>
        </a:schemeClr>
      </a:glow>
    </a:effect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FF3ADD-885E-4F50-97CA-61584318BC71}">
      <dsp:nvSpPr>
        <dsp:cNvPr id="0" name=""/>
        <dsp:cNvSpPr/>
      </dsp:nvSpPr>
      <dsp:spPr>
        <a:xfrm rot="5400000">
          <a:off x="4289505" y="-2452593"/>
          <a:ext cx="1438753" cy="6705386"/>
        </a:xfrm>
        <a:prstGeom prst="round2SameRect">
          <a:avLst/>
        </a:prstGeom>
        <a:solidFill>
          <a:srgbClr val="0000FF">
            <a:alpha val="90000"/>
          </a:srgb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Manusia</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diikat</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dengan</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aqidah</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satu</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bertauhidkan</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Allah SWT.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Oleh</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itu</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sebagai</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umat</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kita</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wajib</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menolak</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segala</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bentuk</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atau</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konsep</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tuhan</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lain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selain</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daripada</a:t>
          </a:r>
          <a:r>
            <a:rPr lang="en-US" sz="20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Allah SWT.</a:t>
          </a:r>
          <a:endParaRPr lang="en-US" sz="2000" b="0" kern="120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sp:txBody>
      <dsp:txXfrm rot="5400000">
        <a:off x="4289505" y="-2452593"/>
        <a:ext cx="1438753" cy="6705386"/>
      </dsp:txXfrm>
    </dsp:sp>
    <dsp:sp modelId="{88270ED7-E79D-49B4-AEFC-3E27E1300CAD}">
      <dsp:nvSpPr>
        <dsp:cNvPr id="0" name=""/>
        <dsp:cNvSpPr/>
      </dsp:nvSpPr>
      <dsp:spPr>
        <a:xfrm>
          <a:off x="0" y="879"/>
          <a:ext cx="1719546" cy="1798441"/>
        </a:xfrm>
        <a:prstGeom prst="roundRect">
          <a:avLst/>
        </a:prstGeom>
        <a:solidFill>
          <a:srgbClr val="00B050"/>
        </a:soli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PERTAMA</a:t>
          </a:r>
          <a:endParaRPr lang="en-US" sz="2200" b="0" kern="120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sp:txBody>
      <dsp:txXfrm>
        <a:off x="0" y="879"/>
        <a:ext cx="1719546" cy="179844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FF3ADD-885E-4F50-97CA-61584318BC71}">
      <dsp:nvSpPr>
        <dsp:cNvPr id="0" name=""/>
        <dsp:cNvSpPr/>
      </dsp:nvSpPr>
      <dsp:spPr>
        <a:xfrm rot="5400000">
          <a:off x="4206787" y="-2349062"/>
          <a:ext cx="1604189" cy="6705386"/>
        </a:xfrm>
        <a:prstGeom prst="round2SameRect">
          <a:avLst/>
        </a:prstGeom>
        <a:solidFill>
          <a:srgbClr val="0000FF">
            <a:alpha val="90000"/>
          </a:srgb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977900">
            <a:lnSpc>
              <a:spcPct val="90000"/>
            </a:lnSpc>
            <a:spcBef>
              <a:spcPct val="0"/>
            </a:spcBef>
            <a:spcAft>
              <a:spcPct val="15000"/>
            </a:spcAft>
            <a:buChar char="••"/>
          </a:pP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Ibadah</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mempunyai</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ciri-ciri</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tersendiri</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berbeza</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sama</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sekali</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daripada</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konsep</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ibadah</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agama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kepercayaan</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lain. </a:t>
          </a:r>
          <a:endParaRPr lang="en-US" sz="2200" b="0" kern="120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sp:txBody>
      <dsp:txXfrm rot="5400000">
        <a:off x="4206787" y="-2349062"/>
        <a:ext cx="1604189" cy="6705386"/>
      </dsp:txXfrm>
    </dsp:sp>
    <dsp:sp modelId="{88270ED7-E79D-49B4-AEFC-3E27E1300CAD}">
      <dsp:nvSpPr>
        <dsp:cNvPr id="0" name=""/>
        <dsp:cNvSpPr/>
      </dsp:nvSpPr>
      <dsp:spPr>
        <a:xfrm>
          <a:off x="0" y="1012"/>
          <a:ext cx="1719546" cy="2005236"/>
        </a:xfrm>
        <a:prstGeom prst="roundRect">
          <a:avLst/>
        </a:prstGeom>
        <a:solidFill>
          <a:srgbClr val="FFC000"/>
        </a:soli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KEDUA</a:t>
          </a:r>
          <a:endParaRPr lang="en-US" sz="2200" b="0" kern="120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sp:txBody>
      <dsp:txXfrm>
        <a:off x="0" y="1012"/>
        <a:ext cx="1719546" cy="2005236"/>
      </dsp:txXfrm>
    </dsp:sp>
    <dsp:sp modelId="{DB49F252-4FB4-40CB-8A6A-22AC9F2304AA}">
      <dsp:nvSpPr>
        <dsp:cNvPr id="0" name=""/>
        <dsp:cNvSpPr/>
      </dsp:nvSpPr>
      <dsp:spPr>
        <a:xfrm rot="5400000">
          <a:off x="4222758" y="-147690"/>
          <a:ext cx="1681778" cy="6688078"/>
        </a:xfrm>
        <a:prstGeom prst="round2SameRect">
          <a:avLst/>
        </a:prstGeom>
        <a:solidFill>
          <a:srgbClr val="0000FF">
            <a:alpha val="90000"/>
          </a:srgbClr>
        </a:solidFill>
        <a:ln w="9525" cap="flat" cmpd="sng" algn="ctr">
          <a:solidFill>
            <a:schemeClr val="accent3">
              <a:tint val="40000"/>
              <a:alpha val="90000"/>
              <a:hueOff val="-17063690"/>
              <a:satOff val="19452"/>
              <a:lumOff val="132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977900">
            <a:lnSpc>
              <a:spcPct val="90000"/>
            </a:lnSpc>
            <a:spcBef>
              <a:spcPct val="0"/>
            </a:spcBef>
            <a:spcAft>
              <a:spcPct val="15000"/>
            </a:spcAft>
            <a:buChar char="••"/>
          </a:pP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menyediakan</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garis</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panduan</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aktiviti</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muamalat</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sesama</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manusia</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berasaskan</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prinsip</a:t>
          </a:r>
          <a:r>
            <a:rPr lang="es-E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i="1"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al-</a:t>
          </a:r>
          <a:r>
            <a:rPr lang="es-ES" sz="2200" b="0" i="1"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adl</a:t>
          </a:r>
          <a:r>
            <a:rPr lang="es-ES" sz="2200" b="0" i="1"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i="1"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wal</a:t>
          </a:r>
          <a:r>
            <a:rPr lang="es-ES" sz="2200" b="0" i="1"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i="1"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ihsan</a:t>
          </a:r>
          <a:r>
            <a:rPr lang="es-E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s-E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berteraskan</a:t>
          </a:r>
          <a:r>
            <a:rPr lang="es-E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s-E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akhlak</a:t>
          </a:r>
          <a:r>
            <a:rPr lang="es-E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 dan </a:t>
          </a:r>
          <a:r>
            <a:rPr lang="en-US" sz="22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prinsip-prinsip</a:t>
          </a: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a:t>
          </a:r>
          <a:endParaRPr lang="en-US" sz="2200" b="0" kern="120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sp:txBody>
      <dsp:txXfrm rot="5400000">
        <a:off x="4222758" y="-147690"/>
        <a:ext cx="1681778" cy="6688078"/>
      </dsp:txXfrm>
    </dsp:sp>
    <dsp:sp modelId="{4FCBFB34-37BE-4D2F-B0A8-609186DC34A5}">
      <dsp:nvSpPr>
        <dsp:cNvPr id="0" name=""/>
        <dsp:cNvSpPr/>
      </dsp:nvSpPr>
      <dsp:spPr>
        <a:xfrm>
          <a:off x="1" y="2145237"/>
          <a:ext cx="1719606" cy="2102222"/>
        </a:xfrm>
        <a:prstGeom prst="roundRect">
          <a:avLst/>
        </a:prstGeom>
        <a:solidFill>
          <a:srgbClr val="C00000">
            <a:alpha val="90000"/>
          </a:srgbClr>
        </a:soli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KETIGA</a:t>
          </a:r>
          <a:endParaRPr lang="en-US" sz="2200" b="0" kern="120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sp:txBody>
      <dsp:txXfrm>
        <a:off x="1" y="2145237"/>
        <a:ext cx="1719606" cy="210222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516A23-844A-417F-A341-483E388A69FB}">
      <dsp:nvSpPr>
        <dsp:cNvPr id="0" name=""/>
        <dsp:cNvSpPr/>
      </dsp:nvSpPr>
      <dsp:spPr>
        <a:xfrm>
          <a:off x="0" y="3779978"/>
          <a:ext cx="8352928" cy="826966"/>
        </a:xfrm>
        <a:prstGeom prst="rect">
          <a:avLst/>
        </a:prstGeom>
        <a:solidFill>
          <a:srgbClr val="7030A0"/>
        </a:soli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2">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da-DK" sz="2000" kern="1200" dirty="0" smtClean="0">
              <a:effectLst>
                <a:glow rad="101600">
                  <a:schemeClr val="bg1">
                    <a:alpha val="60000"/>
                  </a:schemeClr>
                </a:glow>
              </a:effectLst>
            </a:rPr>
            <a:t>Allah SWT memberikan kemuliaan dan mengangkat martabat umat ini, dengan mereka mengamalkan ajaran al-Quran secara menyeluruh dan menjadikannya acuan kehidupan. </a:t>
          </a:r>
          <a:endParaRPr lang="en-US" sz="2000" kern="1200" dirty="0">
            <a:ln/>
            <a:effectLst>
              <a:glow rad="101600">
                <a:schemeClr val="bg1">
                  <a:alpha val="60000"/>
                </a:schemeClr>
              </a:glow>
            </a:effectLst>
          </a:endParaRPr>
        </a:p>
      </dsp:txBody>
      <dsp:txXfrm>
        <a:off x="0" y="3779978"/>
        <a:ext cx="8352928" cy="826966"/>
      </dsp:txXfrm>
    </dsp:sp>
    <dsp:sp modelId="{E1651E82-CAE6-4911-8B6E-DF369FA1715B}">
      <dsp:nvSpPr>
        <dsp:cNvPr id="0" name=""/>
        <dsp:cNvSpPr/>
      </dsp:nvSpPr>
      <dsp:spPr>
        <a:xfrm rot="10800000">
          <a:off x="0" y="2520507"/>
          <a:ext cx="8352928" cy="1271875"/>
        </a:xfrm>
        <a:prstGeom prst="upArrowCallout">
          <a:avLst/>
        </a:prstGeom>
        <a:solidFill>
          <a:srgbClr val="C00000"/>
        </a:soli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2">
              <a:hueOff val="2250663"/>
              <a:satOff val="834"/>
              <a:lumOff val="2549"/>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ms-MY" sz="2000" kern="1200" dirty="0" smtClean="0">
              <a:effectLst>
                <a:glow rad="101600">
                  <a:schemeClr val="bg1">
                    <a:alpha val="60000"/>
                  </a:schemeClr>
                </a:glow>
              </a:effectLst>
            </a:rPr>
            <a:t>Menolak segala unsur yang cuba untuk mengugat kesucian agama Islam di negara ini. Dalam hal ini, umat Islam hendaklah bersatu tanpa mengira apa-apa latar belakang fahaman, ideologi dan politik.</a:t>
          </a:r>
          <a:endParaRPr lang="en-US" sz="2000" kern="1200" dirty="0">
            <a:ln/>
            <a:effectLst>
              <a:glow rad="101600">
                <a:schemeClr val="bg1">
                  <a:alpha val="60000"/>
                </a:schemeClr>
              </a:glow>
            </a:effectLst>
          </a:endParaRPr>
        </a:p>
      </dsp:txBody>
      <dsp:txXfrm rot="10800000">
        <a:off x="0" y="2520507"/>
        <a:ext cx="8352928" cy="1271875"/>
      </dsp:txXfrm>
    </dsp:sp>
    <dsp:sp modelId="{F54981D5-96EB-49A9-93D5-431DE2AFBA66}">
      <dsp:nvSpPr>
        <dsp:cNvPr id="0" name=""/>
        <dsp:cNvSpPr/>
      </dsp:nvSpPr>
      <dsp:spPr>
        <a:xfrm rot="10800000">
          <a:off x="0" y="1261037"/>
          <a:ext cx="8352928" cy="1271875"/>
        </a:xfrm>
        <a:prstGeom prst="upArrowCallout">
          <a:avLst/>
        </a:prstGeom>
        <a:solidFill>
          <a:srgbClr val="FFC000"/>
        </a:soli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2">
              <a:hueOff val="4501327"/>
              <a:satOff val="1667"/>
              <a:lumOff val="5097"/>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en-US" sz="2000" kern="1200" dirty="0" err="1" smtClean="0">
              <a:effectLst>
                <a:glow rad="101600">
                  <a:schemeClr val="bg1">
                    <a:alpha val="60000"/>
                  </a:schemeClr>
                </a:glow>
              </a:effectLst>
            </a:rPr>
            <a:t>Sebagai</a:t>
          </a:r>
          <a:r>
            <a:rPr lang="en-US" sz="2000" kern="1200" dirty="0" smtClean="0">
              <a:effectLst>
                <a:glow rad="101600">
                  <a:schemeClr val="bg1">
                    <a:alpha val="60000"/>
                  </a:schemeClr>
                </a:glow>
              </a:effectLst>
            </a:rPr>
            <a:t> </a:t>
          </a:r>
          <a:r>
            <a:rPr lang="en-US" sz="2000" kern="1200" dirty="0" err="1" smtClean="0">
              <a:effectLst>
                <a:glow rad="101600">
                  <a:schemeClr val="bg1">
                    <a:alpha val="60000"/>
                  </a:schemeClr>
                </a:glow>
              </a:effectLst>
            </a:rPr>
            <a:t>umat</a:t>
          </a:r>
          <a:r>
            <a:rPr lang="en-US" sz="2000" kern="1200" dirty="0" smtClean="0">
              <a:effectLst>
                <a:glow rad="101600">
                  <a:schemeClr val="bg1">
                    <a:alpha val="60000"/>
                  </a:schemeClr>
                </a:glow>
              </a:effectLst>
            </a:rPr>
            <a:t> Islam </a:t>
          </a:r>
          <a:r>
            <a:rPr lang="en-US" sz="2000" kern="1200" dirty="0" err="1" smtClean="0">
              <a:effectLst>
                <a:glow rad="101600">
                  <a:schemeClr val="bg1">
                    <a:alpha val="60000"/>
                  </a:schemeClr>
                </a:glow>
              </a:effectLst>
            </a:rPr>
            <a:t>kita</a:t>
          </a:r>
          <a:r>
            <a:rPr lang="en-US" sz="2000" kern="1200" dirty="0" smtClean="0">
              <a:effectLst>
                <a:glow rad="101600">
                  <a:schemeClr val="bg1">
                    <a:alpha val="60000"/>
                  </a:schemeClr>
                </a:glow>
              </a:effectLst>
            </a:rPr>
            <a:t> </a:t>
          </a:r>
          <a:r>
            <a:rPr lang="en-US" sz="2000" kern="1200" dirty="0" err="1" smtClean="0">
              <a:effectLst>
                <a:glow rad="101600">
                  <a:schemeClr val="bg1">
                    <a:alpha val="60000"/>
                  </a:schemeClr>
                </a:glow>
              </a:effectLst>
            </a:rPr>
            <a:t>hendaklah</a:t>
          </a:r>
          <a:r>
            <a:rPr lang="en-US" sz="2000" kern="1200" dirty="0" smtClean="0">
              <a:effectLst>
                <a:glow rad="101600">
                  <a:schemeClr val="bg1">
                    <a:alpha val="60000"/>
                  </a:schemeClr>
                </a:glow>
              </a:effectLst>
            </a:rPr>
            <a:t> </a:t>
          </a:r>
          <a:r>
            <a:rPr lang="en-US" sz="2000" kern="1200" dirty="0" err="1" smtClean="0">
              <a:effectLst>
                <a:glow rad="101600">
                  <a:schemeClr val="bg1">
                    <a:alpha val="60000"/>
                  </a:schemeClr>
                </a:glow>
              </a:effectLst>
            </a:rPr>
            <a:t>sentiasa</a:t>
          </a:r>
          <a:r>
            <a:rPr lang="en-US" sz="2000" kern="1200" dirty="0" smtClean="0">
              <a:effectLst>
                <a:glow rad="101600">
                  <a:schemeClr val="bg1">
                    <a:alpha val="60000"/>
                  </a:schemeClr>
                </a:glow>
              </a:effectLst>
            </a:rPr>
            <a:t> </a:t>
          </a:r>
          <a:r>
            <a:rPr lang="en-US" sz="2000" kern="1200" dirty="0" err="1" smtClean="0">
              <a:effectLst>
                <a:glow rad="101600">
                  <a:schemeClr val="bg1">
                    <a:alpha val="60000"/>
                  </a:schemeClr>
                </a:glow>
              </a:effectLst>
            </a:rPr>
            <a:t>memahami</a:t>
          </a:r>
          <a:r>
            <a:rPr lang="en-US" sz="2000" kern="1200" dirty="0" smtClean="0">
              <a:effectLst>
                <a:glow rad="101600">
                  <a:schemeClr val="bg1">
                    <a:alpha val="60000"/>
                  </a:schemeClr>
                </a:glow>
              </a:effectLst>
            </a:rPr>
            <a:t> </a:t>
          </a:r>
          <a:r>
            <a:rPr lang="en-US" sz="2000" kern="1200" dirty="0" err="1" smtClean="0">
              <a:effectLst>
                <a:glow rad="101600">
                  <a:schemeClr val="bg1">
                    <a:alpha val="60000"/>
                  </a:schemeClr>
                </a:glow>
              </a:effectLst>
            </a:rPr>
            <a:t>dan</a:t>
          </a:r>
          <a:r>
            <a:rPr lang="en-US" sz="2000" kern="1200" dirty="0" smtClean="0">
              <a:effectLst>
                <a:glow rad="101600">
                  <a:schemeClr val="bg1">
                    <a:alpha val="60000"/>
                  </a:schemeClr>
                </a:glow>
              </a:effectLst>
            </a:rPr>
            <a:t> </a:t>
          </a:r>
          <a:r>
            <a:rPr lang="en-US" sz="2000" kern="1200" dirty="0" err="1" smtClean="0">
              <a:effectLst>
                <a:glow rad="101600">
                  <a:schemeClr val="bg1">
                    <a:alpha val="60000"/>
                  </a:schemeClr>
                </a:glow>
              </a:effectLst>
            </a:rPr>
            <a:t>menghayati</a:t>
          </a:r>
          <a:r>
            <a:rPr lang="en-US" sz="2000" kern="1200" dirty="0" smtClean="0">
              <a:effectLst>
                <a:glow rad="101600">
                  <a:schemeClr val="bg1">
                    <a:alpha val="60000"/>
                  </a:schemeClr>
                </a:glow>
              </a:effectLst>
            </a:rPr>
            <a:t> </a:t>
          </a:r>
          <a:r>
            <a:rPr lang="en-US" sz="2000" kern="1200" dirty="0" err="1" smtClean="0">
              <a:effectLst>
                <a:glow rad="101600">
                  <a:schemeClr val="bg1">
                    <a:alpha val="60000"/>
                  </a:schemeClr>
                </a:glow>
              </a:effectLst>
            </a:rPr>
            <a:t>kandungan</a:t>
          </a:r>
          <a:r>
            <a:rPr lang="en-US" sz="2000" kern="1200" dirty="0" smtClean="0">
              <a:effectLst>
                <a:glow rad="101600">
                  <a:schemeClr val="bg1">
                    <a:alpha val="60000"/>
                  </a:schemeClr>
                </a:glow>
              </a:effectLst>
            </a:rPr>
            <a:t> </a:t>
          </a:r>
          <a:r>
            <a:rPr lang="en-US" sz="2000" kern="1200" dirty="0" err="1" smtClean="0">
              <a:effectLst>
                <a:glow rad="101600">
                  <a:schemeClr val="bg1">
                    <a:alpha val="60000"/>
                  </a:schemeClr>
                </a:glow>
              </a:effectLst>
            </a:rPr>
            <a:t>dan</a:t>
          </a:r>
          <a:r>
            <a:rPr lang="en-US" sz="2000" kern="1200" dirty="0" smtClean="0">
              <a:effectLst>
                <a:glow rad="101600">
                  <a:schemeClr val="bg1">
                    <a:alpha val="60000"/>
                  </a:schemeClr>
                </a:glow>
              </a:effectLst>
            </a:rPr>
            <a:t> </a:t>
          </a:r>
          <a:r>
            <a:rPr lang="en-US" sz="2000" kern="1200" dirty="0" err="1" smtClean="0">
              <a:effectLst>
                <a:glow rad="101600">
                  <a:schemeClr val="bg1">
                    <a:alpha val="60000"/>
                  </a:schemeClr>
                </a:glow>
              </a:effectLst>
            </a:rPr>
            <a:t>petunjuk</a:t>
          </a:r>
          <a:r>
            <a:rPr lang="en-US" sz="2000" kern="1200" dirty="0" smtClean="0">
              <a:effectLst>
                <a:glow rad="101600">
                  <a:schemeClr val="bg1">
                    <a:alpha val="60000"/>
                  </a:schemeClr>
                </a:glow>
              </a:effectLst>
            </a:rPr>
            <a:t> al-Quran </a:t>
          </a:r>
          <a:r>
            <a:rPr lang="en-US" sz="2000" kern="1200" dirty="0" err="1" smtClean="0">
              <a:effectLst>
                <a:glow rad="101600">
                  <a:schemeClr val="bg1">
                    <a:alpha val="60000"/>
                  </a:schemeClr>
                </a:glow>
              </a:effectLst>
            </a:rPr>
            <a:t>itu</a:t>
          </a:r>
          <a:r>
            <a:rPr lang="en-US" sz="2000" kern="1200" dirty="0" smtClean="0">
              <a:effectLst>
                <a:glow rad="101600">
                  <a:schemeClr val="bg1">
                    <a:alpha val="60000"/>
                  </a:schemeClr>
                </a:glow>
              </a:effectLst>
            </a:rPr>
            <a:t>.</a:t>
          </a:r>
          <a:endParaRPr lang="en-US" sz="2000" kern="1200" dirty="0">
            <a:ln/>
            <a:effectLst>
              <a:glow rad="101600">
                <a:schemeClr val="bg1">
                  <a:alpha val="60000"/>
                </a:schemeClr>
              </a:glow>
            </a:effectLst>
          </a:endParaRPr>
        </a:p>
      </dsp:txBody>
      <dsp:txXfrm rot="10800000">
        <a:off x="0" y="1261037"/>
        <a:ext cx="8352928" cy="1271875"/>
      </dsp:txXfrm>
    </dsp:sp>
    <dsp:sp modelId="{A4DE49E0-511A-4A49-BFCA-39AC66C16BEB}">
      <dsp:nvSpPr>
        <dsp:cNvPr id="0" name=""/>
        <dsp:cNvSpPr/>
      </dsp:nvSpPr>
      <dsp:spPr>
        <a:xfrm rot="10800000">
          <a:off x="0" y="1566"/>
          <a:ext cx="8352928" cy="1271875"/>
        </a:xfrm>
        <a:prstGeom prst="upArrowCallout">
          <a:avLst/>
        </a:prstGeom>
        <a:solidFill>
          <a:srgbClr val="0070C0"/>
        </a:soli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2">
              <a:hueOff val="6751989"/>
              <a:satOff val="2501"/>
              <a:lumOff val="7646"/>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pPr>
          <a:r>
            <a:rPr lang="ms-MY" sz="2000" kern="1200" dirty="0" smtClean="0">
              <a:effectLst>
                <a:glow rad="101600">
                  <a:schemeClr val="bg1">
                    <a:alpha val="60000"/>
                  </a:schemeClr>
                </a:glow>
              </a:effectLst>
            </a:rPr>
            <a:t>Meletakkan Al-Quran sebagai acuan kehidupan, dengan menjadikannya sebagai kitab rujukan sepanjang hayat, demi kesejahteraan dunia dan akhirat.</a:t>
          </a:r>
          <a:endParaRPr lang="en-US" sz="2000" kern="1200" dirty="0">
            <a:ln/>
            <a:effectLst>
              <a:glow rad="101600">
                <a:schemeClr val="bg1">
                  <a:alpha val="60000"/>
                </a:schemeClr>
              </a:glow>
            </a:effectLst>
          </a:endParaRPr>
        </a:p>
      </dsp:txBody>
      <dsp:txXfrm rot="10800000">
        <a:off x="0" y="1566"/>
        <a:ext cx="8352928" cy="127187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F3B11E-90AB-44CC-9BD6-6FD98BBEAED0}" type="datetimeFigureOut">
              <a:rPr lang="en-US" smtClean="0"/>
              <a:pPr/>
              <a:t>6/17/2016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792E09-5D6D-41E6-94A7-F958D0222CBC}"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B48E5-A66D-4DA9-ACA4-A625016B2828}" type="datetimeFigureOut">
              <a:rPr lang="en-US" smtClean="0"/>
              <a:pPr/>
              <a:t>6/17/2016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BCC223-0B65-4BC9-B250-18A2FAFEA3F1}" type="slidenum">
              <a:rPr lang="en-US" smtClean="0"/>
              <a:pPr/>
              <a:t>‹#›</a:t>
            </a:fld>
            <a:endParaRPr lang="en-US"/>
          </a:p>
        </p:txBody>
      </p:sp>
    </p:spTree>
    <p:extLst>
      <p:ext uri="{BB962C8B-B14F-4D97-AF65-F5344CB8AC3E}">
        <p14:creationId xmlns:p14="http://schemas.microsoft.com/office/powerpoint/2010/main" xmlns="" val="23792787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BCC223-0B65-4BC9-B250-18A2FAFEA3F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BCC223-0B65-4BC9-B250-18A2FAFEA3F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E141DE7-2094-4F1F-93B1-80FCD95DBDF4}" type="datetime1">
              <a:rPr lang="en-US" smtClean="0"/>
              <a:pPr/>
              <a:t>6/17/2016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1C7AA28-366A-4997-BBC8-D6BEB1ED3A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9A0E9A-DB7C-4B05-B204-680A26F824FC}" type="datetime1">
              <a:rPr lang="en-US" smtClean="0"/>
              <a:pPr/>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3DD529-37F7-4077-A89F-0EE95DDD8EED}" type="datetime1">
              <a:rPr lang="en-US" smtClean="0"/>
              <a:pPr/>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599746-17C7-4E26-9878-92A8A406AACB}" type="datetime1">
              <a:rPr lang="en-US" smtClean="0"/>
              <a:pPr/>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039C40-67A1-4C17-AC03-4D47D07D1A17}" type="datetime1">
              <a:rPr lang="en-US" smtClean="0"/>
              <a:pPr/>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AB8612-E0C5-4F01-99CF-E0895F4827BC}" type="datetime1">
              <a:rPr lang="en-US" smtClean="0"/>
              <a:pPr/>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74D8B4C-E8B9-41CD-B039-0144BC3147D5}" type="datetime1">
              <a:rPr lang="en-US" smtClean="0"/>
              <a:pPr/>
              <a:t>6/17/2016</a:t>
            </a:fld>
            <a:endParaRPr lang="en-US"/>
          </a:p>
        </p:txBody>
      </p:sp>
      <p:sp>
        <p:nvSpPr>
          <p:cNvPr id="27" name="Slide Number Placeholder 26"/>
          <p:cNvSpPr>
            <a:spLocks noGrp="1"/>
          </p:cNvSpPr>
          <p:nvPr>
            <p:ph type="sldNum" sz="quarter" idx="11"/>
          </p:nvPr>
        </p:nvSpPr>
        <p:spPr/>
        <p:txBody>
          <a:bodyPr rtlCol="0"/>
          <a:lstStyle/>
          <a:p>
            <a:fld id="{01C7AA28-366A-4997-BBC8-D6BEB1ED3AC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263037E-92C9-469B-BF5D-CE2605119BFD}" type="datetime1">
              <a:rPr lang="en-US" smtClean="0"/>
              <a:pPr/>
              <a:t>6/17/2016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1C7AA28-366A-4997-BBC8-D6BEB1ED3A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F1857-2BB1-485C-A1ED-65E4B283ECF3}" type="datetime1">
              <a:rPr lang="en-US" smtClean="0"/>
              <a:pPr/>
              <a:t>6/17/2016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0DFBE8-99D7-4BA0-814C-1D4DAC7B9789}" type="datetime1">
              <a:rPr lang="en-US" smtClean="0"/>
              <a:pPr/>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B68ACA-CA43-4F2F-8098-EE6529949A28}" type="datetime1">
              <a:rPr lang="en-US" smtClean="0"/>
              <a:pPr/>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FFC000"/>
            </a:gs>
            <a:gs pos="60000">
              <a:schemeClr val="bg2">
                <a:shade val="38000"/>
                <a:satMod val="175000"/>
              </a:schemeClr>
            </a:gs>
            <a:gs pos="0">
              <a:schemeClr val="bg2">
                <a:shade val="30000"/>
                <a:satMod val="175000"/>
              </a:schemeClr>
            </a:gs>
          </a:gsLst>
          <a:lin ang="16200000" scaled="1"/>
          <a:tileRect/>
        </a:grad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827CB8C-8FF2-4D43-ADA4-46CCDFFFD8BF}" type="datetime1">
              <a:rPr lang="en-US" smtClean="0"/>
              <a:pPr/>
              <a:t>6/17/2016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1C7AA28-366A-4997-BBC8-D6BEB1ED3AC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png"/><Relationship Id="rId9" Type="http://schemas.microsoft.com/office/2007/relationships/diagramDrawing" Target="../diagrams/drawing1.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4.png"/><Relationship Id="rId9" Type="http://schemas.microsoft.com/office/2007/relationships/diagramDrawing" Target="../diagrams/drawing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3.png"/><Relationship Id="rId7" Type="http://schemas.openxmlformats.org/officeDocument/2006/relationships/diagramQuickStyle" Target="../diagrams/quickStyle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4.png"/><Relationship Id="rId9" Type="http://schemas.microsoft.com/office/2007/relationships/diagramDrawing" Target="../diagrams/drawing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FFC000"/>
            </a:gs>
            <a:gs pos="60000">
              <a:schemeClr val="bg2">
                <a:shade val="38000"/>
                <a:satMod val="175000"/>
              </a:schemeClr>
            </a:gs>
            <a:gs pos="0">
              <a:schemeClr val="bg2">
                <a:shade val="30000"/>
                <a:satMod val="175000"/>
              </a:schemeClr>
            </a:gs>
          </a:gsLst>
          <a:lin ang="5400000" scaled="1"/>
          <a:tileRect/>
        </a:gradFill>
        <a:effectLst/>
      </p:bgPr>
    </p:bg>
    <p:spTree>
      <p:nvGrpSpPr>
        <p:cNvPr id="1" name=""/>
        <p:cNvGrpSpPr/>
        <p:nvPr/>
      </p:nvGrpSpPr>
      <p:grpSpPr>
        <a:xfrm>
          <a:off x="0" y="0"/>
          <a:ext cx="0" cy="0"/>
          <a:chOff x="0" y="0"/>
          <a:chExt cx="0" cy="0"/>
        </a:xfrm>
      </p:grpSpPr>
      <p:grpSp>
        <p:nvGrpSpPr>
          <p:cNvPr id="5"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31" name="Rectangle 30"/>
          <p:cNvSpPr/>
          <p:nvPr/>
        </p:nvSpPr>
        <p:spPr>
          <a:xfrm>
            <a:off x="1691680" y="1840756"/>
            <a:ext cx="5904656" cy="2308324"/>
          </a:xfrm>
          <a:prstGeom prst="rect">
            <a:avLst/>
          </a:prstGeom>
          <a:noFill/>
        </p:spPr>
        <p:txBody>
          <a:bodyPr wrap="square" lIns="91440" tIns="45720" rIns="91440" bIns="45720">
            <a:spAutoFit/>
          </a:bodyPr>
          <a:lstStyle/>
          <a:p>
            <a:pPr algn="ctr"/>
            <a:r>
              <a:rPr lang="en-US" sz="4800" dirty="0" smtClean="0">
                <a:ln>
                  <a:solidFill>
                    <a:srgbClr val="FFFF00"/>
                  </a:solidFill>
                </a:ln>
                <a:solidFill>
                  <a:srgbClr val="FFFF00"/>
                </a:solidFill>
                <a:effectLst>
                  <a:glow rad="101600">
                    <a:schemeClr val="bg1">
                      <a:alpha val="60000"/>
                    </a:schemeClr>
                  </a:glow>
                </a:effectLst>
              </a:rPr>
              <a:t>AL-QUR’AN ACUAN KEHIDUPAN UMAT MANUSIA</a:t>
            </a:r>
            <a:endParaRPr lang="en-US" sz="4800" b="1" dirty="0">
              <a:ln>
                <a:solidFill>
                  <a:srgbClr val="FFFF00"/>
                </a:solidFill>
              </a:ln>
              <a:solidFill>
                <a:srgbClr val="FFFF00"/>
              </a:solidFill>
              <a:effectLst>
                <a:glow rad="101600">
                  <a:schemeClr val="bg1">
                    <a:alpha val="60000"/>
                  </a:schemeClr>
                </a:glow>
              </a:effectLst>
            </a:endParaRPr>
          </a:p>
        </p:txBody>
      </p:sp>
      <p:sp>
        <p:nvSpPr>
          <p:cNvPr id="33" name="Rounded Rectangle 32"/>
          <p:cNvSpPr/>
          <p:nvPr/>
        </p:nvSpPr>
        <p:spPr>
          <a:xfrm>
            <a:off x="2765768" y="5146566"/>
            <a:ext cx="4010982" cy="442674"/>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(17 Jun 2016 / 12 Ramadan 1437</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Chevron 10"/>
          <p:cNvSpPr/>
          <p:nvPr/>
        </p:nvSpPr>
        <p:spPr>
          <a:xfrm>
            <a:off x="3419872" y="1484784"/>
            <a:ext cx="4680520" cy="769441"/>
          </a:xfrm>
          <a:prstGeom prst="chevron">
            <a:avLst/>
          </a:prstGeom>
          <a:solidFill>
            <a:srgbClr val="FFFF00"/>
          </a:solidFill>
          <a:ln w="38100">
            <a:solidFill>
              <a:srgbClr val="C00000"/>
            </a:solidFill>
          </a:ln>
        </p:spPr>
        <p:txBody>
          <a:bodyPr wrap="square">
            <a:spAutoFit/>
          </a:bodyPr>
          <a:lstStyle/>
          <a:p>
            <a:pPr algn="ctr"/>
            <a:r>
              <a:rPr lang="en-U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Setiap</a:t>
            </a:r>
            <a:r>
              <a:rPr lang="en-U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huruf</a:t>
            </a:r>
            <a:r>
              <a:rPr lang="en-U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yang </a:t>
            </a:r>
            <a:r>
              <a:rPr lang="en-U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dibaca</a:t>
            </a:r>
            <a:r>
              <a:rPr lang="en-U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akan</a:t>
            </a:r>
            <a:endParaRPr lang="en-U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endParaRPr>
          </a:p>
          <a:p>
            <a:pPr algn="ctr"/>
            <a:r>
              <a:rPr lang="en-U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dikira</a:t>
            </a:r>
            <a:r>
              <a:rPr lang="en-U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sebagai</a:t>
            </a:r>
            <a:r>
              <a:rPr lang="en-U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10 </a:t>
            </a:r>
            <a:r>
              <a:rPr lang="en-U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pahala</a:t>
            </a:r>
            <a:endParaRPr lang="en-US" sz="2200" dirty="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endParaRPr>
          </a:p>
        </p:txBody>
      </p:sp>
      <p:sp>
        <p:nvSpPr>
          <p:cNvPr id="14" name="Pentagon 13"/>
          <p:cNvSpPr/>
          <p:nvPr/>
        </p:nvSpPr>
        <p:spPr>
          <a:xfrm>
            <a:off x="1187624" y="1484784"/>
            <a:ext cx="2520280" cy="769441"/>
          </a:xfrm>
          <a:prstGeom prst="homePlate">
            <a:avLst/>
          </a:prstGeom>
          <a:solidFill>
            <a:srgbClr val="00B050"/>
          </a:solidFill>
          <a:ln w="38100">
            <a:solidFill>
              <a:schemeClr val="bg1"/>
            </a:solidFill>
          </a:ln>
        </p:spPr>
        <p:txBody>
          <a:bodyPr wrap="square">
            <a:spAutoFit/>
          </a:bodyPr>
          <a:lstStyle/>
          <a:p>
            <a:pPr algn="ct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KELEBIHAN </a:t>
            </a:r>
          </a:p>
          <a:p>
            <a:pPr algn="ct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AL-QUR’AN</a:t>
            </a:r>
            <a:endParaRPr lang="en-US" sz="22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5" name="Rectangle 14"/>
          <p:cNvSpPr/>
          <p:nvPr/>
        </p:nvSpPr>
        <p:spPr>
          <a:xfrm>
            <a:off x="611560" y="2636912"/>
            <a:ext cx="8064896" cy="1754326"/>
          </a:xfrm>
          <a:prstGeom prst="rect">
            <a:avLst/>
          </a:prstGeom>
          <a:noFill/>
        </p:spPr>
        <p:txBody>
          <a:bodyPr wrap="square" lIns="91440" tIns="45720" rIns="91440" bIns="45720">
            <a:spAutoFit/>
          </a:bodyPr>
          <a:lstStyle/>
          <a:p>
            <a:pPr algn="ctr"/>
            <a:r>
              <a:rPr lang="ar-SA" sz="36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عَنْ ابْنِ مَسْعُودٍ قَالَ: قَالَ رَسُولُ اللَّهِ صَلَّى اللَّهُ عَلَيْهِ وَسَلَّمَ: مَنْ قَرَأَ حَرْفًا مِنْ كِتَابِ اللَّهِ فَلَهُ حَسَنَةٌ وَالْحَسَنَةُ بِعَشْرِ أَمْثَالِهَا، لاَ أَقُولُ الم حَرْفٌ، وَلَكِنْ أَلِفٌ حَرْفٌ، وَلاَمٌ حَرْفٌ، وَمِيمٌ حَرْفٌ</a:t>
            </a:r>
            <a:endParaRPr lang="en-US" sz="36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endParaRPr>
          </a:p>
        </p:txBody>
      </p:sp>
      <p:sp>
        <p:nvSpPr>
          <p:cNvPr id="16" name="Rectangle 15"/>
          <p:cNvSpPr/>
          <p:nvPr/>
        </p:nvSpPr>
        <p:spPr>
          <a:xfrm>
            <a:off x="755576" y="4543960"/>
            <a:ext cx="7848872" cy="1477328"/>
          </a:xfrm>
          <a:prstGeom prst="rect">
            <a:avLst/>
          </a:prstGeom>
        </p:spPr>
        <p:txBody>
          <a:bodyPr wrap="square">
            <a:spAutoFit/>
          </a:bodyPr>
          <a:lstStyle/>
          <a:p>
            <a:pPr algn="just"/>
            <a:r>
              <a:rPr lang="ms-MY"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Bermaksud:</a:t>
            </a:r>
            <a:r>
              <a:rPr lang="ms-MY"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ms-MY"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Sesiapa yang membaca satu huruf dari al-Quran, maka bagi-nya diberi sepuluh pahala dan ditambah sepuluh lagi kebajikan seumpamanya, tidak aku katakan</a:t>
            </a:r>
            <a:r>
              <a:rPr lang="ar-SA"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ms-MY"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(alif, lam, mim) itu satu huruf, akan tetapi alif satu huruf dan lam satu huruf dan mim satu huruf.</a:t>
            </a:r>
            <a:r>
              <a:rPr lang="ms-MY"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p>
          <a:p>
            <a:pPr algn="r"/>
            <a:r>
              <a:rPr lang="ms-MY"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(Riwayat Tirmizi)</a:t>
            </a:r>
            <a:endParaRPr lang="en-US"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owchart: Manual Input 13"/>
          <p:cNvSpPr/>
          <p:nvPr/>
        </p:nvSpPr>
        <p:spPr>
          <a:xfrm>
            <a:off x="395536" y="1484784"/>
            <a:ext cx="8352928" cy="4104456"/>
          </a:xfrm>
          <a:prstGeom prst="flowChartManualInput">
            <a:avLst/>
          </a:prstGeom>
          <a:solidFill>
            <a:srgbClr val="92D050"/>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683568" y="2254220"/>
            <a:ext cx="7776864" cy="3046988"/>
          </a:xfrm>
          <a:prstGeom prst="rect">
            <a:avLst/>
          </a:prstGeom>
        </p:spPr>
        <p:txBody>
          <a:bodyPr wrap="square">
            <a:spAutoFit/>
          </a:bodyPr>
          <a:lstStyle/>
          <a:p>
            <a:pPr algn="just"/>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Al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Qur’an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diturunkan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C00000"/>
                  </a:solidFill>
                  <a:prstDash val="solid"/>
                </a:ln>
                <a:solidFill>
                  <a:srgbClr val="C00000"/>
                </a:solidFill>
                <a:effectLst>
                  <a:glow rad="101600">
                    <a:srgbClr val="FFFF00">
                      <a:alpha val="60000"/>
                    </a:srgbClr>
                  </a:glow>
                  <a:outerShdw blurRad="63500" dir="3600000" algn="tl" rotWithShape="0">
                    <a:srgbClr val="000000">
                      <a:alpha val="70000"/>
                    </a:srgbClr>
                  </a:outerShdw>
                </a:effectLst>
              </a:rPr>
              <a:t>bertujuan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untuk</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memandu</a:t>
            </a:r>
            <a:r>
              <a:rPr lang="es-E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s-E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manusia</a:t>
            </a:r>
            <a:r>
              <a:rPr lang="es-E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jalan yang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benar</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memberi</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petunjuk</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rahmat</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membawa</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berita</a:t>
            </a:r>
            <a:r>
              <a:rPr lang="es-E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s-E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gembira</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menjadi</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penawar</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peringatan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dan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cahaya</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menjadi</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pedoman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dan </a:t>
            </a:r>
            <a:r>
              <a:rPr lang="es-E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panduan</a:t>
            </a:r>
            <a:r>
              <a:rPr lang="es-E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s-E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hidup</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insan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serta</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3200" dirty="0" err="1" smtClean="0">
                <a:ln w="18415" cmpd="sng">
                  <a:solidFill>
                    <a:srgbClr val="0000FF"/>
                  </a:solidFill>
                  <a:prstDash val="solid"/>
                </a:ln>
                <a:solidFill>
                  <a:srgbClr val="0000FF"/>
                </a:solidFill>
                <a:effectLst>
                  <a:glow rad="101600">
                    <a:srgbClr val="FFFF00">
                      <a:alpha val="60000"/>
                    </a:srgbClr>
                  </a:glow>
                  <a:outerShdw blurRad="63500" dir="3600000" algn="tl" rotWithShape="0">
                    <a:srgbClr val="000000">
                      <a:alpha val="70000"/>
                    </a:srgbClr>
                  </a:outerShdw>
                </a:effectLst>
              </a:rPr>
              <a:t>acuan</a:t>
            </a:r>
            <a:r>
              <a:rPr lang="es-ES" sz="3200" dirty="0" smtClean="0">
                <a:ln w="18415" cmpd="sng">
                  <a:solidFill>
                    <a:srgbClr val="0000FF"/>
                  </a:solidFill>
                  <a:prstDash val="solid"/>
                </a:ln>
                <a:solidFill>
                  <a:srgbClr val="0000FF"/>
                </a:solidFill>
                <a:effectLst>
                  <a:glow rad="101600">
                    <a:srgbClr val="FFFF00">
                      <a:alpha val="60000"/>
                    </a:srgbClr>
                  </a:glow>
                  <a:outerShdw blurRad="63500" dir="3600000" algn="tl" rotWithShape="0">
                    <a:srgbClr val="000000">
                      <a:alpha val="70000"/>
                    </a:srgbClr>
                  </a:outerShdw>
                </a:effectLst>
              </a:rPr>
              <a:t> </a:t>
            </a:r>
            <a:r>
              <a:rPr lang="es-ES" sz="3200" dirty="0" err="1" smtClean="0">
                <a:ln w="18415" cmpd="sng">
                  <a:solidFill>
                    <a:srgbClr val="0000FF"/>
                  </a:solidFill>
                  <a:prstDash val="solid"/>
                </a:ln>
                <a:solidFill>
                  <a:srgbClr val="0000FF"/>
                </a:solidFill>
                <a:effectLst>
                  <a:glow rad="101600">
                    <a:srgbClr val="FFFF00">
                      <a:alpha val="60000"/>
                    </a:srgbClr>
                  </a:glow>
                  <a:outerShdw blurRad="63500" dir="3600000" algn="tl" rotWithShape="0">
                    <a:srgbClr val="000000">
                      <a:alpha val="70000"/>
                    </a:srgbClr>
                  </a:outerShdw>
                </a:effectLst>
              </a:rPr>
              <a:t>kepada</a:t>
            </a:r>
            <a:r>
              <a:rPr lang="es-ES" sz="3200" dirty="0" smtClean="0">
                <a:ln w="18415" cmpd="sng">
                  <a:solidFill>
                    <a:srgbClr val="0000FF"/>
                  </a:solidFill>
                  <a:prstDash val="solid"/>
                </a:ln>
                <a:solidFill>
                  <a:srgbClr val="0000FF"/>
                </a:solidFill>
                <a:effectLst>
                  <a:glow rad="101600">
                    <a:srgbClr val="FFFF00">
                      <a:alpha val="60000"/>
                    </a:srgbClr>
                  </a:glow>
                  <a:outerShdw blurRad="63500" dir="3600000" algn="tl" rotWithShape="0">
                    <a:srgbClr val="000000">
                      <a:alpha val="70000"/>
                    </a:srgbClr>
                  </a:outerShdw>
                </a:effectLst>
              </a:rPr>
              <a:t> </a:t>
            </a:r>
            <a:r>
              <a:rPr lang="es-ES" sz="3200" dirty="0" err="1" smtClean="0">
                <a:ln w="18415" cmpd="sng">
                  <a:solidFill>
                    <a:srgbClr val="0000FF"/>
                  </a:solidFill>
                  <a:prstDash val="solid"/>
                </a:ln>
                <a:solidFill>
                  <a:srgbClr val="0000FF"/>
                </a:solidFill>
                <a:effectLst>
                  <a:glow rad="101600">
                    <a:srgbClr val="FFFF00">
                      <a:alpha val="60000"/>
                    </a:srgbClr>
                  </a:glow>
                  <a:outerShdw blurRad="63500" dir="3600000" algn="tl" rotWithShape="0">
                    <a:srgbClr val="000000">
                      <a:alpha val="70000"/>
                    </a:srgbClr>
                  </a:outerShdw>
                </a:effectLst>
              </a:rPr>
              <a:t>seluruh</a:t>
            </a:r>
            <a:r>
              <a:rPr lang="es-ES" sz="3200" dirty="0" smtClean="0">
                <a:ln w="18415" cmpd="sng">
                  <a:solidFill>
                    <a:srgbClr val="0000FF"/>
                  </a:solidFill>
                  <a:prstDash val="solid"/>
                </a:ln>
                <a:solidFill>
                  <a:srgbClr val="0000FF"/>
                </a:solidFill>
                <a:effectLst>
                  <a:glow rad="101600">
                    <a:srgbClr val="FFFF00">
                      <a:alpha val="60000"/>
                    </a:srgbClr>
                  </a:glow>
                  <a:outerShdw blurRad="63500" dir="3600000" algn="tl" rotWithShape="0">
                    <a:srgbClr val="000000">
                      <a:alpha val="70000"/>
                    </a:srgbClr>
                  </a:outerShdw>
                </a:effectLst>
              </a:rPr>
              <a:t> </a:t>
            </a:r>
            <a:r>
              <a:rPr lang="es-ES" sz="3200" dirty="0" err="1" smtClean="0">
                <a:ln w="18415" cmpd="sng">
                  <a:solidFill>
                    <a:srgbClr val="0000FF"/>
                  </a:solidFill>
                  <a:prstDash val="solid"/>
                </a:ln>
                <a:solidFill>
                  <a:srgbClr val="0000FF"/>
                </a:solidFill>
                <a:effectLst>
                  <a:glow rad="101600">
                    <a:srgbClr val="FFFF00">
                      <a:alpha val="60000"/>
                    </a:srgbClr>
                  </a:glow>
                  <a:outerShdw blurRad="63500" dir="3600000" algn="tl" rotWithShape="0">
                    <a:srgbClr val="000000">
                      <a:alpha val="70000"/>
                    </a:srgbClr>
                  </a:outerShdw>
                </a:effectLst>
              </a:rPr>
              <a:t>umat</a:t>
            </a:r>
            <a:r>
              <a:rPr lang="es-ES" sz="3200" dirty="0" smtClean="0">
                <a:ln w="18415" cmpd="sng">
                  <a:solidFill>
                    <a:srgbClr val="0000FF"/>
                  </a:solidFill>
                  <a:prstDash val="solid"/>
                </a:ln>
                <a:solidFill>
                  <a:srgbClr val="0000FF"/>
                </a:solidFill>
                <a:effectLst>
                  <a:glow rad="101600">
                    <a:srgbClr val="FFFF00">
                      <a:alpha val="60000"/>
                    </a:srgbClr>
                  </a:glow>
                  <a:outerShdw blurRad="63500" dir="3600000" algn="tl" rotWithShape="0">
                    <a:srgbClr val="000000">
                      <a:alpha val="70000"/>
                    </a:srgbClr>
                  </a:outerShdw>
                </a:effectLst>
              </a:rPr>
              <a:t> </a:t>
            </a:r>
            <a:r>
              <a:rPr lang="es-ES" sz="3200" dirty="0" err="1" smtClean="0">
                <a:ln w="18415" cmpd="sng">
                  <a:solidFill>
                    <a:srgbClr val="0000FF"/>
                  </a:solidFill>
                  <a:prstDash val="solid"/>
                </a:ln>
                <a:solidFill>
                  <a:srgbClr val="0000FF"/>
                </a:solidFill>
                <a:effectLst>
                  <a:glow rad="101600">
                    <a:srgbClr val="FFFF00">
                      <a:alpha val="60000"/>
                    </a:srgbClr>
                  </a:glow>
                  <a:outerShdw blurRad="63500" dir="3600000" algn="tl" rotWithShape="0">
                    <a:srgbClr val="000000">
                      <a:alpha val="70000"/>
                    </a:srgbClr>
                  </a:outerShdw>
                </a:effectLst>
              </a:rPr>
              <a:t>manusia</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2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ound Diagonal Corner Rectangle 9"/>
          <p:cNvSpPr/>
          <p:nvPr/>
        </p:nvSpPr>
        <p:spPr>
          <a:xfrm>
            <a:off x="323528" y="1124745"/>
            <a:ext cx="8568952" cy="5312093"/>
          </a:xfrm>
          <a:prstGeom prst="round2DiagRect">
            <a:avLst/>
          </a:prstGeom>
          <a:solidFill>
            <a:srgbClr val="FFC000">
              <a:alpha val="70000"/>
            </a:srgbClr>
          </a:solidFill>
        </p:spPr>
        <p:txBody>
          <a:bodyPr wrap="square">
            <a:spAutoFit/>
          </a:bodyPr>
          <a:lstStyle/>
          <a:p>
            <a:pPr algn="ct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Jadikan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Qur’an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sebagai</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bacaan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utama</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pada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setiap</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masa. </a:t>
            </a:r>
          </a:p>
          <a:p>
            <a:pPr algn="ctr"/>
            <a:endPar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a:p>
            <a:pPr algn="just"/>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Mereka</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membaca</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Qur’an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mendengar</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malah</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melihat</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Qur’an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pun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akan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diberikan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pahala</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oleh</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Allah</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SWT. </a:t>
            </a:r>
          </a:p>
          <a:p>
            <a:pPr algn="ctr"/>
            <a:endParaRPr lang="es-ES" sz="1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a:p>
            <a:pPr algn="just"/>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Tambahan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pula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dengan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wujudnya</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kecanggihan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teknologi</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masa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kini</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sepatutnya</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tiada</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lagi</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alasan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untuk</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umat</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Islam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tidak</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celik</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Al-</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Quran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Kini</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naskah</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al-</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Quran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boleh</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didapati</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dalam</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pelbagai</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bentuk</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seperti</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perisian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komputer</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aplikasi</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i="1"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android</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pen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bacaan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CD dan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boleh</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dimuat</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turun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dalam</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telefon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bimbit</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dengan</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mudah</a:t>
            </a:r>
            <a:r>
              <a:rPr lang="es-ES" sz="22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p>
          <a:p>
            <a:pPr algn="ctr"/>
            <a:endParaRPr lang="es-ES" sz="1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a:p>
            <a:pPr algn="just"/>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Teknik-teknik</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mudah</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mempelajari</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Quran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juga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cukup</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banyak</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dan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umat</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mempunyai</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banyak</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pilihan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untuk</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mendekati</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dan </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menguasai</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a:t>
            </a:r>
            <a:r>
              <a:rPr lang="es-E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Quran</a:t>
            </a:r>
            <a:r>
              <a:rPr lang="es-E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2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lded Corner 13"/>
          <p:cNvSpPr/>
          <p:nvPr/>
        </p:nvSpPr>
        <p:spPr>
          <a:xfrm>
            <a:off x="395536" y="1412776"/>
            <a:ext cx="8496944" cy="4896544"/>
          </a:xfrm>
          <a:prstGeom prst="foldedCorner">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467544" y="1582341"/>
            <a:ext cx="8280920" cy="4154984"/>
          </a:xfrm>
          <a:prstGeom prst="rect">
            <a:avLst/>
          </a:prstGeom>
        </p:spPr>
        <p:txBody>
          <a:bodyPr wrap="square">
            <a:spAutoFit/>
          </a:bodyPr>
          <a:lstStyle/>
          <a:p>
            <a:pPr algn="just"/>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Al-Quran yang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merupakan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mukjizat</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teragung</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abadi</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berperanan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sebagai</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acuan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kehidupan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memandu</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manusia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jalan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benar</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membebaskan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manusia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dari</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azab</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api</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neraka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p>
          <a:p>
            <a:pPr algn="just"/>
            <a:endPar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a:p>
            <a:pPr algn="ct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Namun</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a:t>
            </a: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persoalan</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a:t>
            </a: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besar</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a:t>
            </a: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timbul</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a:t>
            </a: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di</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a:t>
            </a: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sini</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a:t>
            </a: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apakah</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yang </a:t>
            </a: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dimaksudkan</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a:t>
            </a: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dengan</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Al-Quran </a:t>
            </a: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sebagai</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a:t>
            </a: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acuan</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a:t>
            </a:r>
            <a:r>
              <a:rPr lang="en-US" sz="2200" dirty="0" err="1"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kehidupan</a:t>
            </a:r>
            <a:r>
              <a:rPr lang="en-US" sz="220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rPr>
              <a:t>? </a:t>
            </a:r>
          </a:p>
          <a:p>
            <a:pPr algn="just"/>
            <a:endPar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a:p>
            <a:pPr algn="just"/>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Secara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ringkasnya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mimbar</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mulia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ini</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ingin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menyatakan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Al-Quran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sebagai</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acuan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kehidupan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berperanan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membentuk</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kehidupan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manusia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berdasarkan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tiga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ciri</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utama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iaitu</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aqidah</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ibadah</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muamalat</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2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Up Ribbon 9"/>
          <p:cNvSpPr/>
          <p:nvPr/>
        </p:nvSpPr>
        <p:spPr>
          <a:xfrm>
            <a:off x="395536" y="1124744"/>
            <a:ext cx="8280920" cy="643414"/>
          </a:xfrm>
          <a:prstGeom prst="ribbon2">
            <a:avLst>
              <a:gd name="adj1" fmla="val 33333"/>
              <a:gd name="adj2" fmla="val 66875"/>
            </a:avLst>
          </a:prstGeom>
          <a:solidFill>
            <a:srgbClr val="002060"/>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200" dirty="0" smtClean="0">
                <a:ln>
                  <a:solidFill>
                    <a:srgbClr val="FFFF00"/>
                  </a:solidFill>
                </a:ln>
                <a:solidFill>
                  <a:srgbClr val="FFFF00"/>
                </a:solidFill>
              </a:rPr>
              <a:t>3 </a:t>
            </a:r>
            <a:r>
              <a:rPr lang="en-US" sz="2200" dirty="0" err="1" smtClean="0">
                <a:ln>
                  <a:solidFill>
                    <a:srgbClr val="FFFF00"/>
                  </a:solidFill>
                </a:ln>
                <a:solidFill>
                  <a:srgbClr val="FFFF00"/>
                </a:solidFill>
              </a:rPr>
              <a:t>Ciri</a:t>
            </a:r>
            <a:r>
              <a:rPr lang="en-US" sz="2200" dirty="0" smtClean="0">
                <a:ln>
                  <a:solidFill>
                    <a:srgbClr val="FFFF00"/>
                  </a:solidFill>
                </a:ln>
                <a:solidFill>
                  <a:srgbClr val="FFFF00"/>
                </a:solidFill>
              </a:rPr>
              <a:t> </a:t>
            </a:r>
            <a:r>
              <a:rPr lang="en-US" sz="2200" dirty="0" err="1" smtClean="0">
                <a:ln>
                  <a:solidFill>
                    <a:srgbClr val="FFFF00"/>
                  </a:solidFill>
                </a:ln>
                <a:solidFill>
                  <a:srgbClr val="FFFF00"/>
                </a:solidFill>
              </a:rPr>
              <a:t>Utama</a:t>
            </a:r>
            <a:r>
              <a:rPr lang="en-US" sz="2200" dirty="0" smtClean="0">
                <a:ln>
                  <a:solidFill>
                    <a:srgbClr val="FFFF00"/>
                  </a:solidFill>
                </a:ln>
                <a:solidFill>
                  <a:srgbClr val="FFFF00"/>
                </a:solidFill>
              </a:rPr>
              <a:t> </a:t>
            </a:r>
            <a:r>
              <a:rPr lang="en-US" sz="2200" dirty="0" err="1" smtClean="0">
                <a:ln>
                  <a:solidFill>
                    <a:srgbClr val="FFFF00"/>
                  </a:solidFill>
                </a:ln>
                <a:solidFill>
                  <a:srgbClr val="FFFF00"/>
                </a:solidFill>
              </a:rPr>
              <a:t>Manusia</a:t>
            </a:r>
            <a:endParaRPr lang="en-US" sz="2200" dirty="0">
              <a:ln>
                <a:solidFill>
                  <a:srgbClr val="FFFF00"/>
                </a:solidFill>
              </a:ln>
              <a:solidFill>
                <a:srgbClr val="FFFF00"/>
              </a:solidFill>
            </a:endParaRPr>
          </a:p>
        </p:txBody>
      </p:sp>
      <p:graphicFrame>
        <p:nvGraphicFramePr>
          <p:cNvPr id="13" name="Diagram 12"/>
          <p:cNvGraphicFramePr/>
          <p:nvPr/>
        </p:nvGraphicFramePr>
        <p:xfrm>
          <a:off x="395536" y="1844824"/>
          <a:ext cx="8424936" cy="1800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1201" name="Rectangle 1"/>
          <p:cNvSpPr>
            <a:spLocks noChangeArrowheads="1"/>
          </p:cNvSpPr>
          <p:nvPr/>
        </p:nvSpPr>
        <p:spPr bwMode="auto">
          <a:xfrm>
            <a:off x="467544" y="3789040"/>
            <a:ext cx="849592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QCF_P604" pitchFamily="2" charset="2"/>
                <a:ea typeface="Times New Roman" pitchFamily="18" charset="0"/>
                <a:cs typeface="QCF_P604" pitchFamily="2" charset="2"/>
              </a:rPr>
              <a:t>ﭑ ﭒ ﭓ ﭔ ﭕ</a:t>
            </a:r>
            <a:r>
              <a:rPr kumimoji="0" lang="en-US" sz="3200" b="1" i="0" u="none" strike="noStrike" cap="none" normalizeH="0" baseline="0" dirty="0" smtClean="0">
                <a:ln>
                  <a:noFill/>
                </a:ln>
                <a:solidFill>
                  <a:schemeClr val="tx1"/>
                </a:solidFill>
                <a:effectLst/>
                <a:latin typeface="QCF_P604" pitchFamily="2" charset="2"/>
                <a:ea typeface="Calibri" pitchFamily="34" charset="0"/>
                <a:cs typeface="QCF_P604" pitchFamily="2" charset="2"/>
              </a:rPr>
              <a:t> </a:t>
            </a:r>
            <a:r>
              <a:rPr kumimoji="0" lang="ar-SA" sz="3200" b="1" i="0" u="none" strike="noStrike" cap="none" normalizeH="0" baseline="0" dirty="0" smtClean="0">
                <a:ln>
                  <a:noFill/>
                </a:ln>
                <a:solidFill>
                  <a:schemeClr val="tx1"/>
                </a:solidFill>
                <a:effectLst/>
                <a:latin typeface="QCF_P604" pitchFamily="2" charset="2"/>
                <a:ea typeface="Times New Roman" pitchFamily="18" charset="0"/>
                <a:cs typeface="QCF_P604" pitchFamily="2" charset="2"/>
              </a:rPr>
              <a:t>ﭖ ﭗ ﭘ</a:t>
            </a:r>
            <a:r>
              <a:rPr kumimoji="0" lang="en-US" sz="3200" b="1" i="0" u="none" strike="noStrike" cap="none" normalizeH="0" baseline="0" dirty="0" smtClean="0">
                <a:ln>
                  <a:noFill/>
                </a:ln>
                <a:solidFill>
                  <a:schemeClr val="tx1"/>
                </a:solidFill>
                <a:effectLst/>
                <a:latin typeface="QCF_P604" pitchFamily="2" charset="2"/>
                <a:ea typeface="Calibri" pitchFamily="34" charset="0"/>
                <a:cs typeface="QCF_P604" pitchFamily="2" charset="2"/>
              </a:rPr>
              <a:t> </a:t>
            </a:r>
            <a:r>
              <a:rPr kumimoji="0" lang="ar-SA" sz="3200" b="1" i="0" u="none" strike="noStrike" cap="none" normalizeH="0" baseline="0" dirty="0" smtClean="0">
                <a:ln>
                  <a:noFill/>
                </a:ln>
                <a:solidFill>
                  <a:schemeClr val="tx1"/>
                </a:solidFill>
                <a:effectLst/>
                <a:latin typeface="QCF_P604" pitchFamily="2" charset="2"/>
                <a:ea typeface="Times New Roman" pitchFamily="18" charset="0"/>
                <a:cs typeface="QCF_P604" pitchFamily="2" charset="2"/>
              </a:rPr>
              <a:t>ﭙ ﭚ ﭛ ﭜ ﭝ</a:t>
            </a:r>
            <a:r>
              <a:rPr kumimoji="0" lang="en-US" sz="3200" b="1" i="0" u="none" strike="noStrike" cap="none" normalizeH="0" baseline="0" dirty="0" smtClean="0">
                <a:ln>
                  <a:noFill/>
                </a:ln>
                <a:solidFill>
                  <a:schemeClr val="tx1"/>
                </a:solidFill>
                <a:effectLst/>
                <a:latin typeface="QCF_P604" pitchFamily="2" charset="2"/>
                <a:ea typeface="Calibri" pitchFamily="34" charset="0"/>
                <a:cs typeface="QCF_P604" pitchFamily="2" charset="2"/>
              </a:rPr>
              <a:t> </a:t>
            </a:r>
            <a:r>
              <a:rPr kumimoji="0" lang="ar-SA" sz="3200" b="1" i="0" u="none" strike="noStrike" cap="none" normalizeH="0" baseline="0" dirty="0" smtClean="0">
                <a:ln>
                  <a:noFill/>
                </a:ln>
                <a:solidFill>
                  <a:schemeClr val="tx1"/>
                </a:solidFill>
                <a:effectLst/>
                <a:latin typeface="QCF_P604" pitchFamily="2" charset="2"/>
                <a:ea typeface="Times New Roman" pitchFamily="18" charset="0"/>
                <a:cs typeface="QCF_P604" pitchFamily="2" charset="2"/>
              </a:rPr>
              <a:t>ﭞ ﭟ ﭠ ﭡ ﭢ ﭣ</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539552" y="4869160"/>
            <a:ext cx="8136904" cy="1200329"/>
          </a:xfrm>
          <a:prstGeom prst="rect">
            <a:avLst/>
          </a:prstGeom>
        </p:spPr>
        <p:txBody>
          <a:bodyPr wrap="square">
            <a:spAutoFit/>
          </a:bodyPr>
          <a:lstStyle/>
          <a:p>
            <a:pPr algn="just"/>
            <a:r>
              <a:rPr lang="en-US"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Maksudnya</a:t>
            </a: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a:t>
            </a:r>
            <a:r>
              <a:rPr lang="en-US"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Katakanlah</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wahai</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Muhammad):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Tuhanku</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ialah</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Allah Yang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Maha</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Esa</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Allah Yang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menjadi</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tumpuan</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sekalian</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makhluk</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untuk</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memohon</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sebarang</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hajat</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Ia</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tiada</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beranak</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Ia</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pula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tidak</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diperanakkan</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Dan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tidak</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ada</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sesiapapun</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setara</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dengan-Nya</a:t>
            </a:r>
            <a:r>
              <a:rPr lang="en-US"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r>
              <a:rPr lang="en-US"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Surah</a:t>
            </a: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Al-</a:t>
            </a:r>
            <a:r>
              <a:rPr lang="en-US"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ikhlas</a:t>
            </a: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1-4</a:t>
            </a:r>
            <a:endParaRPr lang="en-US"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Up Ribbon 9"/>
          <p:cNvSpPr/>
          <p:nvPr/>
        </p:nvSpPr>
        <p:spPr>
          <a:xfrm>
            <a:off x="395536" y="1124744"/>
            <a:ext cx="8280920" cy="643414"/>
          </a:xfrm>
          <a:prstGeom prst="ribbon2">
            <a:avLst>
              <a:gd name="adj1" fmla="val 33333"/>
              <a:gd name="adj2" fmla="val 66875"/>
            </a:avLst>
          </a:prstGeom>
          <a:solidFill>
            <a:srgbClr val="002060"/>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200" dirty="0" smtClean="0">
                <a:ln>
                  <a:solidFill>
                    <a:srgbClr val="FFFF00"/>
                  </a:solidFill>
                </a:ln>
                <a:solidFill>
                  <a:srgbClr val="FFFF00"/>
                </a:solidFill>
              </a:rPr>
              <a:t>3 </a:t>
            </a:r>
            <a:r>
              <a:rPr lang="en-US" sz="2200" dirty="0" err="1" smtClean="0">
                <a:ln>
                  <a:solidFill>
                    <a:srgbClr val="FFFF00"/>
                  </a:solidFill>
                </a:ln>
                <a:solidFill>
                  <a:srgbClr val="FFFF00"/>
                </a:solidFill>
              </a:rPr>
              <a:t>Ciri</a:t>
            </a:r>
            <a:r>
              <a:rPr lang="en-US" sz="2200" dirty="0" smtClean="0">
                <a:ln>
                  <a:solidFill>
                    <a:srgbClr val="FFFF00"/>
                  </a:solidFill>
                </a:ln>
                <a:solidFill>
                  <a:srgbClr val="FFFF00"/>
                </a:solidFill>
              </a:rPr>
              <a:t> </a:t>
            </a:r>
            <a:r>
              <a:rPr lang="en-US" sz="2200" dirty="0" err="1" smtClean="0">
                <a:ln>
                  <a:solidFill>
                    <a:srgbClr val="FFFF00"/>
                  </a:solidFill>
                </a:ln>
                <a:solidFill>
                  <a:srgbClr val="FFFF00"/>
                </a:solidFill>
              </a:rPr>
              <a:t>Utama</a:t>
            </a:r>
            <a:r>
              <a:rPr lang="en-US" sz="2200" dirty="0" smtClean="0">
                <a:ln>
                  <a:solidFill>
                    <a:srgbClr val="FFFF00"/>
                  </a:solidFill>
                </a:ln>
                <a:solidFill>
                  <a:srgbClr val="FFFF00"/>
                </a:solidFill>
              </a:rPr>
              <a:t> </a:t>
            </a:r>
            <a:r>
              <a:rPr lang="en-US" sz="2200" dirty="0" err="1" smtClean="0">
                <a:ln>
                  <a:solidFill>
                    <a:srgbClr val="FFFF00"/>
                  </a:solidFill>
                </a:ln>
                <a:solidFill>
                  <a:srgbClr val="FFFF00"/>
                </a:solidFill>
              </a:rPr>
              <a:t>Manusia</a:t>
            </a:r>
            <a:endParaRPr lang="en-US" sz="2200" dirty="0">
              <a:ln>
                <a:solidFill>
                  <a:srgbClr val="FFFF00"/>
                </a:solidFill>
              </a:ln>
              <a:solidFill>
                <a:srgbClr val="FFFF00"/>
              </a:solidFill>
            </a:endParaRPr>
          </a:p>
        </p:txBody>
      </p:sp>
      <p:graphicFrame>
        <p:nvGraphicFramePr>
          <p:cNvPr id="13" name="Diagram 12"/>
          <p:cNvGraphicFramePr/>
          <p:nvPr/>
        </p:nvGraphicFramePr>
        <p:xfrm>
          <a:off x="395536" y="1844824"/>
          <a:ext cx="8424936" cy="424847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0481" name="Rectangle 1"/>
          <p:cNvSpPr>
            <a:spLocks noChangeArrowheads="1"/>
          </p:cNvSpPr>
          <p:nvPr/>
        </p:nvSpPr>
        <p:spPr bwMode="auto">
          <a:xfrm>
            <a:off x="323528" y="1588145"/>
            <a:ext cx="8496944"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s-MY" sz="2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Kita sedar pada hari ini, pelbagai cara dilakukan oleh mereka yang </a:t>
            </a:r>
            <a:r>
              <a:rPr kumimoji="0" lang="ms-MY" sz="2800" i="0" u="none" strike="noStrike" normalizeH="0" baseline="0" dirty="0" smtClean="0">
                <a:ln w="18415" cmpd="sng">
                  <a:solidFill>
                    <a:srgbClr val="FFFF00"/>
                  </a:solidFill>
                  <a:prstDash val="solid"/>
                </a:ln>
                <a:solidFill>
                  <a:srgbClr val="FFFF00"/>
                </a:solidFill>
                <a:effectLst>
                  <a:glow rad="101600">
                    <a:srgbClr val="FF0000">
                      <a:alpha val="60000"/>
                    </a:srgbClr>
                  </a:glow>
                  <a:outerShdw blurRad="63500" dir="3600000" algn="tl" rotWithShape="0">
                    <a:srgbClr val="000000">
                      <a:alpha val="70000"/>
                    </a:srgbClr>
                  </a:outerShdw>
                </a:effectLst>
                <a:ea typeface="Calibri" pitchFamily="34" charset="0"/>
                <a:cs typeface="Times New Roman" pitchFamily="18" charset="0"/>
              </a:rPr>
              <a:t>tidak bertanggungjawab untuk melemahkan pegangan umat Islam </a:t>
            </a:r>
            <a:r>
              <a:rPr kumimoji="0" lang="ms-MY" sz="2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dalam menjadikan Al-Quran sebagai acuan kehidupan.</a:t>
            </a:r>
            <a:r>
              <a:rPr kumimoji="0" lang="sv-SE" sz="2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Mereka melakukan melalui pencemaran budaya, membangkitkan isu keagamaan, penyebaran fitnah sama ada melalui media massa dan alam siber serta melanggari undang-undang negara. Mereka juga mempertikaikan kedudukan Islam dalam Perlembagaan, peranan Mahkamah Syariah dan bidangkuasa Raja sebagai ketua agama dan adat istiadat Melayu dan pada akhir-akhir ini, mereka juga mempertikaikan kewujudan dan peranan Institusi keagamaan di negara ini. </a:t>
            </a:r>
            <a:endParaRPr kumimoji="0" lang="sv-SE" sz="2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683568" y="1720840"/>
            <a:ext cx="7992888" cy="3231654"/>
          </a:xfrm>
          <a:prstGeom prst="rect">
            <a:avLst/>
          </a:prstGeom>
        </p:spPr>
        <p:txBody>
          <a:bodyPr wrap="square">
            <a:spAutoFit/>
          </a:bodyPr>
          <a:lstStyle/>
          <a:p>
            <a:pPr algn="ct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Mimbar</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menyeru</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marilah</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sama-sama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kita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p>
          <a:p>
            <a:pPr algn="ctr"/>
            <a:endPar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a:p>
            <a:pPr algn="just"/>
            <a:r>
              <a:rPr lang="en-US" sz="28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bersatupadu</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8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mengeratkan</a:t>
            </a:r>
            <a:r>
              <a:rPr lang="en-US" sz="28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n-US" sz="280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perpaduan</a:t>
            </a:r>
            <a:r>
              <a:rPr lang="en-US" sz="2800" dirty="0"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kalangan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kita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agar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apa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jua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usaha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mereka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untuk</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menggugat</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kedudukan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agama Islam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institusinya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ini</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dapat</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digagalkan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Semoga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usaha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untuk</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melemahkan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pegangan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umat</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dapat</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dihindarkan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Sesungguhnya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kekuasaan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pertolongan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Allah SWT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sentiasa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bersama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hamba-Nya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taat</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mereka</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benar</a:t>
            </a:r>
            <a:r>
              <a:rPr lang="en-US"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2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3249" name="Rectangle 1"/>
          <p:cNvSpPr>
            <a:spLocks noChangeArrowheads="1"/>
          </p:cNvSpPr>
          <p:nvPr/>
        </p:nvSpPr>
        <p:spPr bwMode="auto">
          <a:xfrm>
            <a:off x="683568" y="1519044"/>
            <a:ext cx="7776864"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38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071" pitchFamily="2" charset="2"/>
                <a:ea typeface="Times New Roman" pitchFamily="18" charset="0"/>
                <a:cs typeface="QCF_P071" pitchFamily="2" charset="2"/>
              </a:rPr>
              <a:t>ﭼ ﭽ ﭾ ﭿ ﮀ ﮁ ﮂ ﮃ ﮄ ﮅ ﮆ ﮇ ﮈ ﮉ ﮊ ﮋ ﮌ ﮍ ﮎ ﮏ ﮐ</a:t>
            </a:r>
            <a:endParaRPr kumimoji="0" lang="en-US" sz="38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
        <p:nvSpPr>
          <p:cNvPr id="53250" name="Rectangle 2"/>
          <p:cNvSpPr>
            <a:spLocks noChangeArrowheads="1"/>
          </p:cNvSpPr>
          <p:nvPr/>
        </p:nvSpPr>
        <p:spPr bwMode="auto">
          <a:xfrm>
            <a:off x="683568" y="3146192"/>
            <a:ext cx="777686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Maksudnya:</a:t>
            </a:r>
            <a:r>
              <a:rPr kumimoji="0" lang="sv-SE" sz="2000" i="1"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t>
            </a:r>
            <a:r>
              <a:rPr kumimoji="0" lang="sv-SE" sz="2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a:t>
            </a:r>
            <a:r>
              <a:rPr kumimoji="0" lang="sv-SE"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Jika Allah menolong kamu </a:t>
            </a:r>
            <a:r>
              <a:rPr kumimoji="0" lang="sv-SE"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mencapai kemenangan maka </a:t>
            </a:r>
            <a:r>
              <a:rPr kumimoji="0" lang="sv-SE"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tidak ada sesiapa pun yang akan dapat mengalahkan kamu; dan jika ia mengecewakan kamu, maka siapakah yang akan dapat menolong kamu sesudah Allah (menetapkan yang demikian)? </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Dan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ingatlah</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kepada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Allah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jualah</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hendaknya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orang</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yang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beriman</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itu</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berserah</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diri</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a:t>
            </a:r>
            <a:r>
              <a:rPr kumimoji="0" lang="en-US" sz="2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a:t>
            </a:r>
            <a:endParaRPr kumimoji="0" lang="en-US" sz="2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Arial" pitchFamily="34" charset="0"/>
            </a:endParaRPr>
          </a:p>
        </p:txBody>
      </p:sp>
      <p:sp>
        <p:nvSpPr>
          <p:cNvPr id="12" name="Rectangle 11"/>
          <p:cNvSpPr/>
          <p:nvPr/>
        </p:nvSpPr>
        <p:spPr>
          <a:xfrm>
            <a:off x="5580112" y="5085184"/>
            <a:ext cx="2476960" cy="369332"/>
          </a:xfrm>
          <a:prstGeom prst="rect">
            <a:avLst/>
          </a:prstGeom>
        </p:spPr>
        <p:txBody>
          <a:bodyPr wrap="none">
            <a:spAutoFit/>
          </a:bodyPr>
          <a:lstStyle/>
          <a:p>
            <a:r>
              <a:rPr lang="en-US" dirty="0" err="1" smtClean="0">
                <a:ln>
                  <a:solidFill>
                    <a:srgbClr val="FFFF00"/>
                  </a:solidFill>
                </a:ln>
                <a:solidFill>
                  <a:srgbClr val="FFFF00"/>
                </a:solidFill>
              </a:rPr>
              <a:t>Surah</a:t>
            </a:r>
            <a:r>
              <a:rPr lang="en-US" dirty="0" smtClean="0">
                <a:ln>
                  <a:solidFill>
                    <a:srgbClr val="FFFF00"/>
                  </a:solidFill>
                </a:ln>
                <a:solidFill>
                  <a:srgbClr val="FFFF00"/>
                </a:solidFill>
              </a:rPr>
              <a:t> Ali- </a:t>
            </a:r>
            <a:r>
              <a:rPr lang="en-US" dirty="0" err="1" smtClean="0">
                <a:ln>
                  <a:solidFill>
                    <a:srgbClr val="FFFF00"/>
                  </a:solidFill>
                </a:ln>
                <a:solidFill>
                  <a:srgbClr val="FFFF00"/>
                </a:solidFill>
              </a:rPr>
              <a:t>Imran</a:t>
            </a:r>
            <a:r>
              <a:rPr lang="en-US" dirty="0" smtClean="0">
                <a:ln>
                  <a:solidFill>
                    <a:srgbClr val="FFFF00"/>
                  </a:solidFill>
                </a:ln>
                <a:solidFill>
                  <a:srgbClr val="FFFF00"/>
                </a:solidFill>
              </a:rPr>
              <a:t> : 160</a:t>
            </a:r>
            <a:endParaRPr lang="en-US" dirty="0">
              <a:ln>
                <a:solidFill>
                  <a:srgbClr val="FFFF00"/>
                </a:solidFill>
              </a:ln>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0" y="1126485"/>
            <a:ext cx="9144000" cy="646331"/>
          </a:xfrm>
          <a:prstGeom prst="rect">
            <a:avLst/>
          </a:prstGeom>
        </p:spPr>
        <p:txBody>
          <a:bodyPr wrap="square">
            <a:spAutoFit/>
          </a:bodyPr>
          <a:lstStyle/>
          <a:p>
            <a:pPr algn="ctr"/>
            <a:r>
              <a:rPr lang="en-US" sz="36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RUMUSAN KHUTBAH</a:t>
            </a:r>
            <a:endParaRPr lang="en-US" sz="36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14" name="Diagram 13"/>
          <p:cNvGraphicFramePr/>
          <p:nvPr/>
        </p:nvGraphicFramePr>
        <p:xfrm>
          <a:off x="467544" y="1772816"/>
          <a:ext cx="8352928" cy="460851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6" name="Rectangle 15"/>
          <p:cNvSpPr/>
          <p:nvPr/>
        </p:nvSpPr>
        <p:spPr>
          <a:xfrm>
            <a:off x="1928794" y="1071546"/>
            <a:ext cx="5147948"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PUJIAN KEPADA ALLAH SWT</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sp>
        <p:nvSpPr>
          <p:cNvPr id="18" name="Rectangle 17"/>
          <p:cNvSpPr/>
          <p:nvPr/>
        </p:nvSpPr>
        <p:spPr>
          <a:xfrm>
            <a:off x="642910" y="2204864"/>
            <a:ext cx="7643866" cy="646331"/>
          </a:xfrm>
          <a:prstGeom prst="rect">
            <a:avLst/>
          </a:prstGeom>
        </p:spPr>
        <p:txBody>
          <a:bodyPr wrap="square">
            <a:spAutoFit/>
          </a:bodyPr>
          <a:lstStyle/>
          <a:p>
            <a:pPr algn="ctr" rtl="1"/>
            <a:r>
              <a:rPr lang="ar-SA" sz="36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Traditional Arabic" panose="02020603050405020304" pitchFamily="18" charset="-78"/>
                <a:cs typeface="Traditional Arabic" panose="02020603050405020304" pitchFamily="18" charset="-78"/>
              </a:rPr>
              <a:t>الحَمْـدُ لِلَّـهِ الْقَآئِلُ:</a:t>
            </a:r>
            <a:endParaRPr lang="en-US" sz="36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Traditional Arabic" panose="02020603050405020304" pitchFamily="18" charset="-78"/>
              <a:cs typeface="Traditional Arabic" panose="02020603050405020304" pitchFamily="18" charset="-78"/>
            </a:endParaRPr>
          </a:p>
        </p:txBody>
      </p:sp>
      <p:grpSp>
        <p:nvGrpSpPr>
          <p:cNvPr id="12" name="Group 11"/>
          <p:cNvGrpSpPr/>
          <p:nvPr/>
        </p:nvGrpSpPr>
        <p:grpSpPr>
          <a:xfrm>
            <a:off x="3851920" y="1700808"/>
            <a:ext cx="1008112" cy="144016"/>
            <a:chOff x="323528" y="1268760"/>
            <a:chExt cx="1008112" cy="144016"/>
          </a:xfrm>
        </p:grpSpPr>
        <p:sp>
          <p:nvSpPr>
            <p:cNvPr id="13" name="Oval 12"/>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Slide Number Placeholder 10"/>
          <p:cNvSpPr>
            <a:spLocks noGrp="1"/>
          </p:cNvSpPr>
          <p:nvPr>
            <p:ph type="sldNum" sz="quarter" idx="12"/>
          </p:nvPr>
        </p:nvSpPr>
        <p:spPr>
          <a:xfrm>
            <a:off x="8244408"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4817" name="Rectangle 1"/>
          <p:cNvSpPr>
            <a:spLocks noChangeArrowheads="1"/>
          </p:cNvSpPr>
          <p:nvPr/>
        </p:nvSpPr>
        <p:spPr bwMode="auto">
          <a:xfrm>
            <a:off x="1259632" y="3075344"/>
            <a:ext cx="6516216"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i="0" u="none" strike="noStrike" normalizeH="0" baseline="0" dirty="0" smtClean="0">
                <a:ln w="18415" cmpd="sng">
                  <a:solidFill>
                    <a:srgbClr val="FFFFFF"/>
                  </a:solidFill>
                  <a:prstDash val="solid"/>
                </a:ln>
                <a:solidFill>
                  <a:srgbClr val="FFFFFF"/>
                </a:solidFill>
                <a:effectLst>
                  <a:glow rad="101600">
                    <a:srgbClr val="002060">
                      <a:alpha val="60000"/>
                    </a:srgbClr>
                  </a:glow>
                  <a:outerShdw blurRad="63500" dir="3600000" algn="tl" rotWithShape="0">
                    <a:srgbClr val="000000">
                      <a:alpha val="70000"/>
                    </a:srgbClr>
                  </a:outerShdw>
                </a:effectLst>
                <a:latin typeface="QCF_P028" pitchFamily="2" charset="2"/>
                <a:ea typeface="Calibri" pitchFamily="34" charset="0"/>
                <a:cs typeface="Arabic Transparent" pitchFamily="2" charset="-78"/>
              </a:rPr>
              <a:t>﴿</a:t>
            </a:r>
            <a:r>
              <a:rPr kumimoji="0" lang="ar-SA" sz="4000" i="0" u="none" strike="noStrike" normalizeH="0" baseline="0" dirty="0" smtClean="0">
                <a:ln w="18415" cmpd="sng">
                  <a:solidFill>
                    <a:srgbClr val="FFFFFF"/>
                  </a:solidFill>
                  <a:prstDash val="solid"/>
                </a:ln>
                <a:solidFill>
                  <a:srgbClr val="FFFFFF"/>
                </a:solidFill>
                <a:effectLst>
                  <a:glow rad="101600">
                    <a:srgbClr val="002060">
                      <a:alpha val="60000"/>
                    </a:srgbClr>
                  </a:glow>
                  <a:outerShdw blurRad="63500" dir="3600000" algn="tl" rotWithShape="0">
                    <a:srgbClr val="000000">
                      <a:alpha val="70000"/>
                    </a:srgbClr>
                  </a:outerShdw>
                </a:effectLst>
                <a:latin typeface="QCF_P028" pitchFamily="2" charset="2"/>
                <a:ea typeface="Calibri" pitchFamily="34" charset="0"/>
                <a:cs typeface="QCF_P028" pitchFamily="2" charset="2"/>
              </a:rPr>
              <a:t>ﮘ ﮙ ﮚ ﮛ ﮜ ﮝ ﮞ ﮟ ﮠ ﮡ ﮢ ﮣ</a:t>
            </a:r>
            <a:r>
              <a:rPr kumimoji="0" lang="ar-SA" sz="4000" i="0" u="none" strike="noStrike" normalizeH="0" baseline="0" dirty="0" smtClean="0">
                <a:ln w="18415" cmpd="sng">
                  <a:solidFill>
                    <a:srgbClr val="FFFFFF"/>
                  </a:solidFill>
                  <a:prstDash val="solid"/>
                </a:ln>
                <a:solidFill>
                  <a:srgbClr val="FFFFFF"/>
                </a:solidFill>
                <a:effectLst>
                  <a:glow rad="101600">
                    <a:srgbClr val="002060">
                      <a:alpha val="60000"/>
                    </a:srgbClr>
                  </a:glow>
                  <a:outerShdw blurRad="63500" dir="3600000" algn="tl" rotWithShape="0">
                    <a:srgbClr val="000000">
                      <a:alpha val="70000"/>
                    </a:srgbClr>
                  </a:outerShdw>
                </a:effectLst>
                <a:latin typeface="QCF_P028" pitchFamily="2" charset="2"/>
                <a:ea typeface="Calibri" pitchFamily="34" charset="0"/>
                <a:cs typeface="Arabic Transparent" pitchFamily="2" charset="-78"/>
              </a:rPr>
              <a:t>﴾</a:t>
            </a:r>
            <a:r>
              <a:rPr kumimoji="0" lang="ar-SA" sz="4000" i="0" u="none" strike="noStrike" normalizeH="0" baseline="0" dirty="0" smtClean="0">
                <a:ln w="18415" cmpd="sng">
                  <a:solidFill>
                    <a:srgbClr val="FFFFFF"/>
                  </a:solidFill>
                  <a:prstDash val="solid"/>
                </a:ln>
                <a:solidFill>
                  <a:srgbClr val="FFFFFF"/>
                </a:solidFill>
                <a:effectLst>
                  <a:glow rad="101600">
                    <a:srgbClr val="002060">
                      <a:alpha val="60000"/>
                    </a:srgbClr>
                  </a:glow>
                  <a:outerShdw blurRad="63500" dir="3600000" algn="tl" rotWithShape="0">
                    <a:srgbClr val="000000">
                      <a:alpha val="70000"/>
                    </a:srgbClr>
                  </a:outerShdw>
                </a:effectLst>
                <a:latin typeface="QCF_P028" pitchFamily="2" charset="2"/>
                <a:ea typeface="Calibri" pitchFamily="34" charset="0"/>
                <a:cs typeface="QCF_P028" pitchFamily="2" charset="2"/>
              </a:rPr>
              <a:t> </a:t>
            </a:r>
            <a:endParaRPr kumimoji="0" lang="en-US" sz="4000" i="0" u="none" strike="noStrike" normalizeH="0" baseline="0" dirty="0" smtClean="0">
              <a:ln w="18415" cmpd="sng">
                <a:solidFill>
                  <a:srgbClr val="FFFFFF"/>
                </a:solidFill>
                <a:prstDash val="solid"/>
              </a:ln>
              <a:solidFill>
                <a:srgbClr val="FFFFFF"/>
              </a:solidFill>
              <a:effectLst>
                <a:glow rad="101600">
                  <a:srgbClr val="002060">
                    <a:alpha val="60000"/>
                  </a:srgbClr>
                </a:glow>
                <a:outerShdw blurRad="63500" dir="3600000" algn="tl" rotWithShape="0">
                  <a:srgbClr val="000000">
                    <a:alpha val="70000"/>
                  </a:srgbClr>
                </a:outerShdw>
              </a:effectLst>
              <a:latin typeface="QCF_P028" pitchFamily="2" charset="2"/>
              <a:ea typeface="Calibri" pitchFamily="34" charset="0"/>
              <a:cs typeface="QCF_P028" pitchFamily="2" charset="2"/>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i="0" u="none" strike="noStrike" normalizeH="0" baseline="0" dirty="0" smtClean="0">
                <a:ln w="18415" cmpd="sng">
                  <a:solidFill>
                    <a:srgbClr val="FFFFFF"/>
                  </a:solidFill>
                  <a:prstDash val="solid"/>
                </a:ln>
                <a:solidFill>
                  <a:srgbClr val="FFFFFF"/>
                </a:solidFill>
                <a:effectLst>
                  <a:glow rad="101600">
                    <a:srgbClr val="002060">
                      <a:alpha val="60000"/>
                    </a:srgbClr>
                  </a:glow>
                  <a:outerShdw blurRad="63500" dir="3600000" algn="tl" rotWithShape="0">
                    <a:srgbClr val="000000">
                      <a:alpha val="70000"/>
                    </a:srgbClr>
                  </a:outerShdw>
                </a:effectLst>
                <a:latin typeface="QCF_P028" pitchFamily="2" charset="2"/>
                <a:ea typeface="Calibri" pitchFamily="34" charset="0"/>
                <a:cs typeface="Traditional Arabic" pitchFamily="2" charset="-78"/>
              </a:rPr>
              <a:t>سورة البقرة: </a:t>
            </a:r>
            <a:r>
              <a:rPr kumimoji="0" lang="ar-SA" sz="2800" i="0" u="none" strike="noStrike" normalizeH="0" baseline="0" dirty="0" smtClean="0">
                <a:ln w="18415" cmpd="sng">
                  <a:solidFill>
                    <a:srgbClr val="FFFFFF"/>
                  </a:solidFill>
                  <a:prstDash val="solid"/>
                </a:ln>
                <a:solidFill>
                  <a:srgbClr val="FFFFFF"/>
                </a:solidFill>
                <a:effectLst>
                  <a:glow rad="101600">
                    <a:srgbClr val="002060">
                      <a:alpha val="60000"/>
                    </a:srgbClr>
                  </a:glow>
                  <a:outerShdw blurRad="63500" dir="3600000" algn="tl" rotWithShape="0">
                    <a:srgbClr val="000000">
                      <a:alpha val="70000"/>
                    </a:srgbClr>
                  </a:outerShdw>
                </a:effectLst>
                <a:latin typeface="QCF_P028" pitchFamily="2" charset="2"/>
                <a:ea typeface="Calibri" pitchFamily="34" charset="0"/>
                <a:cs typeface="Arabic Transparent" pitchFamily="2" charset="-78"/>
              </a:rPr>
              <a:t>١</a:t>
            </a:r>
            <a:r>
              <a:rPr kumimoji="0" lang="fa-IR" sz="2800" i="0" u="none" strike="noStrike" normalizeH="0" baseline="0" dirty="0" smtClean="0">
                <a:ln w="18415" cmpd="sng">
                  <a:solidFill>
                    <a:srgbClr val="FFFFFF"/>
                  </a:solidFill>
                  <a:prstDash val="solid"/>
                </a:ln>
                <a:solidFill>
                  <a:srgbClr val="FFFFFF"/>
                </a:solidFill>
                <a:effectLst>
                  <a:glow rad="101600">
                    <a:srgbClr val="002060">
                      <a:alpha val="60000"/>
                    </a:srgbClr>
                  </a:glow>
                  <a:outerShdw blurRad="63500" dir="3600000" algn="tl" rotWithShape="0">
                    <a:srgbClr val="000000">
                      <a:alpha val="70000"/>
                    </a:srgbClr>
                  </a:outerShdw>
                </a:effectLst>
                <a:latin typeface="QCF_P028" pitchFamily="2" charset="2"/>
                <a:ea typeface="Calibri" pitchFamily="34" charset="0"/>
                <a:cs typeface="Arabic Transparent" pitchFamily="2" charset="-78"/>
              </a:rPr>
              <a:t>۸</a:t>
            </a:r>
            <a:r>
              <a:rPr kumimoji="0" lang="ar-SA" sz="2800" i="0" u="none" strike="noStrike" normalizeH="0" baseline="0" dirty="0" smtClean="0">
                <a:ln w="18415" cmpd="sng">
                  <a:solidFill>
                    <a:srgbClr val="FFFFFF"/>
                  </a:solidFill>
                  <a:prstDash val="solid"/>
                </a:ln>
                <a:solidFill>
                  <a:srgbClr val="FFFFFF"/>
                </a:solidFill>
                <a:effectLst>
                  <a:glow rad="101600">
                    <a:srgbClr val="002060">
                      <a:alpha val="60000"/>
                    </a:srgbClr>
                  </a:glow>
                  <a:outerShdw blurRad="63500" dir="3600000" algn="tl" rotWithShape="0">
                    <a:srgbClr val="000000">
                      <a:alpha val="70000"/>
                    </a:srgbClr>
                  </a:outerShdw>
                </a:effectLst>
                <a:latin typeface="QCF_P028" pitchFamily="2" charset="2"/>
                <a:ea typeface="Calibri" pitchFamily="34" charset="0"/>
                <a:cs typeface="Arabic Transparent" pitchFamily="2" charset="-78"/>
              </a:rPr>
              <a:t>٥</a:t>
            </a:r>
            <a:endParaRPr kumimoji="0" lang="ar-SA" sz="3600" i="0" u="none" strike="noStrike" normalizeH="0" baseline="0" dirty="0" smtClean="0">
              <a:ln w="18415" cmpd="sng">
                <a:solidFill>
                  <a:srgbClr val="FFFFFF"/>
                </a:solidFill>
                <a:prstDash val="solid"/>
              </a:ln>
              <a:solidFill>
                <a:srgbClr val="FFFFFF"/>
              </a:solidFill>
              <a:effectLst>
                <a:glow rad="101600">
                  <a:srgbClr val="002060">
                    <a:alpha val="60000"/>
                  </a:srgbClr>
                </a:glow>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241" name="Rectangle 1"/>
          <p:cNvSpPr>
            <a:spLocks noChangeArrowheads="1"/>
          </p:cNvSpPr>
          <p:nvPr/>
        </p:nvSpPr>
        <p:spPr bwMode="auto">
          <a:xfrm>
            <a:off x="467544" y="1628800"/>
            <a:ext cx="8215370"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 typeface="QCF_BSML" pitchFamily="2" charset="2"/>
              <a:buChar char="ﭷ"/>
              <a:tabLst/>
            </a:pPr>
            <a:r>
              <a:rPr kumimoji="0" lang="ar-SA" sz="4000" i="0" u="none" strike="noStrike" normalizeH="0" baseline="0" dirty="0" smtClean="0">
                <a:ln w="18415" cmpd="sng">
                  <a:solidFill>
                    <a:schemeClr val="tx1"/>
                  </a:solidFill>
                  <a:prstDash val="solid"/>
                </a:ln>
                <a:effectLst>
                  <a:glow rad="101600">
                    <a:schemeClr val="bg1">
                      <a:alpha val="60000"/>
                    </a:schemeClr>
                  </a:glow>
                </a:effectLst>
                <a:latin typeface="QCF_BSML" pitchFamily="2" charset="2"/>
                <a:ea typeface="Calibri" pitchFamily="34" charset="0"/>
                <a:cs typeface="QCF_BSML" pitchFamily="2" charset="2"/>
              </a:rPr>
              <a:t>ﭸ ﭹ ﭺ ﭻ</a:t>
            </a:r>
            <a:endPar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QCF_BSML" pitchFamily="2" charset="2"/>
              <a:ea typeface="Calibri" pitchFamily="34" charset="0"/>
              <a:cs typeface="QCF_BSML" pitchFamily="2" charset="2"/>
            </a:endParaRPr>
          </a:p>
        </p:txBody>
      </p:sp>
      <p:sp>
        <p:nvSpPr>
          <p:cNvPr id="28674" name="Rectangle 2"/>
          <p:cNvSpPr>
            <a:spLocks noChangeArrowheads="1"/>
          </p:cNvSpPr>
          <p:nvPr/>
        </p:nvSpPr>
        <p:spPr bwMode="auto">
          <a:xfrm>
            <a:off x="539552" y="3782474"/>
            <a:ext cx="7992888" cy="1643420"/>
          </a:xfrm>
          <a:prstGeom prst="flowChartManualInpu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r>
              <a:rPr lang="en-US" sz="2000" dirty="0" err="1" smtClean="0">
                <a:ln w="18415" cmpd="sng">
                  <a:solidFill>
                    <a:srgbClr val="FF0000"/>
                  </a:solidFill>
                  <a:prstDash val="solid"/>
                </a:ln>
                <a:solidFill>
                  <a:srgbClr val="FF0000"/>
                </a:solidFill>
                <a:effectLst>
                  <a:glow rad="101600">
                    <a:schemeClr val="bg1">
                      <a:alpha val="60000"/>
                    </a:schemeClr>
                  </a:glow>
                  <a:outerShdw blurRad="63500" dir="3600000" algn="tl" rotWithShape="0">
                    <a:srgbClr val="000000">
                      <a:alpha val="70000"/>
                    </a:srgbClr>
                  </a:outerShdw>
                </a:effectLst>
              </a:rPr>
              <a:t>Maksudnya</a:t>
            </a:r>
            <a:r>
              <a:rPr lang="en-US" sz="2000" dirty="0" smtClean="0">
                <a:ln w="18415" cmpd="sng">
                  <a:solidFill>
                    <a:srgbClr val="FF0000"/>
                  </a:solidFill>
                  <a:prstDash val="solid"/>
                </a:ln>
                <a:solidFill>
                  <a:srgbClr val="FF0000"/>
                </a:solidFill>
                <a:effectLst>
                  <a:glow rad="101600">
                    <a:schemeClr val="bg1">
                      <a:alpha val="60000"/>
                    </a:schemeClr>
                  </a:glow>
                  <a:outerShdw blurRad="63500" dir="3600000" algn="tl" rotWithShape="0">
                    <a:srgbClr val="000000">
                      <a:alpha val="70000"/>
                    </a:srgbClr>
                  </a:outerShdw>
                </a:effectLst>
              </a:rPr>
              <a:t>:</a:t>
            </a:r>
            <a:r>
              <a:rPr lang="en-US" sz="2000" i="1" dirty="0" smtClean="0">
                <a:ln w="18415" cmpd="sng">
                  <a:solidFill>
                    <a:srgbClr val="FF0000"/>
                  </a:solidFill>
                  <a:prstDash val="solid"/>
                </a:ln>
                <a:solidFill>
                  <a:srgbClr val="FF0000"/>
                </a:solidFill>
                <a:effectLst>
                  <a:glow rad="101600">
                    <a:schemeClr val="bg1">
                      <a:alpha val="60000"/>
                    </a:schemeClr>
                  </a:glow>
                  <a:outerShdw blurRad="63500" dir="3600000" algn="tl" rotWithShape="0">
                    <a:srgbClr val="000000">
                      <a:alpha val="70000"/>
                    </a:srgbClr>
                  </a:outerShdw>
                </a:effectLst>
              </a:rPr>
              <a:t> </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demi</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sesungguhnya</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Kami</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telah</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mudahkan</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Al-Qur'an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untuk</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menjadi</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peringatan</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pengajaran</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maka</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adakah</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sesiapa</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mahu</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mengambil</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peringatan</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pelajaran</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daripadanya</a:t>
            </a:r>
            <a:r>
              <a:rPr lang="en-US" sz="20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4" name="Rectangle 13"/>
          <p:cNvSpPr/>
          <p:nvPr/>
        </p:nvSpPr>
        <p:spPr>
          <a:xfrm>
            <a:off x="6156176" y="5579948"/>
            <a:ext cx="2395206" cy="369332"/>
          </a:xfrm>
          <a:prstGeom prst="rect">
            <a:avLst/>
          </a:prstGeom>
        </p:spPr>
        <p:txBody>
          <a:bodyPr wrap="none">
            <a:spAutoFit/>
          </a:bodyPr>
          <a:lstStyle/>
          <a:p>
            <a:pPr algn="ct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a:t>
            </a:r>
            <a:r>
              <a:rPr lang="en-US"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Surah</a:t>
            </a: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t>
            </a: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al-</a:t>
            </a:r>
            <a:r>
              <a:rPr lang="en-US"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Qamar</a:t>
            </a: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 17</a:t>
            </a: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a:t>
            </a:r>
            <a:endParaRPr lang="en-US"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
        <p:nvSpPr>
          <p:cNvPr id="17409" name="Rectangle 1"/>
          <p:cNvSpPr>
            <a:spLocks noChangeArrowheads="1"/>
          </p:cNvSpPr>
          <p:nvPr/>
        </p:nvSpPr>
        <p:spPr bwMode="auto">
          <a:xfrm>
            <a:off x="1187624" y="2780928"/>
            <a:ext cx="669674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529" pitchFamily="2" charset="2"/>
                <a:ea typeface="Times New Roman" pitchFamily="18" charset="0"/>
                <a:cs typeface="QCF_P529" pitchFamily="2" charset="2"/>
              </a:rPr>
              <a:t>ﮞ ﮟ ﮠ ﮡ ﮢ ﮣ ﮤ</a:t>
            </a:r>
            <a:endParaRPr kumimoji="0" lang="en-US" sz="36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37889" name="Rectangle 1"/>
          <p:cNvSpPr>
            <a:spLocks noChangeArrowheads="1"/>
          </p:cNvSpPr>
          <p:nvPr/>
        </p:nvSpPr>
        <p:spPr bwMode="auto">
          <a:xfrm>
            <a:off x="428596" y="1357789"/>
            <a:ext cx="821537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4000" i="0" u="none" strike="noStrike" normalizeH="0" baseline="0" dirty="0" smtClean="0">
                <a:ln w="18415" cmpd="sng">
                  <a:solidFill>
                    <a:schemeClr val="tx1"/>
                  </a:solidFill>
                  <a:prstDash val="solid"/>
                </a:ln>
                <a:effectLst>
                  <a:glow rad="101600">
                    <a:schemeClr val="bg1">
                      <a:alpha val="40000"/>
                    </a:schemeClr>
                  </a:glow>
                </a:effectLst>
                <a:latin typeface="Calibri" pitchFamily="34" charset="0"/>
                <a:ea typeface="Calibri" pitchFamily="34" charset="0"/>
                <a:cs typeface="Traditional Arabic" pitchFamily="2" charset="-78"/>
              </a:rPr>
              <a:t>بَارَكَ اللهُ لِيْ وَلَكُمْ بِالْقُرْآنِ الْعَظِيْمِ، وَنَفَعَنِيْ وَإِيَّاكُمْ بِمَا فِيْهِ مِنَ الآيَاتِ وَالذِّكْرِ الْحَكِيْمِ، وَتَقَبَّلَ مِنِّيْ وَمِنْكُمْ تِلاَوَتَهُ إِنَّهُ هُوَ السَّمِيْعُ الْعَلِيْمُ. أَقُوْلُ قَوْلِيْ هَذَا وَأَسْتَغْفِرُ اللهَ الْعَظِيْمَ لِيْ وَلَكُمْ وَلِسَآئِرِ الْمُسْلِمِيْنَ وَالْمُسْلِمَاتِ وَالْمُؤْمِنِيْنَ وَالْمُؤْمِنَاتِ الأَحْيَاءِ مِنْهُمْ وَالأَمْوَاتِ، فَاسْتَغْفِرُوْهُ إِنَّهُ هُوَ الْغَفُوْرُ الرَّحِيْمُ.</a:t>
            </a:r>
            <a:endParaRPr kumimoji="0" lang="ar-SA" sz="4000" i="0" u="none" strike="noStrike" normalizeH="0" baseline="0" dirty="0" smtClean="0">
              <a:ln w="18415" cmpd="sng">
                <a:solidFill>
                  <a:schemeClr val="tx1"/>
                </a:solidFill>
                <a:prstDash val="solid"/>
              </a:ln>
              <a:effectLst>
                <a:glow rad="101600">
                  <a:schemeClr val="bg1">
                    <a:alpha val="40000"/>
                  </a:schemeClr>
                </a:glow>
              </a:effectLst>
              <a:latin typeface="Arial" pitchFamily="34" charset="0"/>
              <a:cs typeface="Arial" pitchFamily="34" charset="0"/>
            </a:endParaRPr>
          </a:p>
        </p:txBody>
      </p:sp>
      <p:sp>
        <p:nvSpPr>
          <p:cNvPr id="11" name="Slide Number Placeholder 10"/>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411760" y="2708920"/>
            <a:ext cx="4181209" cy="1015663"/>
          </a:xfrm>
          <a:prstGeom prst="rect">
            <a:avLst/>
          </a:prstGeom>
          <a:noFill/>
        </p:spPr>
        <p:txBody>
          <a:bodyPr wrap="none">
            <a:spAutoFit/>
          </a:bodyPr>
          <a:lstStyle/>
          <a:p>
            <a:r>
              <a:rPr lang="en-US" sz="6000" dirty="0" smtClean="0">
                <a:ln w="18415" cmpd="sng">
                  <a:solidFill>
                    <a:srgbClr val="FFFF00"/>
                  </a:solidFill>
                  <a:prstDash val="solid"/>
                </a:ln>
                <a:solidFill>
                  <a:srgbClr val="FFFF00"/>
                </a:solidFill>
                <a:effectLst>
                  <a:glow rad="101600">
                    <a:schemeClr val="bg1">
                      <a:alpha val="60000"/>
                    </a:schemeClr>
                  </a:glow>
                </a:effectLst>
                <a:latin typeface="Gloucester MT Extra Condensed" pitchFamily="18" charset="0"/>
                <a:cs typeface="Times New Roman" pitchFamily="18" charset="0"/>
              </a:rPr>
              <a:t>KHUTBAH KEDUA</a:t>
            </a:r>
            <a:endParaRPr lang="en-US" sz="6000" dirty="0">
              <a:ln w="18415" cmpd="sng">
                <a:solidFill>
                  <a:srgbClr val="FFFF00"/>
                </a:solidFill>
                <a:prstDash val="solid"/>
              </a:ln>
              <a:solidFill>
                <a:srgbClr val="FFFF00"/>
              </a:solidFill>
              <a:effectLst>
                <a:glow rad="101600">
                  <a:schemeClr val="bg1">
                    <a:alpha val="60000"/>
                  </a:schemeClr>
                </a:glow>
              </a:effectLst>
            </a:endParaRPr>
          </a:p>
        </p:txBody>
      </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428596" y="1814478"/>
            <a:ext cx="8358246" cy="3139321"/>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b Naskh"/>
                <a:ea typeface="SimSun" pitchFamily="2" charset="-122"/>
                <a:cs typeface="Traditional Arabic" pitchFamily="2" charset="-78"/>
              </a:rPr>
              <a:t>اَلْحَمْدُ لِلّهِ نَحْمَدُهُ وَنَسْتَعِيْنُهُ وَنَسْتَغْفِرُهُ وَنُؤْمِنُ بِهِ وَنَتَوَكَّلُ عَلَيْهِ وَنَعُوْذُُ بِاللهِ مِنْ شُرُوْرِ أَنْفُسِنَا وَمِنْ سَيِّئَاتِ أَعْمَالِنَا. مَنْ يَهْدِهِ اللهُ فَلاَ مُضِلَّ لَهُ وَمَنْ يُضْلِلْهُ فَلاَ هَادِيَ لَهُ. </a:t>
            </a:r>
            <a:endPar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1484784"/>
            <a:ext cx="8501122" cy="2039020"/>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Times New Roman" pitchFamily="18" charset="0"/>
                <a:ea typeface="SimSun" pitchFamily="2" charset="-122"/>
                <a:cs typeface="Traditional Arabic" pitchFamily="2" charset="-78"/>
              </a:rPr>
              <a:t>أَشْهَدُ أَنْ لاَّ اِلَهَ إِلاَّ اللهُ وَحْدَهُ لآ شَرِيْكَ لَهُ، وَأَشْهَدُ أَنَّ سَيِّدَنَا وَنَبِيَّنَا مُحَمَّدًا عَبْدُهُ وَرَسُوْلُهُ سَيِّدُ الْخَلاَئِقِ وَالْبَشَرِ. </a:t>
            </a:r>
            <a:endPar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539552" y="3717032"/>
            <a:ext cx="8280920" cy="1446550"/>
          </a:xfrm>
          <a:prstGeom prst="rect">
            <a:avLst/>
          </a:prstGeom>
        </p:spPr>
        <p:txBody>
          <a:bodyPr wrap="square">
            <a:spAutoFit/>
          </a:bodyPr>
          <a:lstStyle/>
          <a:p>
            <a:pPr algn="just">
              <a:defRPr/>
            </a:pP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Aku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bersaksi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bahawa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tiada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tuhan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disembah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melainkan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yang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Maha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Esa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tiada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sekutu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bagi-Nya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Aku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juga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bersaksi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bahawa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penghulu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Nabi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Muhammad SAW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adalah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hamba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rasul-Nya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penghulu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segala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makhluk</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manusia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t>
            </a:r>
            <a:endParaRPr lang="en-US" sz="22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1484784"/>
            <a:ext cx="8501122" cy="2039020"/>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Times New Roman" pitchFamily="18" charset="0"/>
                <a:ea typeface="SimSun" pitchFamily="2" charset="-122"/>
                <a:cs typeface="Traditional Arabic" pitchFamily="2" charset="-78"/>
              </a:rPr>
              <a:t>اَللّهُمَّ صَلِّ وَسَلِّمْ وَبَارِكْ عَلَى سَيِّدِنَا وَنَبِيِّنَا مُحَمَّدٍ وَعَلَى آلِهِ وَصَحْبِهِ أَجْمَعِيْنَ.</a:t>
            </a:r>
            <a:endPar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539552" y="3717032"/>
            <a:ext cx="8280920" cy="1107996"/>
          </a:xfrm>
          <a:prstGeom prst="rect">
            <a:avLst/>
          </a:prstGeom>
        </p:spPr>
        <p:txBody>
          <a:bodyPr wrap="square">
            <a:spAutoFit/>
          </a:bodyPr>
          <a:lstStyle/>
          <a:p>
            <a:pPr algn="just">
              <a:defRPr/>
            </a:pPr>
            <a:r>
              <a:rPr lang="en-US" sz="2200" dirty="0" err="1" smtClean="0">
                <a:ln w="18415" cmpd="sng">
                  <a:solidFill>
                    <a:schemeClr val="tx1"/>
                  </a:solidFill>
                  <a:prstDash val="solid"/>
                </a:ln>
                <a:effectLst>
                  <a:glow rad="101600">
                    <a:schemeClr val="bg1">
                      <a:alpha val="60000"/>
                    </a:schemeClr>
                  </a:glow>
                </a:effectLst>
              </a:rPr>
              <a:t>Ya</a:t>
            </a:r>
            <a:r>
              <a:rPr lang="en-US" sz="2200" dirty="0" smtClean="0">
                <a:ln w="18415" cmpd="sng">
                  <a:solidFill>
                    <a:schemeClr val="tx1"/>
                  </a:solidFill>
                  <a:prstDash val="solid"/>
                </a:ln>
                <a:effectLst>
                  <a:glow rad="101600">
                    <a:schemeClr val="bg1">
                      <a:alpha val="60000"/>
                    </a:schemeClr>
                  </a:glow>
                </a:effectLst>
              </a:rPr>
              <a:t> Allah, </a:t>
            </a:r>
            <a:r>
              <a:rPr lang="en-US" sz="2200" dirty="0" err="1" smtClean="0">
                <a:ln w="18415" cmpd="sng">
                  <a:solidFill>
                    <a:schemeClr val="tx1"/>
                  </a:solidFill>
                  <a:prstDash val="solid"/>
                </a:ln>
                <a:effectLst>
                  <a:glow rad="101600">
                    <a:schemeClr val="bg1">
                      <a:alpha val="60000"/>
                    </a:schemeClr>
                  </a:glow>
                </a:effectLst>
              </a:rPr>
              <a:t>berilah</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selawat</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sejahtera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dan</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berkat</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ke</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atas</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penghulu</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dan</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Nabi</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kami</a:t>
            </a:r>
            <a:r>
              <a:rPr lang="en-US" sz="2200" dirty="0" smtClean="0">
                <a:ln w="18415" cmpd="sng">
                  <a:solidFill>
                    <a:schemeClr val="tx1"/>
                  </a:solidFill>
                  <a:prstDash val="solid"/>
                </a:ln>
                <a:effectLst>
                  <a:glow rad="101600">
                    <a:schemeClr val="bg1">
                      <a:alpha val="60000"/>
                    </a:schemeClr>
                  </a:glow>
                </a:effectLst>
              </a:rPr>
              <a:t> Muhammad SAW,  </a:t>
            </a:r>
            <a:r>
              <a:rPr lang="en-US" sz="2200" dirty="0" err="1" smtClean="0">
                <a:ln w="18415" cmpd="sng">
                  <a:solidFill>
                    <a:schemeClr val="tx1"/>
                  </a:solidFill>
                  <a:prstDash val="solid"/>
                </a:ln>
                <a:effectLst>
                  <a:glow rad="101600">
                    <a:schemeClr val="bg1">
                      <a:alpha val="60000"/>
                    </a:schemeClr>
                  </a:glow>
                </a:effectLst>
              </a:rPr>
              <a:t>kaum</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keluarga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serta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para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sahabat</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baginda</a:t>
            </a:r>
            <a:r>
              <a:rPr lang="en-US" sz="2200" dirty="0" smtClean="0">
                <a:ln w="18415" cmpd="sng">
                  <a:solidFill>
                    <a:schemeClr val="tx1"/>
                  </a:solidFill>
                  <a:prstDash val="solid"/>
                </a:ln>
                <a:effectLst>
                  <a:glow rad="101600">
                    <a:schemeClr val="bg1">
                      <a:alpha val="60000"/>
                    </a:schemeClr>
                  </a:glow>
                </a:effectLst>
              </a:rPr>
              <a:t>.</a:t>
            </a:r>
            <a:endParaRPr lang="en-US" sz="22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428596" y="1268760"/>
            <a:ext cx="8429684" cy="1938992"/>
          </a:xfrm>
          <a:prstGeom prst="rect">
            <a:avLst/>
          </a:prstGeom>
        </p:spPr>
        <p:txBody>
          <a:bodyPr wrap="square">
            <a:spAutoFit/>
          </a:bodyPr>
          <a:lstStyle/>
          <a:p>
            <a:pPr algn="just" rtl="1"/>
            <a:r>
              <a:rPr lang="ar-SA" sz="4000" dirty="0" smtClean="0">
                <a:ln w="18415" cmpd="sng">
                  <a:solidFill>
                    <a:schemeClr val="tx1"/>
                  </a:solidFill>
                  <a:prstDash val="solid"/>
                </a:ln>
                <a:effectLst>
                  <a:glow rad="101600">
                    <a:schemeClr val="bg1">
                      <a:alpha val="60000"/>
                    </a:schemeClr>
                  </a:glow>
                </a:effectLst>
                <a:cs typeface="Traditional Arabic" pitchFamily="2" charset="-78"/>
              </a:rPr>
              <a:t>أَمَّا بَعْدُ فَيَا عِبَادَ اللهِ، إِتَّقُوْا اللهَ وَكُوْنُوْا مَعَ الصَّادِقِيْنَ. وَاعْلَمُوْا أَنَّ اللهَ سُبْحَانَهُ وَتَعَالىَ أَمَرَكُمْ بِأَمْرٍ بَدَأَ فِيْهِ بِنَفْسِهِ وَثَنَّى بِمَلآئِكَتِهِ الْمُسَبِّحَةِ بِقُدْسِهِ. فَقَالَ اللهُ تَعَالىَ مُخْبِرًا وَآمِرًا </a:t>
            </a:r>
            <a:r>
              <a:rPr lang="en-US" sz="4000" dirty="0" smtClean="0">
                <a:ln w="18415" cmpd="sng">
                  <a:solidFill>
                    <a:schemeClr val="tx1"/>
                  </a:solidFill>
                  <a:prstDash val="solid"/>
                </a:ln>
                <a:effectLst>
                  <a:glow rad="101600">
                    <a:schemeClr val="bg1">
                      <a:alpha val="60000"/>
                    </a:schemeClr>
                  </a:glow>
                </a:effectLst>
                <a:cs typeface="Traditional Arabic" pitchFamily="2" charset="-78"/>
              </a:rPr>
              <a:t>:</a:t>
            </a:r>
            <a:endParaRPr lang="en-US" sz="4000" dirty="0">
              <a:ln w="18415" cmpd="sng">
                <a:solidFill>
                  <a:schemeClr val="tx1"/>
                </a:solidFill>
                <a:prstDash val="solid"/>
              </a:ln>
              <a:effectLst>
                <a:glow rad="101600">
                  <a:schemeClr val="bg1">
                    <a:alpha val="60000"/>
                  </a:schemeClr>
                </a:glow>
              </a:effectLst>
              <a:cs typeface="Traditional Arabic" pitchFamily="2" charset="-78"/>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395536" y="5097378"/>
            <a:ext cx="8429684" cy="707886"/>
          </a:xfrm>
          <a:prstGeom prst="rect">
            <a:avLst/>
          </a:prstGeom>
        </p:spPr>
        <p:txBody>
          <a:bodyPr wrap="square">
            <a:spAutoFit/>
          </a:bodyPr>
          <a:lstStyle/>
          <a:p>
            <a:pPr algn="just" rtl="1"/>
            <a:r>
              <a:rPr lang="ar-SA" sz="4000" dirty="0" smtClean="0">
                <a:ln w="18415" cmpd="sng">
                  <a:solidFill>
                    <a:schemeClr val="tx1"/>
                  </a:solidFill>
                  <a:prstDash val="solid"/>
                </a:ln>
                <a:effectLst>
                  <a:glow rad="101600">
                    <a:schemeClr val="bg1">
                      <a:alpha val="60000"/>
                    </a:schemeClr>
                  </a:glow>
                </a:effectLst>
                <a:cs typeface="Traditional Arabic" pitchFamily="2" charset="-78"/>
              </a:rPr>
              <a:t>اللَّهُمَّ صَلِّ وَسَلِّمْ عَلَى سَيِّدِنَا مُحَمَّدٍ وَعَلَى آل سَيِّدِنَا مُحَمَّدٍ</a:t>
            </a:r>
            <a:endParaRPr lang="en-US" sz="4000" dirty="0">
              <a:ln w="18415" cmpd="sng">
                <a:solidFill>
                  <a:schemeClr val="tx1"/>
                </a:solidFill>
                <a:prstDash val="solid"/>
              </a:ln>
              <a:effectLst>
                <a:glow rad="101600">
                  <a:schemeClr val="bg1">
                    <a:alpha val="60000"/>
                  </a:schemeClr>
                </a:glow>
              </a:effectLst>
              <a:cs typeface="Traditional Arabic" pitchFamily="2" charset="-78"/>
            </a:endParaRPr>
          </a:p>
        </p:txBody>
      </p:sp>
      <p:sp>
        <p:nvSpPr>
          <p:cNvPr id="10241" name="Rectangle 1"/>
          <p:cNvSpPr>
            <a:spLocks noChangeArrowheads="1"/>
          </p:cNvSpPr>
          <p:nvPr/>
        </p:nvSpPr>
        <p:spPr bwMode="auto">
          <a:xfrm>
            <a:off x="395536" y="3221466"/>
            <a:ext cx="8568952" cy="16850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ar-SA" sz="3600" i="0" u="none" strike="noStrike" normalizeH="0" baseline="0" dirty="0" smtClean="0">
                <a:ln w="18415" cmpd="sng">
                  <a:solidFill>
                    <a:schemeClr val="tx1"/>
                  </a:solidFill>
                  <a:prstDash val="solid"/>
                </a:ln>
                <a:effectLst>
                  <a:glow rad="101600">
                    <a:schemeClr val="bg1">
                      <a:alpha val="60000"/>
                    </a:schemeClr>
                  </a:glow>
                </a:effectLst>
                <a:latin typeface="QCF_P426" pitchFamily="2" charset="2"/>
                <a:ea typeface="Times New Roman" pitchFamily="18" charset="0"/>
                <a:cs typeface="QCF_P426" pitchFamily="2" charset="2"/>
              </a:rPr>
              <a:t>ﭲ ﭳ ﭴ ﭵ ﭶ ﭷ ﭸ ﭹ ﭺ ﭻ ﭼ ﭽ ﭾ ﭿ</a:t>
            </a:r>
            <a:r>
              <a:rPr kumimoji="0" lang="en-US" sz="3600" i="0" u="none" strike="noStrike" normalizeH="0" baseline="0" dirty="0" smtClean="0">
                <a:ln w="18415" cmpd="sng">
                  <a:solidFill>
                    <a:schemeClr val="tx1"/>
                  </a:solidFill>
                  <a:prstDash val="solid"/>
                </a:ln>
                <a:effectLst>
                  <a:glow rad="101600">
                    <a:schemeClr val="bg1">
                      <a:alpha val="60000"/>
                    </a:schemeClr>
                  </a:glow>
                </a:effectLst>
                <a:latin typeface="QCF_P426" pitchFamily="2" charset="2"/>
                <a:ea typeface="Times New Roman" pitchFamily="18" charset="0"/>
                <a:cs typeface="QCF_P426" pitchFamily="2" charset="2"/>
              </a:rPr>
              <a:t> </a:t>
            </a:r>
            <a:endParaRPr kumimoji="0" lang="en-US" sz="32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7158" y="1195005"/>
            <a:ext cx="8501122" cy="3170099"/>
          </a:xfrm>
          <a:prstGeom prst="rect">
            <a:avLst/>
          </a:prstGeom>
        </p:spPr>
        <p:txBody>
          <a:bodyPr wrap="square">
            <a:spAutoFit/>
          </a:bodyPr>
          <a:lstStyle/>
          <a:p>
            <a:pPr lvl="0" algn="just" rtl="1" fontAlgn="base">
              <a:spcBef>
                <a:spcPct val="0"/>
              </a:spcBef>
              <a:spcAft>
                <a:spcPct val="0"/>
              </a:spcAft>
            </a:pPr>
            <a:r>
              <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467544" y="4481825"/>
            <a:ext cx="8352928" cy="1785104"/>
          </a:xfrm>
          <a:prstGeom prst="rect">
            <a:avLst/>
          </a:prstGeom>
        </p:spPr>
        <p:txBody>
          <a:bodyPr wrap="square">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Allah,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kurniakanlah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keredaan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kepada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empat</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orang</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khulafa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ar-Rasyidin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Saidina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Abu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Bakar</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Umar</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Usman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Ali bin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Abi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Talib</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Isteri-isteri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Nabi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suci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ahli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keluarga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seluruh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sahabat</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serta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para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tabiin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Juga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redailah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sekalian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wahai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Tuhan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Maha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Penyayang</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a:t>
            </a:r>
            <a:endParaRPr lang="en-GB" sz="2200" dirty="0">
              <a:ln w="18415" cmpd="sng">
                <a:solidFill>
                  <a:schemeClr val="tx1"/>
                </a:solidFill>
                <a:prstDash val="solid"/>
              </a:ln>
              <a:effectLst>
                <a:glow rad="101600">
                  <a:schemeClr val="bg1">
                    <a:alpha val="60000"/>
                  </a:schemeClr>
                </a:glo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2060848"/>
            <a:ext cx="8501122" cy="1323439"/>
          </a:xfrm>
          <a:prstGeom prst="rect">
            <a:avLst/>
          </a:prstGeom>
        </p:spPr>
        <p:txBody>
          <a:bodyPr wrap="square">
            <a:spAutoFit/>
          </a:bodyPr>
          <a:lstStyle/>
          <a:p>
            <a:pPr algn="ctr" rtl="1"/>
            <a:r>
              <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اَللّهُمَّ اغْفِرْ لِلْمُسْلِمِيْنَ وَالْمُسْلِمَاتِ وَالْمُؤْمِنِيْنَ وَالْمُؤْمِنَاتِ الأَحْيَاءِ مِنْهُمْ وَالأَمْوَاتِ. </a:t>
            </a:r>
            <a:endParaRPr lang="en-US" sz="4000" dirty="0">
              <a:ln w="18415" cmpd="sng">
                <a:solidFill>
                  <a:schemeClr val="tx1"/>
                </a:solidFill>
                <a:prstDash val="solid"/>
              </a:ln>
              <a:effectLst>
                <a:glow rad="101600">
                  <a:schemeClr val="bg1">
                    <a:alpha val="60000"/>
                  </a:schemeClr>
                </a:glow>
              </a:effectLst>
            </a:endParaRPr>
          </a:p>
        </p:txBody>
      </p:sp>
      <p:sp>
        <p:nvSpPr>
          <p:cNvPr id="13" name="Slide Number Placeholder 12"/>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611560" y="3645024"/>
            <a:ext cx="7920880" cy="1107996"/>
          </a:xfrm>
          <a:prstGeom prst="rect">
            <a:avLst/>
          </a:prstGeom>
        </p:spPr>
        <p:txBody>
          <a:bodyPr wrap="square">
            <a:spAutoFit/>
          </a:bodyPr>
          <a:lstStyle/>
          <a:p>
            <a:pPr algn="ctr">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Allah,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ampunkanlah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dosa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golongan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muslimin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muslimat</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sama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ada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masih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hidup</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atau</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telah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meninggal</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dunia</a:t>
            </a:r>
            <a:endParaRPr lang="en-GB" sz="2200" dirty="0">
              <a:ln w="18415" cmpd="sng">
                <a:solidFill>
                  <a:schemeClr val="tx1"/>
                </a:solidFill>
                <a:prstDash val="solid"/>
              </a:ln>
              <a:effectLst>
                <a:glow rad="101600">
                  <a:schemeClr val="bg1">
                    <a:alpha val="60000"/>
                  </a:schemeClr>
                </a:glo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14282" y="1500174"/>
            <a:ext cx="8643998" cy="2862322"/>
          </a:xfrm>
          <a:prstGeom prst="rect">
            <a:avLst/>
          </a:prstGeom>
        </p:spPr>
        <p:txBody>
          <a:bodyPr wrap="square">
            <a:spAutoFit/>
          </a:bodyPr>
          <a:lstStyle/>
          <a:p>
            <a:pPr algn="ctr" rtl="1">
              <a:lnSpc>
                <a:spcPct val="150000"/>
              </a:lnSpc>
            </a:pPr>
            <a:r>
              <a:rPr kumimoji="0" lang="ar-SA"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rPr>
              <a:t>اَللّهُمَّ أَنْزِلِ الرَّحْمَةَ عَلَى السَّلاَطِيْنِ الْكِرَامِ، </a:t>
            </a:r>
            <a:endParaRPr kumimoji="0" lang="en-US"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endParaRPr>
          </a:p>
          <a:p>
            <a:pPr algn="ctr" rtl="1">
              <a:lnSpc>
                <a:spcPct val="150000"/>
              </a:lnSpc>
            </a:pPr>
            <a:r>
              <a:rPr kumimoji="0" lang="ar-SA"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rPr>
              <a:t>وَجَمِيْعِ الْمُسْلِمِيْنَ الْعِظَامِ، </a:t>
            </a:r>
            <a:endParaRPr kumimoji="0" lang="en-US"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endParaRPr>
          </a:p>
          <a:p>
            <a:pPr algn="ctr" rtl="1">
              <a:lnSpc>
                <a:spcPct val="150000"/>
              </a:lnSpc>
            </a:pPr>
            <a:r>
              <a:rPr kumimoji="0" lang="ar-SA"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rPr>
              <a:t>الَّذِيْنَ قَضَوْا بِالْحَقِّ وَبِهِ كَانُوْا يَعْدِلُوْنَ.</a:t>
            </a:r>
            <a:endParaRPr lang="en-US" sz="4000" dirty="0">
              <a:ln w="18415" cmpd="sng">
                <a:solidFill>
                  <a:schemeClr val="tx1"/>
                </a:solidFill>
                <a:prstDash val="solid"/>
              </a:ln>
              <a:effectLst>
                <a:outerShdw blurRad="63500" dir="3600000" algn="tl" rotWithShape="0">
                  <a:srgbClr val="000000">
                    <a:alpha val="70000"/>
                  </a:srgbClr>
                </a:outerShdw>
              </a:effectLst>
            </a:endParaRPr>
          </a:p>
        </p:txBody>
      </p:sp>
      <p:sp>
        <p:nvSpPr>
          <p:cNvPr id="12" name="Slide Number Placeholder 11"/>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043608" y="4532927"/>
            <a:ext cx="6696744" cy="1107996"/>
          </a:xfrm>
          <a:prstGeom prst="rect">
            <a:avLst/>
          </a:prstGeom>
        </p:spPr>
        <p:txBody>
          <a:bodyPr wrap="square">
            <a:spAutoFit/>
          </a:bodyPr>
          <a:lstStyle/>
          <a:p>
            <a:pPr algn="ctr">
              <a:defRPr/>
            </a:pP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Ya</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Allah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anugerahkanlah</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rahmat</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ke</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atas</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Raja-raja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kami</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dan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pemimpin-pemimpin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kami</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yang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melaksanakan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kebenaran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dan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menegakkan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keadilan</a:t>
            </a:r>
            <a:endParaRPr lang="en-US" sz="2200" dirty="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00430" y="1214422"/>
            <a:ext cx="2088649"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SYAHADAH</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sp>
        <p:nvSpPr>
          <p:cNvPr id="13" name="Slide Number Placeholder 12"/>
          <p:cNvSpPr>
            <a:spLocks noGrp="1"/>
          </p:cNvSpPr>
          <p:nvPr>
            <p:ph type="sldNum" sz="quarter" idx="12"/>
          </p:nvPr>
        </p:nvSpPr>
        <p:spPr>
          <a:xfrm>
            <a:off x="8174736" y="6231592"/>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2" name="Group 11"/>
          <p:cNvGrpSpPr/>
          <p:nvPr/>
        </p:nvGrpSpPr>
        <p:grpSpPr>
          <a:xfrm>
            <a:off x="3851920"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p:cNvSpPr/>
          <p:nvPr/>
        </p:nvSpPr>
        <p:spPr>
          <a:xfrm>
            <a:off x="792088" y="2780928"/>
            <a:ext cx="7164288" cy="1862048"/>
          </a:xfrm>
          <a:prstGeom prst="rect">
            <a:avLst/>
          </a:prstGeom>
        </p:spPr>
        <p:txBody>
          <a:bodyPr wrap="square">
            <a:spAutoFit/>
          </a:bodyPr>
          <a:lstStyle/>
          <a:p>
            <a:pPr algn="ctr" rtl="1">
              <a:lnSpc>
                <a:spcPct val="150000"/>
              </a:lnSpc>
            </a:pPr>
            <a:r>
              <a:rPr lang="ar-SA" sz="4000" b="1" dirty="0" smtClean="0">
                <a:cs typeface="Traditional Arabic" pitchFamily="2" charset="-78"/>
              </a:rPr>
              <a:t>أَشهَدُ أَنْ لاَ إِلَهَ إِلاَّ اللهُ وَحدَهُ لاَ شَرِيكَ لَهُ، </a:t>
            </a:r>
            <a:endParaRPr lang="en-US" sz="4000" b="1" dirty="0" smtClean="0">
              <a:cs typeface="Traditional Arabic" pitchFamily="2" charset="-78"/>
            </a:endParaRPr>
          </a:p>
          <a:p>
            <a:pPr algn="ctr" rtl="1">
              <a:lnSpc>
                <a:spcPct val="150000"/>
              </a:lnSpc>
            </a:pPr>
            <a:r>
              <a:rPr lang="ar-SA" sz="4000" b="1" dirty="0" smtClean="0">
                <a:cs typeface="Traditional Arabic" pitchFamily="2" charset="-78"/>
              </a:rPr>
              <a:t>وَأَشهَدُ أَنَّ مُحَمَّدًا عَبدُهُ وَرَسُولُهُ</a:t>
            </a:r>
            <a:endParaRPr lang="en-US" sz="4000" dirty="0">
              <a:cs typeface="Traditional Arabic"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14282" y="1124744"/>
            <a:ext cx="8643998" cy="3170099"/>
          </a:xfrm>
          <a:prstGeom prst="rect">
            <a:avLst/>
          </a:prstGeom>
        </p:spPr>
        <p:txBody>
          <a:bodyPr wrap="square">
            <a:spAutoFit/>
          </a:bodyPr>
          <a:lstStyle/>
          <a:p>
            <a:pPr algn="just" rtl="1"/>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اَللّهُمَّ أَنْزِلِ الرَّحْمَةَ وَالسَّكِيْنَةَ وَالسَّلاَمَةَ وَالْعَافِيَةَ عَلَى مَلِكِنَا،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سري فادوك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Jawi - Biasa" pitchFamily="2" charset="-78"/>
              </a:rPr>
              <a:t>بضيندا</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Jawi - Biasa" pitchFamily="2" charset="-78"/>
              </a:rPr>
              <a:t>يغ</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دفرتوان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Jawi - Biasa" pitchFamily="2" charset="-78"/>
              </a:rPr>
              <a:t>اضوغ</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مَوْلاَنَا الْمَلِكُ الْمُعْتَصِمُ بِاللهِ مُحِبُّ الدِّيْنِ توانكو الْحَاجَّ عَبْدَ الْحَلِيْمِ مُعَظَّمْ شَاهُ إِبْنَ الْمَرْحُوْمِ اَلْسُّلْطَانِ بَدْلِي شَاهُ</a:t>
            </a:r>
            <a:r>
              <a:rPr kumimoji="0" lang="ar-SA" altLang="zh-CN" sz="4000" i="0" u="none" strike="noStrike" normalizeH="0" baseline="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راج فرمايسوري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Jawi - Biasa" pitchFamily="2" charset="-78"/>
              </a:rPr>
              <a:t>اضوغ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سلطانة حاجة حامينة</a:t>
            </a:r>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 وعلى فوتري</a:t>
            </a:r>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abic Transparent"/>
                <a:ea typeface="Times New Roman" pitchFamily="18" charset="0"/>
                <a:cs typeface="Times New Roman" pitchFamily="18" charset="0"/>
              </a:rPr>
              <a:t>٢</a:t>
            </a:r>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سرتا قرابة</a:t>
            </a:r>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abic Transparent"/>
                <a:ea typeface="Times New Roman" pitchFamily="18" charset="0"/>
                <a:cs typeface="Times New Roman" pitchFamily="18" charset="0"/>
              </a:rPr>
              <a:t>٢</a:t>
            </a:r>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دراج  سكالين.</a:t>
            </a:r>
            <a:endParaRPr lang="en-US" sz="4000" dirty="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endParaRPr>
          </a:p>
        </p:txBody>
      </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395536" y="4365104"/>
            <a:ext cx="8424936" cy="2031325"/>
          </a:xfrm>
          <a:prstGeom prst="rect">
            <a:avLst/>
          </a:prstGeom>
        </p:spPr>
        <p:txBody>
          <a:bodyPr wrap="square">
            <a:spAutoFit/>
          </a:bodyPr>
          <a:lstStyle/>
          <a:p>
            <a:pPr algn="ctr">
              <a:defRPr/>
            </a:pP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Allah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limpahkanlah</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rahmat</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ketenangan</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keselamatan</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kesihatan</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atas</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Raja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kami</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
            </a:r>
          </a:p>
          <a:p>
            <a:pPr algn="ctr">
              <a:defRPr/>
            </a:pP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SERI PADUKA BAGINDA YANG DIPERTUAN AGONG MAULANA AL-MALIK </a:t>
            </a:r>
          </a:p>
          <a:p>
            <a:pPr algn="ctr">
              <a:defRPr/>
            </a:pP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AL-MU’TASIM BILLAHI MUHIBBUDIN TUANKU AL-HAJ ABD AL-HALIM MUADZZAM SHAH IBN AL-MARHUM AS-SULTAN BADLI SHAH,</a:t>
            </a:r>
          </a:p>
          <a:p>
            <a:pPr algn="ctr">
              <a:defRPr/>
            </a:pP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RAJA PERMAISURI AGONG SULTANAH HAJAH HAMINAH DAN </a:t>
            </a:r>
          </a:p>
          <a:p>
            <a:pPr algn="ctr">
              <a:defRPr/>
            </a:pP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PUTERI-PUTERI SERTA KERABAT-KERABAT DI RAJA SEKALIAN.</a:t>
            </a:r>
            <a:endParaRPr lang="en-US"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7158" y="1306503"/>
            <a:ext cx="8501122" cy="2554545"/>
          </a:xfrm>
          <a:prstGeom prst="rect">
            <a:avLst/>
          </a:prstGeom>
        </p:spPr>
        <p:txBody>
          <a:bodyPr wrap="square">
            <a:spAutoFit/>
          </a:bodyPr>
          <a:lstStyle/>
          <a:p>
            <a:pPr lvl="0" algn="just" rtl="1" fontAlgn="base">
              <a:spcBef>
                <a:spcPct val="0"/>
              </a:spcBef>
              <a:spcAft>
                <a:spcPct val="0"/>
              </a:spcAft>
            </a:pPr>
            <a:r>
              <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اَللّهُمَّ اجْعَلْ مَالِيْزِيَا وَسَائِرَ بِلاَدِ الْمُسْلِمِيْنَ طَيِّبَةً آمِنَةً مُطْمَئِنَّةً رَخِيَّةً.</a:t>
            </a:r>
            <a:r>
              <a:rPr lang="ar-SA" altLang="zh-CN" sz="4000" dirty="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 </a:t>
            </a:r>
            <a:r>
              <a:rPr lang="ar-SA" altLang="zh-CN" sz="4000" dirty="0" smtClean="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اللَّهُمَّ سَلِّمْ بِلاَدَنَا مِنَ المُفسِدِينَ وَطَهِّرهَا مِنَ المُتَطَرِّفِينَ وَوَفِّقنَا جَمِيعًا لِطَاعَتِكَ وَطَاعَةِ رَسُولِكَ مُحَمَّدٍ صَلَّى اللهُ عَلَيهِ وَسَلَّمَ وَطَاعَةِ مَن أَمَرتَنَا بِطَاعَتِهِ.</a:t>
            </a:r>
            <a:endPar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2" name="Slide Number Placeholder 11"/>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467544" y="4077072"/>
            <a:ext cx="8280920" cy="1938992"/>
          </a:xfrm>
          <a:prstGeom prst="rect">
            <a:avLst/>
          </a:prstGeom>
        </p:spPr>
        <p:txBody>
          <a:bodyPr wrap="square">
            <a:spAutoFit/>
          </a:bodyPr>
          <a:lstStyle/>
          <a:p>
            <a:pPr algn="ctr">
              <a:defRPr/>
            </a:pP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jadikanlah</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Malaysia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seluruh</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negara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umat</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Islam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dalam</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keadaan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aman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tenang</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makmur</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selamatkan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negara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daripada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golongan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melakukan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kerosakan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bersihkannya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daripada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golongan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melampaui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batasan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perbaiki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jalan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dalam</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mentaati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-Mu,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Rasul</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-Mu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mereka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perintah</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mentaatinya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t>
            </a:r>
            <a:endParaRPr lang="en-US" sz="20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467544" y="2169438"/>
            <a:ext cx="8280920" cy="2123658"/>
          </a:xfrm>
          <a:prstGeom prst="rect">
            <a:avLst/>
          </a:prstGeom>
        </p:spPr>
        <p:txBody>
          <a:bodyPr wrap="square">
            <a:spAutoFit/>
          </a:bodyPr>
          <a:lstStyle/>
          <a:p>
            <a:pPr algn="ctr">
              <a:defRPr/>
            </a:pP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Tuhan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memohon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agar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dengan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rahmat</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perlindungan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-Mu,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negara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ini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seluruh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rakyatnya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dikekalkan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dalam</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keamanan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kesejahteraan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Tanamkanlah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rasa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kasih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sayang</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antara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Kekalkanlah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perpaduan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kalangan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Semoga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dengannya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sentiasa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hidup</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aman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damai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makmur</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selamat</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sepanjang</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zaman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t>
            </a:r>
            <a:endParaRPr lang="en-US" sz="22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331640" y="3573016"/>
            <a:ext cx="6408712" cy="1200329"/>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Tuhan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janganlah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mengubah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hati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selepas</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memberi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hidayah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kepada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kurniakanlah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rahmat</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sisiMu</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sesungguhnya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Maha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Pemberi</a:t>
            </a:r>
            <a:endParaRPr lang="en-GB" sz="20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
        <p:nvSpPr>
          <p:cNvPr id="3073" name="Rectangle 1"/>
          <p:cNvSpPr>
            <a:spLocks noChangeArrowheads="1"/>
          </p:cNvSpPr>
          <p:nvPr/>
        </p:nvSpPr>
        <p:spPr bwMode="auto">
          <a:xfrm>
            <a:off x="899592" y="1745521"/>
            <a:ext cx="716428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4000" i="0" u="none" strike="noStrike" normalizeH="0" baseline="0" dirty="0" smtClean="0">
                <a:ln w="18415" cmpd="sng">
                  <a:solidFill>
                    <a:schemeClr val="tx1"/>
                  </a:solidFill>
                  <a:prstDash val="solid"/>
                </a:ln>
                <a:effectLst>
                  <a:glow rad="101600">
                    <a:schemeClr val="bg1">
                      <a:alpha val="60000"/>
                    </a:schemeClr>
                  </a:glow>
                </a:effectLst>
                <a:latin typeface="QCF_P050" pitchFamily="2" charset="2"/>
                <a:ea typeface="Times New Roman" pitchFamily="18" charset="0"/>
                <a:cs typeface="QCF_P050" pitchFamily="2" charset="2"/>
              </a:rPr>
              <a:t>ﯫ ﯬ ﯭ ﯮ ﯯ ﯰ ﯱ ﯲ ﯳ ﯴ ﯵ ﯶ ﯷ ﯸ ﯹ ﯺ</a:t>
            </a:r>
            <a:r>
              <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QCF_P050" pitchFamily="2" charset="2"/>
                <a:ea typeface="Times New Roman" pitchFamily="18" charset="0"/>
                <a:cs typeface="QCF_P050" pitchFamily="2" charset="2"/>
              </a:rPr>
              <a:t> </a:t>
            </a:r>
            <a:endParaRPr kumimoji="0" lang="en-US" sz="32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Rectangle 13"/>
          <p:cNvSpPr/>
          <p:nvPr/>
        </p:nvSpPr>
        <p:spPr>
          <a:xfrm>
            <a:off x="1403648" y="3861048"/>
            <a:ext cx="6408712" cy="923330"/>
          </a:xfrm>
          <a:prstGeom prst="rect">
            <a:avLst/>
          </a:prstGeom>
        </p:spPr>
        <p:txBody>
          <a:bodyPr wrap="square">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Allah,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Tuhan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anugerahkanlah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dengan</a:t>
            </a:r>
            <a:r>
              <a:rPr lang="ar-SA" sz="2000" dirty="0" smtClean="0">
                <a:ln w="18415" cmpd="sng">
                  <a:solidFill>
                    <a:schemeClr val="tx1"/>
                  </a:solidFill>
                  <a:prstDash val="solid"/>
                </a:ln>
                <a:effectLst>
                  <a:glow rad="101600">
                    <a:schemeClr val="bg1">
                      <a:alpha val="60000"/>
                    </a:schemeClr>
                  </a:glow>
                </a:effectLst>
                <a:ea typeface="Arial Unicode MS" pitchFamily="34" charset="-128"/>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kebaikan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dunia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akhirat</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serta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jauhilah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daripada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azab</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api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neraka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a:t>
            </a:r>
            <a:endParaRPr lang="en-GB" sz="2000" dirty="0">
              <a:ln w="18415" cmpd="sng">
                <a:solidFill>
                  <a:schemeClr val="tx1"/>
                </a:solidFill>
                <a:prstDash val="solid"/>
              </a:ln>
              <a:effectLst>
                <a:glow rad="101600">
                  <a:schemeClr val="bg1">
                    <a:alpha val="60000"/>
                  </a:schemeClr>
                </a:glow>
              </a:effectLst>
              <a:ea typeface="Arial Unicode MS" pitchFamily="34" charset="-128"/>
              <a:cs typeface="Arial" charset="0"/>
            </a:endParaRPr>
          </a:p>
        </p:txBody>
      </p:sp>
      <p:sp>
        <p:nvSpPr>
          <p:cNvPr id="2049" name="Rectangle 1"/>
          <p:cNvSpPr>
            <a:spLocks noChangeArrowheads="1"/>
          </p:cNvSpPr>
          <p:nvPr/>
        </p:nvSpPr>
        <p:spPr bwMode="auto">
          <a:xfrm>
            <a:off x="1259632" y="1769042"/>
            <a:ext cx="6588224"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4400" i="0" u="none" strike="noStrike" normalizeH="0" baseline="0" dirty="0" smtClean="0">
                <a:ln w="18415" cmpd="sng">
                  <a:solidFill>
                    <a:schemeClr val="tx1"/>
                  </a:solidFill>
                  <a:prstDash val="solid"/>
                </a:ln>
                <a:effectLst>
                  <a:glow rad="101600">
                    <a:schemeClr val="bg1">
                      <a:alpha val="60000"/>
                    </a:schemeClr>
                  </a:glow>
                </a:effectLst>
                <a:latin typeface="QCF_P031" pitchFamily="2" charset="2"/>
                <a:ea typeface="Times New Roman" pitchFamily="18" charset="0"/>
                <a:cs typeface="QCF_P031" pitchFamily="2" charset="2"/>
              </a:rPr>
              <a:t>ﯜ ﯝ ﯞ ﯟ ﯠ ﯡ ﯢ ﯣ ﯤ ﯥ ﯦ</a:t>
            </a:r>
            <a:r>
              <a:rPr kumimoji="0" lang="en-US" sz="4400" i="0" u="none" strike="noStrike" normalizeH="0" baseline="0" dirty="0" smtClean="0">
                <a:ln w="18415" cmpd="sng">
                  <a:solidFill>
                    <a:schemeClr val="tx1"/>
                  </a:solidFill>
                  <a:prstDash val="solid"/>
                </a:ln>
                <a:effectLst>
                  <a:glow rad="101600">
                    <a:schemeClr val="bg1">
                      <a:alpha val="60000"/>
                    </a:schemeClr>
                  </a:glow>
                </a:effectLst>
                <a:latin typeface="QCF_P031" pitchFamily="2" charset="2"/>
                <a:ea typeface="Times New Roman" pitchFamily="18" charset="0"/>
                <a:cs typeface="QCF_P031" pitchFamily="2" charset="2"/>
              </a:rPr>
              <a:t> </a:t>
            </a:r>
            <a:endPar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3861048"/>
            <a:ext cx="8358246" cy="2554545"/>
          </a:xfrm>
          <a:prstGeom prst="rect">
            <a:avLst/>
          </a:prstGeom>
        </p:spPr>
        <p:txBody>
          <a:bodyPr wrap="square">
            <a:spAutoFit/>
          </a:bodyPr>
          <a:lstStyle/>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فَاذْكُرُوا اللهَ الْعَظِيْمَ يَذْكُرْكُمْ</a:t>
            </a:r>
          </a:p>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 وَاشْكُرُوهُ عَلَى نِعَمِهِ يَزِدْكُمْ</a:t>
            </a:r>
          </a:p>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 وَاسْأَلُوهُ مِنْ فَضْلِهِ يُعْطِكُمْ</a:t>
            </a:r>
          </a:p>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 وَلَذِكْرُ اللهِ أَكْبَرُ، وَاللهُ يَعْلَمُ مَا تَصْنَعُونَ.</a:t>
            </a:r>
            <a:endParaRPr lang="en-US" sz="4000" dirty="0">
              <a:ln w="18415" cmpd="sng">
                <a:solidFill>
                  <a:schemeClr val="tx1"/>
                </a:solidFill>
                <a:prstDash val="solid"/>
              </a:ln>
              <a:effectLst>
                <a:glow rad="101600">
                  <a:schemeClr val="bg1">
                    <a:alpha val="60000"/>
                  </a:schemeClr>
                </a:glow>
              </a:effectLst>
              <a:cs typeface="Traditional Arabic" pitchFamily="2" charset="-78"/>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25" name="Rectangle 1"/>
          <p:cNvSpPr>
            <a:spLocks noChangeArrowheads="1"/>
          </p:cNvSpPr>
          <p:nvPr/>
        </p:nvSpPr>
        <p:spPr bwMode="auto">
          <a:xfrm>
            <a:off x="323528" y="980728"/>
            <a:ext cx="83529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ar-SA" sz="4000" i="0" u="none" strike="noStrike" normalizeH="0" baseline="0" dirty="0" smtClean="0">
                <a:ln w="18415" cmpd="sng">
                  <a:solidFill>
                    <a:schemeClr val="tx1"/>
                  </a:solidFill>
                  <a:prstDash val="solid"/>
                </a:ln>
                <a:effectLst>
                  <a:glow rad="101600">
                    <a:schemeClr val="bg1">
                      <a:alpha val="60000"/>
                    </a:schemeClr>
                  </a:glow>
                </a:effectLst>
                <a:latin typeface="QCF_P277" pitchFamily="2" charset="2"/>
                <a:ea typeface="Times New Roman" pitchFamily="18" charset="0"/>
                <a:cs typeface="QCF_P277" pitchFamily="2" charset="2"/>
              </a:rPr>
              <a:t>ﭻ ﭼ ﭽ ﭾ ﭿ ﮀ ﮁ ﮂ ﮃ ﮄ ﮅ ﮆ ﮇ ﮈ ﮉ ﮊ ﮋ</a:t>
            </a:r>
            <a:r>
              <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QCF_P277" pitchFamily="2" charset="2"/>
                <a:ea typeface="Times New Roman" pitchFamily="18" charset="0"/>
                <a:cs typeface="QCF_P277" pitchFamily="2" charset="2"/>
              </a:rPr>
              <a:t> </a:t>
            </a:r>
            <a:endParaRPr kumimoji="0" lang="en-US" sz="32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71868" y="1214422"/>
            <a:ext cx="1770165"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SELAWAT</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0" name="Group 9"/>
          <p:cNvGrpSpPr/>
          <p:nvPr/>
        </p:nvGrpSpPr>
        <p:grpSpPr>
          <a:xfrm>
            <a:off x="3851920"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p:cNvSpPr/>
          <p:nvPr/>
        </p:nvSpPr>
        <p:spPr>
          <a:xfrm>
            <a:off x="899592" y="2780928"/>
            <a:ext cx="6984776" cy="1862048"/>
          </a:xfrm>
          <a:prstGeom prst="rect">
            <a:avLst/>
          </a:prstGeom>
        </p:spPr>
        <p:txBody>
          <a:bodyPr wrap="square">
            <a:spAutoFit/>
          </a:bodyPr>
          <a:lstStyle/>
          <a:p>
            <a:pPr algn="ctr">
              <a:lnSpc>
                <a:spcPct val="150000"/>
              </a:lnSpc>
            </a:pPr>
            <a:r>
              <a:rPr lang="ar-SA" sz="4000" b="1" dirty="0" smtClean="0">
                <a:cs typeface="Traditional Arabic" pitchFamily="2" charset="-78"/>
              </a:rPr>
              <a:t>اللَّهُمَّ صَلِّ وَسَلِّم عَلَى سَيِّدِنَا مُحَمَّدٍ </a:t>
            </a:r>
            <a:endParaRPr lang="en-US" sz="4000" b="1" dirty="0" smtClean="0">
              <a:cs typeface="Traditional Arabic" pitchFamily="2" charset="-78"/>
            </a:endParaRPr>
          </a:p>
          <a:p>
            <a:pPr algn="ctr">
              <a:lnSpc>
                <a:spcPct val="150000"/>
              </a:lnSpc>
            </a:pPr>
            <a:r>
              <a:rPr lang="ar-SA" sz="4000" b="1" dirty="0" smtClean="0">
                <a:cs typeface="Traditional Arabic" pitchFamily="2" charset="-78"/>
              </a:rPr>
              <a:t>وَعَلَى آلِهِ وَصَحبِهِ أَجمَعِينَ. </a:t>
            </a:r>
            <a:endParaRPr lang="en-US" sz="4000" dirty="0">
              <a:cs typeface="Traditional Arabic"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0" name="Group 9"/>
          <p:cNvGrpSpPr/>
          <p:nvPr/>
        </p:nvGrpSpPr>
        <p:grpSpPr>
          <a:xfrm>
            <a:off x="3851920" y="1844824"/>
            <a:ext cx="1008112" cy="144016"/>
            <a:chOff x="323528" y="1268760"/>
            <a:chExt cx="1008112" cy="144016"/>
          </a:xfrm>
        </p:grpSpPr>
        <p:sp>
          <p:nvSpPr>
            <p:cNvPr id="12" name="Oval 11"/>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p:nvSpPr>
        <p:spPr>
          <a:xfrm>
            <a:off x="899592" y="3105835"/>
            <a:ext cx="6912768" cy="1323439"/>
          </a:xfrm>
          <a:prstGeom prst="rect">
            <a:avLst/>
          </a:prstGeom>
        </p:spPr>
        <p:txBody>
          <a:bodyPr wrap="square">
            <a:spAutoFit/>
          </a:bodyPr>
          <a:lstStyle/>
          <a:p>
            <a:pPr algn="ctr" rtl="1"/>
            <a:r>
              <a:rPr lang="ar-SA" sz="4000" b="1" dirty="0" smtClean="0">
                <a:cs typeface="Traditional Arabic" pitchFamily="2" charset="-78"/>
              </a:rPr>
              <a:t>أَمَّا بَعدُ ! فَيَا عِبَادَ اللهِ اتَّقُوا اللهَ أَوصِيكُم وَنَفسِي بِتَقوَى اللهِ فَقَد فَازَ المُتَّقُونَ.</a:t>
            </a:r>
            <a:endParaRPr lang="en-US" sz="4000" dirty="0">
              <a:cs typeface="Traditional Arabic"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915816" y="1124744"/>
            <a:ext cx="3392275"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Times New Roman" pitchFamily="18" charset="0"/>
                <a:cs typeface="Times New Roman" pitchFamily="18" charset="0"/>
              </a:rPr>
              <a:t>WASIAT TAQWA</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ndParaRPr>
          </a:p>
        </p:txBody>
      </p:sp>
      <p:sp>
        <p:nvSpPr>
          <p:cNvPr id="13" name="Slide Number Placeholder 12"/>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Rectangle 13"/>
          <p:cNvSpPr/>
          <p:nvPr/>
        </p:nvSpPr>
        <p:spPr>
          <a:xfrm>
            <a:off x="467544" y="1988840"/>
            <a:ext cx="8208912" cy="830997"/>
          </a:xfrm>
          <a:prstGeom prst="rect">
            <a:avLst/>
          </a:prstGeom>
        </p:spPr>
        <p:txBody>
          <a:bodyPr wrap="square">
            <a:spAutoFit/>
          </a:bodyPr>
          <a:lstStyle/>
          <a:p>
            <a:pPr algn="ctr"/>
            <a:r>
              <a:rPr lang="en-US" sz="2000" dirty="0" err="1" smtClean="0">
                <a:ln w="18415" cmpd="sng">
                  <a:solidFill>
                    <a:schemeClr val="tx1"/>
                  </a:solidFill>
                  <a:prstDash val="solid"/>
                </a:ln>
                <a:effectLst>
                  <a:outerShdw blurRad="63500" dir="3600000" algn="tl" rotWithShape="0">
                    <a:srgbClr val="000000">
                      <a:alpha val="70000"/>
                    </a:srgbClr>
                  </a:outerShdw>
                </a:effectLst>
              </a:rPr>
              <a:t>Marilah</a:t>
            </a:r>
            <a:r>
              <a:rPr lang="en-US" sz="2000" dirty="0" smtClean="0">
                <a:ln w="18415" cmpd="sng">
                  <a:solidFill>
                    <a:schemeClr val="tx1"/>
                  </a:solidFill>
                  <a:prstDash val="solid"/>
                </a:ln>
                <a:effectLst>
                  <a:outerShdw blurRad="63500" dir="3600000" algn="tl" rotWithShape="0">
                    <a:srgbClr val="000000">
                      <a:alpha val="70000"/>
                    </a:srgbClr>
                  </a:outerShdw>
                </a:effectLst>
              </a:rPr>
              <a:t> </a:t>
            </a:r>
            <a:r>
              <a:rPr lang="en-US" sz="2000" dirty="0" err="1" smtClean="0">
                <a:ln w="18415" cmpd="sng">
                  <a:solidFill>
                    <a:schemeClr val="tx1"/>
                  </a:solidFill>
                  <a:prstDash val="solid"/>
                </a:ln>
                <a:effectLst>
                  <a:outerShdw blurRad="63500" dir="3600000" algn="tl" rotWithShape="0">
                    <a:srgbClr val="000000">
                      <a:alpha val="70000"/>
                    </a:srgbClr>
                  </a:outerShdw>
                </a:effectLst>
              </a:rPr>
              <a:t>sama-sama</a:t>
            </a:r>
            <a:r>
              <a:rPr lang="en-US" sz="2000" dirty="0" smtClean="0">
                <a:ln w="18415" cmpd="sng">
                  <a:solidFill>
                    <a:schemeClr val="tx1"/>
                  </a:solidFill>
                  <a:prstDash val="solid"/>
                </a:ln>
                <a:effectLst>
                  <a:outerShdw blurRad="63500" dir="3600000" algn="tl" rotWithShape="0">
                    <a:srgbClr val="000000">
                      <a:alpha val="70000"/>
                    </a:srgbClr>
                  </a:outerShdw>
                </a:effectLst>
              </a:rPr>
              <a:t> </a:t>
            </a:r>
            <a:r>
              <a:rPr lang="en-US" sz="2000" dirty="0" err="1" smtClean="0">
                <a:ln w="18415" cmpd="sng">
                  <a:solidFill>
                    <a:schemeClr val="tx1"/>
                  </a:solidFill>
                  <a:prstDash val="solid"/>
                </a:ln>
                <a:effectLst>
                  <a:outerShdw blurRad="63500" dir="3600000" algn="tl" rotWithShape="0">
                    <a:srgbClr val="000000">
                      <a:alpha val="70000"/>
                    </a:srgbClr>
                  </a:outerShdw>
                </a:effectLst>
              </a:rPr>
              <a:t>kita</a:t>
            </a:r>
            <a:r>
              <a:rPr lang="en-US" sz="2000" dirty="0" smtClean="0">
                <a:ln w="18415" cmpd="sng">
                  <a:solidFill>
                    <a:schemeClr val="tx1"/>
                  </a:solidFill>
                  <a:prstDash val="solid"/>
                </a:ln>
                <a:effectLst>
                  <a:outerShdw blurRad="63500" dir="3600000" algn="tl" rotWithShape="0">
                    <a:srgbClr val="000000">
                      <a:alpha val="70000"/>
                    </a:srgbClr>
                  </a:outerShdw>
                </a:effectLst>
              </a:rPr>
              <a:t> </a:t>
            </a:r>
          </a:p>
          <a:p>
            <a:pPr algn="ctr"/>
            <a:r>
              <a:rPr lang="en-US" sz="2000" dirty="0" err="1" smtClean="0">
                <a:ln w="18415" cmpd="sng">
                  <a:solidFill>
                    <a:schemeClr val="tx1"/>
                  </a:solidFill>
                  <a:prstDash val="solid"/>
                </a:ln>
                <a:effectLst>
                  <a:outerShdw blurRad="63500" dir="3600000" algn="tl" rotWithShape="0">
                    <a:srgbClr val="000000">
                      <a:alpha val="70000"/>
                    </a:srgbClr>
                  </a:outerShdw>
                </a:effectLst>
              </a:rPr>
              <a:t>meningkatkan</a:t>
            </a:r>
            <a:r>
              <a:rPr lang="en-US" sz="2000" dirty="0" smtClean="0">
                <a:ln w="18415" cmpd="sng">
                  <a:solidFill>
                    <a:schemeClr val="tx1"/>
                  </a:solidFill>
                  <a:prstDash val="solid"/>
                </a:ln>
                <a:effectLst>
                  <a:outerShdw blurRad="63500" dir="3600000" algn="tl" rotWithShape="0">
                    <a:srgbClr val="000000">
                      <a:alpha val="70000"/>
                    </a:srgbClr>
                  </a:outerShdw>
                </a:effectLst>
              </a:rPr>
              <a:t> </a:t>
            </a:r>
            <a:r>
              <a:rPr lang="en-US" sz="28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ketaqwaan</a:t>
            </a:r>
            <a:r>
              <a:rPr lang="en-US" sz="2000" dirty="0" smtClean="0">
                <a:ln w="18415" cmpd="sng">
                  <a:solidFill>
                    <a:schemeClr val="tx1"/>
                  </a:solidFill>
                  <a:prstDash val="solid"/>
                </a:ln>
                <a:effectLst>
                  <a:outerShdw blurRad="63500" dir="3600000" algn="tl" rotWithShape="0">
                    <a:srgbClr val="000000">
                      <a:alpha val="70000"/>
                    </a:srgbClr>
                  </a:outerShdw>
                </a:effectLst>
              </a:rPr>
              <a:t> </a:t>
            </a:r>
            <a:r>
              <a:rPr lang="en-US" sz="2000" dirty="0" err="1" smtClean="0">
                <a:ln w="18415" cmpd="sng">
                  <a:solidFill>
                    <a:schemeClr val="tx1"/>
                  </a:solidFill>
                  <a:prstDash val="solid"/>
                </a:ln>
                <a:effectLst>
                  <a:outerShdw blurRad="63500" dir="3600000" algn="tl" rotWithShape="0">
                    <a:srgbClr val="000000">
                      <a:alpha val="70000"/>
                    </a:srgbClr>
                  </a:outerShdw>
                </a:effectLst>
              </a:rPr>
              <a:t>kepada</a:t>
            </a:r>
            <a:r>
              <a:rPr lang="en-US" sz="2000" dirty="0" smtClean="0">
                <a:ln w="18415" cmpd="sng">
                  <a:solidFill>
                    <a:schemeClr val="tx1"/>
                  </a:solidFill>
                  <a:prstDash val="solid"/>
                </a:ln>
                <a:effectLst>
                  <a:outerShdw blurRad="63500" dir="3600000" algn="tl" rotWithShape="0">
                    <a:srgbClr val="000000">
                      <a:alpha val="70000"/>
                    </a:srgbClr>
                  </a:outerShdw>
                </a:effectLst>
              </a:rPr>
              <a:t> </a:t>
            </a:r>
            <a:r>
              <a:rPr lang="ar-SA" sz="2000" dirty="0" smtClean="0">
                <a:ln w="18415" cmpd="sng">
                  <a:solidFill>
                    <a:schemeClr val="tx1"/>
                  </a:solidFill>
                  <a:prstDash val="solid"/>
                </a:ln>
                <a:effectLst>
                  <a:outerShdw blurRad="63500" dir="3600000" algn="tl" rotWithShape="0">
                    <a:srgbClr val="000000">
                      <a:alpha val="70000"/>
                    </a:srgbClr>
                  </a:outerShdw>
                </a:effectLst>
              </a:rPr>
              <a:t>ِ</a:t>
            </a:r>
            <a:r>
              <a:rPr lang="en-US" sz="2000" dirty="0" smtClean="0">
                <a:ln w="18415" cmpd="sng">
                  <a:solidFill>
                    <a:schemeClr val="tx1"/>
                  </a:solidFill>
                  <a:prstDash val="solid"/>
                </a:ln>
                <a:effectLst>
                  <a:outerShdw blurRad="63500" dir="3600000" algn="tl" rotWithShape="0">
                    <a:srgbClr val="000000">
                      <a:alpha val="70000"/>
                    </a:srgbClr>
                  </a:outerShdw>
                </a:effectLst>
              </a:rPr>
              <a:t>Allah SWT</a:t>
            </a:r>
            <a:endParaRPr lang="en-US" sz="2000" dirty="0">
              <a:ln w="18415" cmpd="sng">
                <a:solidFill>
                  <a:schemeClr val="tx1"/>
                </a:solidFill>
                <a:prstDash val="solid"/>
              </a:ln>
              <a:effectLst>
                <a:outerShdw blurRad="63500" dir="3600000" algn="tl" rotWithShape="0">
                  <a:srgbClr val="000000">
                    <a:alpha val="70000"/>
                  </a:srgbClr>
                </a:outerShdw>
              </a:effectLst>
            </a:endParaRPr>
          </a:p>
        </p:txBody>
      </p:sp>
      <p:sp>
        <p:nvSpPr>
          <p:cNvPr id="16" name="Flowchart: Preparation 15"/>
          <p:cNvSpPr/>
          <p:nvPr/>
        </p:nvSpPr>
        <p:spPr>
          <a:xfrm rot="5400000">
            <a:off x="1820529" y="1440393"/>
            <a:ext cx="1326475" cy="4032449"/>
          </a:xfrm>
          <a:prstGeom prst="flowChartPreparation">
            <a:avLst/>
          </a:prstGeom>
          <a:solidFill>
            <a:schemeClr val="accent4">
              <a:lumMod val="60000"/>
              <a:lumOff val="40000"/>
            </a:schemeClr>
          </a:solidFill>
          <a:ln w="38100"/>
        </p:spPr>
        <p:style>
          <a:lnRef idx="2">
            <a:schemeClr val="dk1"/>
          </a:lnRef>
          <a:fillRef idx="1">
            <a:schemeClr val="lt1"/>
          </a:fillRef>
          <a:effectRef idx="0">
            <a:schemeClr val="dk1"/>
          </a:effectRef>
          <a:fontRef idx="minor">
            <a:schemeClr val="dk1"/>
          </a:fontRef>
        </p:style>
        <p:txBody>
          <a:bodyPr vert="vert270" wrap="square">
            <a:spAutoFit/>
          </a:bodyPr>
          <a:lstStyle/>
          <a:p>
            <a:pPr algn="ct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bersungguh-sungguh</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melaksanakan</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segala</a:t>
            </a:r>
            <a:endParaRPr lang="en-US" sz="2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7" name="Flowchart: Preparation 16"/>
          <p:cNvSpPr/>
          <p:nvPr/>
        </p:nvSpPr>
        <p:spPr>
          <a:xfrm rot="5400000">
            <a:off x="5888982" y="1476398"/>
            <a:ext cx="1326475" cy="3960440"/>
          </a:xfrm>
          <a:prstGeom prst="flowChartPreparation">
            <a:avLst/>
          </a:prstGeom>
          <a:solidFill>
            <a:srgbClr val="FFFF00"/>
          </a:solidFill>
          <a:ln w="38100"/>
        </p:spPr>
        <p:style>
          <a:lnRef idx="2">
            <a:schemeClr val="dk1"/>
          </a:lnRef>
          <a:fillRef idx="1">
            <a:schemeClr val="lt1"/>
          </a:fillRef>
          <a:effectRef idx="0">
            <a:schemeClr val="dk1"/>
          </a:effectRef>
          <a:fontRef idx="minor">
            <a:schemeClr val="dk1"/>
          </a:fontRef>
        </p:style>
        <p:txBody>
          <a:bodyPr vert="vert270" wrap="square" anchor="t">
            <a:spAutoFit/>
          </a:bodyPr>
          <a:lstStyle/>
          <a:p>
            <a:pPr algn="ct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bersungguh-sungguh</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meninggalkan</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segala</a:t>
            </a:r>
            <a:endParaRPr lang="en-US" sz="2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8" name="Rounded Rectangle 17"/>
          <p:cNvSpPr/>
          <p:nvPr/>
        </p:nvSpPr>
        <p:spPr>
          <a:xfrm>
            <a:off x="467544" y="4795420"/>
            <a:ext cx="8064896" cy="1225868"/>
          </a:xfrm>
          <a:prstGeom prst="roundRect">
            <a:avLst/>
          </a:prstGeom>
          <a:solidFill>
            <a:srgbClr val="00B0F0"/>
          </a:solidFill>
          <a:ln w="38100">
            <a:solidFill>
              <a:srgbClr val="FF0000"/>
            </a:solidFill>
          </a:ln>
          <a:effectLst>
            <a:outerShdw blurRad="76200" dist="12700" dir="2700000" sy="-23000" kx="-800400" algn="bl"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200" b="1" dirty="0" err="1" smtClean="0">
                <a:ln w="50800"/>
                <a:solidFill>
                  <a:schemeClr val="tx1"/>
                </a:solidFill>
                <a:effectLst>
                  <a:glow rad="101600">
                    <a:schemeClr val="bg1">
                      <a:alpha val="60000"/>
                    </a:schemeClr>
                  </a:glow>
                </a:effectLst>
              </a:rPr>
              <a:t>Mudah-mudahan</a:t>
            </a:r>
            <a:r>
              <a:rPr lang="en-US" sz="2200" b="1" dirty="0" smtClean="0">
                <a:ln w="50800"/>
                <a:solidFill>
                  <a:schemeClr val="tx1"/>
                </a:solidFill>
                <a:effectLst>
                  <a:glow rad="101600">
                    <a:schemeClr val="bg1">
                      <a:alpha val="60000"/>
                    </a:schemeClr>
                  </a:glow>
                </a:effectLst>
              </a:rPr>
              <a:t> </a:t>
            </a:r>
            <a:r>
              <a:rPr lang="en-US" sz="2200" b="1" dirty="0" err="1" smtClean="0">
                <a:ln w="50800"/>
                <a:solidFill>
                  <a:schemeClr val="tx1"/>
                </a:solidFill>
                <a:effectLst>
                  <a:glow rad="101600">
                    <a:schemeClr val="bg1">
                      <a:alpha val="60000"/>
                    </a:schemeClr>
                  </a:glow>
                </a:effectLst>
              </a:rPr>
              <a:t>kita</a:t>
            </a:r>
            <a:r>
              <a:rPr lang="en-US" sz="2200" b="1" dirty="0" smtClean="0">
                <a:ln w="50800"/>
                <a:solidFill>
                  <a:schemeClr val="tx1"/>
                </a:solidFill>
                <a:effectLst>
                  <a:glow rad="101600">
                    <a:schemeClr val="bg1">
                      <a:alpha val="60000"/>
                    </a:schemeClr>
                  </a:glow>
                </a:effectLst>
              </a:rPr>
              <a:t> </a:t>
            </a:r>
            <a:r>
              <a:rPr lang="en-US" sz="2200" b="1" dirty="0" err="1" smtClean="0">
                <a:ln w="50800"/>
                <a:solidFill>
                  <a:schemeClr val="tx1"/>
                </a:solidFill>
                <a:effectLst>
                  <a:glow rad="101600">
                    <a:schemeClr val="bg1">
                      <a:alpha val="60000"/>
                    </a:schemeClr>
                  </a:glow>
                </a:effectLst>
              </a:rPr>
              <a:t>memperolehi</a:t>
            </a:r>
            <a:r>
              <a:rPr lang="en-US" sz="2200" b="1" dirty="0" smtClean="0">
                <a:ln w="50800"/>
                <a:solidFill>
                  <a:schemeClr val="tx1"/>
                </a:solidFill>
                <a:effectLst>
                  <a:glow rad="101600">
                    <a:schemeClr val="bg1">
                      <a:alpha val="60000"/>
                    </a:schemeClr>
                  </a:glow>
                </a:effectLst>
              </a:rPr>
              <a:t> </a:t>
            </a:r>
            <a:r>
              <a:rPr lang="en-US" sz="2200" b="1" dirty="0" err="1" smtClean="0">
                <a:ln w="50800"/>
                <a:solidFill>
                  <a:schemeClr val="tx1"/>
                </a:solidFill>
                <a:effectLst>
                  <a:glow rad="101600">
                    <a:schemeClr val="bg1">
                      <a:alpha val="60000"/>
                    </a:schemeClr>
                  </a:glow>
                </a:effectLst>
              </a:rPr>
              <a:t>keberkatan</a:t>
            </a:r>
            <a:r>
              <a:rPr lang="en-US" sz="2200" b="1" dirty="0" smtClean="0">
                <a:ln w="50800"/>
                <a:solidFill>
                  <a:schemeClr val="tx1"/>
                </a:solidFill>
                <a:effectLst>
                  <a:glow rad="101600">
                    <a:schemeClr val="bg1">
                      <a:alpha val="60000"/>
                    </a:schemeClr>
                  </a:glow>
                </a:effectLst>
              </a:rPr>
              <a:t> </a:t>
            </a:r>
            <a:r>
              <a:rPr lang="en-US" sz="2200" b="1" dirty="0" err="1" smtClean="0">
                <a:ln w="50800"/>
                <a:solidFill>
                  <a:schemeClr val="tx1"/>
                </a:solidFill>
                <a:effectLst>
                  <a:glow rad="101600">
                    <a:schemeClr val="bg1">
                      <a:alpha val="60000"/>
                    </a:schemeClr>
                  </a:glow>
                </a:effectLst>
              </a:rPr>
              <a:t>dan</a:t>
            </a:r>
            <a:r>
              <a:rPr lang="en-US" sz="2200" b="1" dirty="0" smtClean="0">
                <a:ln w="50800"/>
                <a:solidFill>
                  <a:schemeClr val="tx1"/>
                </a:solidFill>
                <a:effectLst>
                  <a:glow rad="101600">
                    <a:schemeClr val="bg1">
                      <a:alpha val="60000"/>
                    </a:schemeClr>
                  </a:glow>
                </a:effectLst>
              </a:rPr>
              <a:t> </a:t>
            </a:r>
            <a:r>
              <a:rPr lang="en-US" sz="2200" b="1" dirty="0" err="1" smtClean="0">
                <a:ln w="50800"/>
                <a:solidFill>
                  <a:schemeClr val="tx1"/>
                </a:solidFill>
                <a:effectLst>
                  <a:glow rad="101600">
                    <a:schemeClr val="bg1">
                      <a:alpha val="60000"/>
                    </a:schemeClr>
                  </a:glow>
                </a:effectLst>
              </a:rPr>
              <a:t>keredhaan</a:t>
            </a:r>
            <a:r>
              <a:rPr lang="en-US" sz="2200" b="1" dirty="0" smtClean="0">
                <a:ln w="50800"/>
                <a:solidFill>
                  <a:schemeClr val="tx1"/>
                </a:solidFill>
                <a:effectLst>
                  <a:glow rad="101600">
                    <a:schemeClr val="bg1">
                      <a:alpha val="60000"/>
                    </a:schemeClr>
                  </a:glow>
                </a:effectLst>
              </a:rPr>
              <a:t> </a:t>
            </a:r>
            <a:r>
              <a:rPr lang="en-US" sz="2200" b="1" dirty="0" err="1" smtClean="0">
                <a:ln w="50800"/>
                <a:solidFill>
                  <a:schemeClr val="tx1"/>
                </a:solidFill>
                <a:effectLst>
                  <a:glow rad="101600">
                    <a:schemeClr val="bg1">
                      <a:alpha val="60000"/>
                    </a:schemeClr>
                  </a:glow>
                </a:effectLst>
              </a:rPr>
              <a:t>serta</a:t>
            </a:r>
            <a:r>
              <a:rPr lang="en-US" sz="2200" b="1" dirty="0" smtClean="0">
                <a:ln w="50800"/>
                <a:solidFill>
                  <a:schemeClr val="tx1"/>
                </a:solidFill>
                <a:effectLst>
                  <a:glow rad="101600">
                    <a:schemeClr val="bg1">
                      <a:alpha val="60000"/>
                    </a:schemeClr>
                  </a:glow>
                </a:effectLst>
              </a:rPr>
              <a:t> </a:t>
            </a:r>
            <a:r>
              <a:rPr lang="en-US" sz="2200" b="1" dirty="0" err="1" smtClean="0">
                <a:ln w="50800"/>
                <a:solidFill>
                  <a:schemeClr val="tx1"/>
                </a:solidFill>
                <a:effectLst>
                  <a:glow rad="101600">
                    <a:schemeClr val="bg1">
                      <a:alpha val="60000"/>
                    </a:schemeClr>
                  </a:glow>
                </a:effectLst>
              </a:rPr>
              <a:t>perlindungan</a:t>
            </a:r>
            <a:r>
              <a:rPr lang="en-US" sz="2200" b="1" dirty="0" smtClean="0">
                <a:ln w="50800"/>
                <a:solidFill>
                  <a:schemeClr val="tx1"/>
                </a:solidFill>
                <a:effectLst>
                  <a:glow rad="101600">
                    <a:schemeClr val="bg1">
                      <a:alpha val="60000"/>
                    </a:schemeClr>
                  </a:glow>
                </a:effectLst>
              </a:rPr>
              <a:t> Allah SWT </a:t>
            </a:r>
            <a:r>
              <a:rPr lang="en-US" sz="2200" b="1" dirty="0" err="1" smtClean="0">
                <a:ln w="50800"/>
                <a:solidFill>
                  <a:schemeClr val="tx1"/>
                </a:solidFill>
                <a:effectLst>
                  <a:glow rad="101600">
                    <a:schemeClr val="bg1">
                      <a:alpha val="60000"/>
                    </a:schemeClr>
                  </a:glow>
                </a:effectLst>
              </a:rPr>
              <a:t>di</a:t>
            </a:r>
            <a:r>
              <a:rPr lang="en-US" sz="2200" b="1" dirty="0" smtClean="0">
                <a:ln w="50800"/>
                <a:solidFill>
                  <a:schemeClr val="tx1"/>
                </a:solidFill>
                <a:effectLst>
                  <a:glow rad="101600">
                    <a:schemeClr val="bg1">
                      <a:alpha val="60000"/>
                    </a:schemeClr>
                  </a:glow>
                </a:effectLst>
              </a:rPr>
              <a:t> </a:t>
            </a:r>
            <a:r>
              <a:rPr lang="en-US" sz="2200" b="1" dirty="0" err="1" smtClean="0">
                <a:ln w="50800"/>
                <a:solidFill>
                  <a:schemeClr val="tx1"/>
                </a:solidFill>
                <a:effectLst>
                  <a:glow rad="101600">
                    <a:schemeClr val="bg1">
                      <a:alpha val="60000"/>
                    </a:schemeClr>
                  </a:glow>
                </a:effectLst>
              </a:rPr>
              <a:t>dunia</a:t>
            </a:r>
            <a:r>
              <a:rPr lang="en-US" sz="2200" b="1" dirty="0" smtClean="0">
                <a:ln w="50800"/>
                <a:solidFill>
                  <a:schemeClr val="tx1"/>
                </a:solidFill>
                <a:effectLst>
                  <a:glow rad="101600">
                    <a:schemeClr val="bg1">
                      <a:alpha val="60000"/>
                    </a:schemeClr>
                  </a:glow>
                </a:effectLst>
              </a:rPr>
              <a:t> </a:t>
            </a:r>
            <a:r>
              <a:rPr lang="en-US" sz="2200" b="1" dirty="0" err="1" smtClean="0">
                <a:ln w="50800"/>
                <a:solidFill>
                  <a:schemeClr val="tx1"/>
                </a:solidFill>
                <a:effectLst>
                  <a:glow rad="101600">
                    <a:schemeClr val="bg1">
                      <a:alpha val="60000"/>
                    </a:schemeClr>
                  </a:glow>
                </a:effectLst>
              </a:rPr>
              <a:t>dan</a:t>
            </a:r>
            <a:r>
              <a:rPr lang="en-US" sz="2200" b="1" dirty="0" smtClean="0">
                <a:ln w="50800"/>
                <a:solidFill>
                  <a:schemeClr val="tx1"/>
                </a:solidFill>
                <a:effectLst>
                  <a:glow rad="101600">
                    <a:schemeClr val="bg1">
                      <a:alpha val="60000"/>
                    </a:schemeClr>
                  </a:glow>
                </a:effectLst>
              </a:rPr>
              <a:t> </a:t>
            </a:r>
            <a:r>
              <a:rPr lang="en-US" sz="2200" b="1" dirty="0" err="1" smtClean="0">
                <a:ln w="50800"/>
                <a:solidFill>
                  <a:schemeClr val="tx1"/>
                </a:solidFill>
                <a:effectLst>
                  <a:glow rad="101600">
                    <a:schemeClr val="bg1">
                      <a:alpha val="60000"/>
                    </a:schemeClr>
                  </a:glow>
                </a:effectLst>
              </a:rPr>
              <a:t>di</a:t>
            </a:r>
            <a:r>
              <a:rPr lang="en-US" sz="2200" b="1" dirty="0" smtClean="0">
                <a:ln w="50800"/>
                <a:solidFill>
                  <a:schemeClr val="tx1"/>
                </a:solidFill>
                <a:effectLst>
                  <a:glow rad="101600">
                    <a:schemeClr val="bg1">
                      <a:alpha val="60000"/>
                    </a:schemeClr>
                  </a:glow>
                </a:effectLst>
              </a:rPr>
              <a:t> </a:t>
            </a:r>
            <a:r>
              <a:rPr lang="en-US" sz="2200" b="1" dirty="0" err="1" smtClean="0">
                <a:ln w="50800"/>
                <a:solidFill>
                  <a:schemeClr val="tx1"/>
                </a:solidFill>
                <a:effectLst>
                  <a:glow rad="101600">
                    <a:schemeClr val="bg1">
                      <a:alpha val="60000"/>
                    </a:schemeClr>
                  </a:glow>
                </a:effectLst>
              </a:rPr>
              <a:t>akhirat</a:t>
            </a:r>
            <a:r>
              <a:rPr lang="en-US" sz="2200" b="1" dirty="0" smtClean="0">
                <a:ln w="50800"/>
                <a:solidFill>
                  <a:schemeClr val="tx1"/>
                </a:solidFill>
                <a:effectLst>
                  <a:glow rad="101600">
                    <a:schemeClr val="bg1">
                      <a:alpha val="60000"/>
                    </a:schemeClr>
                  </a:glow>
                </a:effectLst>
              </a:rPr>
              <a:t>. </a:t>
            </a:r>
            <a:endParaRPr lang="en-US" sz="2200" b="1" dirty="0">
              <a:ln w="50800"/>
              <a:solidFill>
                <a:schemeClr val="tx1"/>
              </a:solidFill>
              <a:effectLst>
                <a:glow rad="101600">
                  <a:schemeClr val="bg1">
                    <a:alpha val="60000"/>
                  </a:schemeClr>
                </a:glow>
              </a:effectLst>
            </a:endParaRPr>
          </a:p>
        </p:txBody>
      </p:sp>
      <p:grpSp>
        <p:nvGrpSpPr>
          <p:cNvPr id="33" name="Group 32"/>
          <p:cNvGrpSpPr/>
          <p:nvPr/>
        </p:nvGrpSpPr>
        <p:grpSpPr>
          <a:xfrm>
            <a:off x="4067944" y="1700808"/>
            <a:ext cx="1008112" cy="144016"/>
            <a:chOff x="323528" y="1268760"/>
            <a:chExt cx="1008112" cy="144016"/>
          </a:xfrm>
        </p:grpSpPr>
        <p:sp>
          <p:nvSpPr>
            <p:cNvPr id="28" name="Oval 27"/>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p:cNvSpPr/>
          <p:nvPr/>
        </p:nvSpPr>
        <p:spPr>
          <a:xfrm>
            <a:off x="1403648" y="4211796"/>
            <a:ext cx="1951175" cy="369332"/>
          </a:xfrm>
          <a:prstGeom prst="rect">
            <a:avLst/>
          </a:prstGeom>
        </p:spPr>
        <p:txBody>
          <a:bodyPr wrap="none">
            <a:sp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PERINTAH-NYA</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Rectangle 21"/>
          <p:cNvSpPr/>
          <p:nvPr/>
        </p:nvSpPr>
        <p:spPr>
          <a:xfrm>
            <a:off x="5526411" y="4211796"/>
            <a:ext cx="2032929" cy="369332"/>
          </a:xfrm>
          <a:prstGeom prst="rect">
            <a:avLst/>
          </a:prstGeom>
        </p:spPr>
        <p:txBody>
          <a:bodyPr wrap="none">
            <a:spAutoFit/>
          </a:bodyPr>
          <a:lstStyle/>
          <a:p>
            <a:pPr algn="ctr"/>
            <a:r>
              <a:rPr lang="en-US"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LARANGAN-NYA</a:t>
            </a:r>
            <a:endParaRPr lang="en-US" sz="14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928926" y="1268760"/>
            <a:ext cx="3200107"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TAJUK KHUTBAH</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2" name="Group 11"/>
          <p:cNvGrpSpPr/>
          <p:nvPr/>
        </p:nvGrpSpPr>
        <p:grpSpPr>
          <a:xfrm>
            <a:off x="3851920"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p:cNvSpPr/>
          <p:nvPr/>
        </p:nvSpPr>
        <p:spPr>
          <a:xfrm>
            <a:off x="1403648" y="2714144"/>
            <a:ext cx="5976664" cy="2123658"/>
          </a:xfrm>
          <a:prstGeom prst="rect">
            <a:avLst/>
          </a:prstGeom>
        </p:spPr>
        <p:txBody>
          <a:bodyPr wrap="square">
            <a:spAutoFit/>
          </a:bodyPr>
          <a:lstStyle/>
          <a:p>
            <a:pPr algn="ctr"/>
            <a:r>
              <a:rPr lang="en-US" sz="4400" dirty="0" smtClean="0">
                <a:ln>
                  <a:solidFill>
                    <a:srgbClr val="FFFF00"/>
                  </a:solidFill>
                </a:ln>
                <a:solidFill>
                  <a:srgbClr val="FFFF00"/>
                </a:solidFill>
                <a:effectLst>
                  <a:glow rad="101600">
                    <a:schemeClr val="bg1">
                      <a:alpha val="60000"/>
                    </a:schemeClr>
                  </a:glow>
                </a:effectLst>
              </a:rPr>
              <a:t>AL-QUR’AN ACUAN KEHIDUPAN UMAT MANUSIA</a:t>
            </a:r>
            <a:endParaRPr lang="en-US" sz="4400" b="1" dirty="0">
              <a:ln>
                <a:solidFill>
                  <a:srgbClr val="FFFF00"/>
                </a:solidFill>
              </a:ln>
              <a:solidFill>
                <a:srgbClr val="FFFF00"/>
              </a:solidFill>
              <a:effectLst>
                <a:glow rad="101600">
                  <a:schemeClr val="bg1">
                    <a:alpha val="60000"/>
                  </a:schemeClr>
                </a:glo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Rectangle 13"/>
          <p:cNvSpPr/>
          <p:nvPr/>
        </p:nvSpPr>
        <p:spPr>
          <a:xfrm>
            <a:off x="251521" y="1412776"/>
            <a:ext cx="2808312" cy="1539463"/>
          </a:xfrm>
          <a:prstGeom prst="rect">
            <a:avLst/>
          </a:prstGeom>
        </p:spPr>
        <p:txBody>
          <a:bodyPr wrap="square">
            <a:prstTxWarp prst="textDeflateInflate">
              <a:avLst/>
            </a:prstTxWarp>
            <a:spAutoFit/>
          </a:bodyPr>
          <a:lstStyle/>
          <a:p>
            <a:pPr algn="ctr"/>
            <a:r>
              <a:rPr lang="ms-MY" sz="3400" dirty="0" smtClean="0">
                <a:ln w="18415" cmpd="sng">
                  <a:solidFill>
                    <a:srgbClr val="FFFFFF"/>
                  </a:solidFill>
                  <a:prstDash val="solid"/>
                </a:ln>
                <a:solidFill>
                  <a:srgbClr val="FFFFFF"/>
                </a:solidFill>
                <a:effectLst>
                  <a:glow rad="101600">
                    <a:srgbClr val="00B050">
                      <a:alpha val="60000"/>
                    </a:srgbClr>
                  </a:glow>
                  <a:outerShdw blurRad="63500" dir="3600000" algn="tl" rotWithShape="0">
                    <a:srgbClr val="000000">
                      <a:alpha val="70000"/>
                    </a:srgbClr>
                  </a:outerShdw>
                </a:effectLst>
              </a:rPr>
              <a:t>17 </a:t>
            </a:r>
          </a:p>
          <a:p>
            <a:pPr algn="ctr"/>
            <a:r>
              <a:rPr lang="ms-MY" sz="3400" dirty="0" smtClean="0">
                <a:ln w="18415" cmpd="sng">
                  <a:solidFill>
                    <a:srgbClr val="FFFFFF"/>
                  </a:solidFill>
                  <a:prstDash val="solid"/>
                </a:ln>
                <a:solidFill>
                  <a:srgbClr val="FFFFFF"/>
                </a:solidFill>
                <a:effectLst>
                  <a:glow rad="101600">
                    <a:srgbClr val="00B050">
                      <a:alpha val="60000"/>
                    </a:srgbClr>
                  </a:glow>
                  <a:outerShdw blurRad="63500" dir="3600000" algn="tl" rotWithShape="0">
                    <a:srgbClr val="000000">
                      <a:alpha val="70000"/>
                    </a:srgbClr>
                  </a:outerShdw>
                </a:effectLst>
              </a:rPr>
              <a:t>RAMADHAN</a:t>
            </a:r>
            <a:endParaRPr lang="en-US" sz="3400" dirty="0">
              <a:ln w="18415" cmpd="sng">
                <a:solidFill>
                  <a:srgbClr val="FFFFFF"/>
                </a:solidFill>
                <a:prstDash val="solid"/>
              </a:ln>
              <a:solidFill>
                <a:srgbClr val="FFFFFF"/>
              </a:solidFill>
              <a:effectLst>
                <a:glow rad="101600">
                  <a:srgbClr val="00B050">
                    <a:alpha val="60000"/>
                  </a:srgbClr>
                </a:glow>
                <a:outerShdw blurRad="63500" dir="3600000" algn="tl" rotWithShape="0">
                  <a:srgbClr val="000000">
                    <a:alpha val="70000"/>
                  </a:srgbClr>
                </a:outerShdw>
              </a:effectLst>
            </a:endParaRPr>
          </a:p>
        </p:txBody>
      </p:sp>
      <p:sp>
        <p:nvSpPr>
          <p:cNvPr id="15" name="Rectangle 14"/>
          <p:cNvSpPr/>
          <p:nvPr/>
        </p:nvSpPr>
        <p:spPr>
          <a:xfrm>
            <a:off x="3275856" y="1412776"/>
            <a:ext cx="5544616" cy="1015663"/>
          </a:xfrm>
          <a:prstGeom prst="rect">
            <a:avLst/>
          </a:prstGeom>
        </p:spPr>
        <p:txBody>
          <a:bodyPr wrap="square">
            <a:spAutoFit/>
          </a:bodyPr>
          <a:lstStyle/>
          <a:p>
            <a:pPr algn="r"/>
            <a:r>
              <a:rPr lang="ms-MY"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Peristiwa turunnya wahyu pertama kepada Nabi Muhammad SAW ketika sedang bermunajat di Gua Hira’</a:t>
            </a:r>
            <a:endParaRPr lang="en-US" sz="2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6" name="Half Frame 15"/>
          <p:cNvSpPr/>
          <p:nvPr/>
        </p:nvSpPr>
        <p:spPr>
          <a:xfrm>
            <a:off x="3779912" y="1412776"/>
            <a:ext cx="144016" cy="216024"/>
          </a:xfrm>
          <a:prstGeom prst="halfFram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p:cNvSpPr/>
          <p:nvPr/>
        </p:nvSpPr>
        <p:spPr>
          <a:xfrm>
            <a:off x="3059832" y="2492896"/>
            <a:ext cx="5760640" cy="1015663"/>
          </a:xfrm>
          <a:prstGeom prst="rect">
            <a:avLst/>
          </a:prstGeom>
        </p:spPr>
        <p:txBody>
          <a:bodyPr wrap="square">
            <a:spAutoFit/>
          </a:bodyPr>
          <a:lstStyle/>
          <a:p>
            <a:pPr algn="r"/>
            <a:r>
              <a:rPr lang="ms-MY"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Penurunan wahyu sebagai tanda pengiktirafan Nabi Muhammad SAW sebagai Rasul, yang akan mengembangkan dakwah Islam ke seluruh alam.</a:t>
            </a:r>
            <a:endParaRPr lang="en-US" sz="2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9" name="Half Frame 18"/>
          <p:cNvSpPr/>
          <p:nvPr/>
        </p:nvSpPr>
        <p:spPr>
          <a:xfrm>
            <a:off x="3347864" y="2492896"/>
            <a:ext cx="144016" cy="216024"/>
          </a:xfrm>
          <a:prstGeom prst="halfFram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251520" y="4509120"/>
            <a:ext cx="2808312" cy="1539463"/>
          </a:xfrm>
          <a:prstGeom prst="rect">
            <a:avLst/>
          </a:prstGeom>
        </p:spPr>
        <p:txBody>
          <a:bodyPr wrap="square">
            <a:prstTxWarp prst="textFadeRight">
              <a:avLst/>
            </a:prstTxWarp>
            <a:spAutoFit/>
          </a:bodyPr>
          <a:lstStyle/>
          <a:p>
            <a:pPr algn="ctr"/>
            <a:r>
              <a:rPr lang="ms-MY" sz="3400" dirty="0" smtClean="0">
                <a:ln w="18415" cmpd="sng">
                  <a:solidFill>
                    <a:srgbClr val="FFFF00"/>
                  </a:solidFill>
                  <a:prstDash val="solid"/>
                </a:ln>
                <a:solidFill>
                  <a:srgbClr val="FFFF00"/>
                </a:solidFill>
                <a:effectLst>
                  <a:glow rad="228600">
                    <a:schemeClr val="accent3">
                      <a:satMod val="175000"/>
                      <a:alpha val="40000"/>
                    </a:schemeClr>
                  </a:glow>
                  <a:outerShdw blurRad="63500" dir="3600000" algn="tl" rotWithShape="0">
                    <a:srgbClr val="000000">
                      <a:alpha val="70000"/>
                    </a:srgbClr>
                  </a:outerShdw>
                </a:effectLst>
              </a:rPr>
              <a:t>AL-QUR’AN</a:t>
            </a:r>
            <a:endParaRPr lang="en-US" sz="3400" dirty="0">
              <a:ln w="18415" cmpd="sng">
                <a:solidFill>
                  <a:srgbClr val="FFFF00"/>
                </a:solidFill>
                <a:prstDash val="solid"/>
              </a:ln>
              <a:solidFill>
                <a:srgbClr val="FFFF00"/>
              </a:solidFill>
              <a:effectLst>
                <a:glow rad="228600">
                  <a:schemeClr val="accent3">
                    <a:satMod val="175000"/>
                    <a:alpha val="40000"/>
                  </a:schemeClr>
                </a:glow>
                <a:outerShdw blurRad="63500" dir="3600000" algn="tl" rotWithShape="0">
                  <a:srgbClr val="000000">
                    <a:alpha val="70000"/>
                  </a:srgbClr>
                </a:outerShdw>
              </a:effectLst>
            </a:endParaRPr>
          </a:p>
        </p:txBody>
      </p:sp>
      <p:sp>
        <p:nvSpPr>
          <p:cNvPr id="26" name="Rectangle 25"/>
          <p:cNvSpPr/>
          <p:nvPr/>
        </p:nvSpPr>
        <p:spPr>
          <a:xfrm>
            <a:off x="3131840" y="3873242"/>
            <a:ext cx="5688632" cy="707886"/>
          </a:xfrm>
          <a:prstGeom prst="rect">
            <a:avLst/>
          </a:prstGeom>
        </p:spPr>
        <p:txBody>
          <a:bodyPr wrap="square">
            <a:spAutoFit/>
          </a:bodyPr>
          <a:lstStyle/>
          <a:p>
            <a:pPr algn="r"/>
            <a:r>
              <a:rPr lang="ms-MY"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Mukjizat terbesar Nabi Muhammad SAW, yang kekal hingga hari qiamat.</a:t>
            </a:r>
            <a:endParaRPr lang="en-US" sz="2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27" name="Half Frame 26"/>
          <p:cNvSpPr/>
          <p:nvPr/>
        </p:nvSpPr>
        <p:spPr>
          <a:xfrm>
            <a:off x="3347864" y="3873242"/>
            <a:ext cx="144016" cy="216024"/>
          </a:xfrm>
          <a:prstGeom prst="halfFram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ectangle 27"/>
          <p:cNvSpPr/>
          <p:nvPr/>
        </p:nvSpPr>
        <p:spPr>
          <a:xfrm>
            <a:off x="3059832" y="4581128"/>
            <a:ext cx="5832648" cy="1631216"/>
          </a:xfrm>
          <a:prstGeom prst="rect">
            <a:avLst/>
          </a:prstGeom>
        </p:spPr>
        <p:txBody>
          <a:bodyPr wrap="square">
            <a:spAutoFit/>
          </a:bodyPr>
          <a:lstStyle/>
          <a:p>
            <a:pPr algn="r"/>
            <a:r>
              <a:rPr lang="ms-MY"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Memperlihatkan kehebatan Allah SWT membuat perancangan yang mana Nabi Muhammad SAW, yang terkenal sebagai seorang ummi, tidak tahu membaca dan menulis, mampu mengingati al-Quran dengan baik setiap kali ia diturunkan.</a:t>
            </a:r>
            <a:endParaRPr lang="en-US" sz="2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29" name="Half Frame 28"/>
          <p:cNvSpPr/>
          <p:nvPr/>
        </p:nvSpPr>
        <p:spPr>
          <a:xfrm>
            <a:off x="3203848" y="4581128"/>
            <a:ext cx="144016" cy="216024"/>
          </a:xfrm>
          <a:prstGeom prst="halfFram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1" name="Straight Connector 30"/>
          <p:cNvCxnSpPr/>
          <p:nvPr/>
        </p:nvCxnSpPr>
        <p:spPr>
          <a:xfrm>
            <a:off x="3275856" y="3645024"/>
            <a:ext cx="5400600" cy="0"/>
          </a:xfrm>
          <a:prstGeom prst="line">
            <a:avLst/>
          </a:prstGeom>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1835696" y="1404065"/>
            <a:ext cx="5803192" cy="707886"/>
          </a:xfrm>
          <a:prstGeom prst="rect">
            <a:avLst/>
          </a:prstGeom>
          <a:effectLst>
            <a:outerShdw blurRad="152400" dist="317500" dir="5400000" sx="90000" sy="-19000" rotWithShape="0">
              <a:prstClr val="black">
                <a:alpha val="15000"/>
              </a:prstClr>
            </a:outerShdw>
          </a:effectLst>
        </p:spPr>
        <p:txBody>
          <a:bodyPr wrap="none">
            <a:spAutoFit/>
          </a:bodyPr>
          <a:lstStyle/>
          <a:p>
            <a:r>
              <a:rPr lang="ms-MY"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MUKJIZAT AL-QURAN </a:t>
            </a:r>
            <a:endParaRPr lang="en-US" sz="40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
        <p:nvSpPr>
          <p:cNvPr id="12" name="Rectangle 11"/>
          <p:cNvSpPr/>
          <p:nvPr/>
        </p:nvSpPr>
        <p:spPr>
          <a:xfrm>
            <a:off x="4355976" y="3573016"/>
            <a:ext cx="3960440" cy="954107"/>
          </a:xfrm>
          <a:prstGeom prst="rect">
            <a:avLst/>
          </a:prstGeom>
        </p:spPr>
        <p:txBody>
          <a:bodyPr wrap="square">
            <a:spAutoFit/>
          </a:bodyPr>
          <a:lstStyle/>
          <a:p>
            <a:r>
              <a:rPr lang="ms-MY" sz="2800" dirty="0" smtClean="0">
                <a:ln w="18415" cmpd="sng">
                  <a:solidFill>
                    <a:srgbClr val="FFFF00"/>
                  </a:solidFill>
                  <a:prstDash val="solid"/>
                </a:ln>
                <a:solidFill>
                  <a:srgbClr val="FFFF00"/>
                </a:solidFill>
                <a:effectLst>
                  <a:glow rad="101600">
                    <a:srgbClr val="0000FF">
                      <a:alpha val="60000"/>
                    </a:srgbClr>
                  </a:glow>
                  <a:outerShdw blurRad="63500" dir="3600000" algn="tl" rotWithShape="0">
                    <a:srgbClr val="000000">
                      <a:alpha val="70000"/>
                    </a:srgbClr>
                  </a:outerShdw>
                </a:effectLst>
              </a:rPr>
              <a:t>menjadikannya rujukan</a:t>
            </a:r>
          </a:p>
          <a:p>
            <a:r>
              <a:rPr lang="ms-MY" sz="2800" dirty="0" smtClean="0">
                <a:ln w="18415" cmpd="sng">
                  <a:solidFill>
                    <a:srgbClr val="FFFF00"/>
                  </a:solidFill>
                  <a:prstDash val="solid"/>
                </a:ln>
                <a:solidFill>
                  <a:srgbClr val="FFFF00"/>
                </a:solidFill>
                <a:effectLst>
                  <a:glow rad="101600">
                    <a:srgbClr val="0000FF">
                      <a:alpha val="60000"/>
                    </a:srgbClr>
                  </a:glow>
                  <a:outerShdw blurRad="63500" dir="3600000" algn="tl" rotWithShape="0">
                    <a:srgbClr val="000000">
                      <a:alpha val="70000"/>
                    </a:srgbClr>
                  </a:outerShdw>
                </a:effectLst>
              </a:rPr>
              <a:t>utama dalam hidup</a:t>
            </a:r>
            <a:endParaRPr lang="en-US" sz="2800" dirty="0">
              <a:ln w="18415" cmpd="sng">
                <a:solidFill>
                  <a:srgbClr val="FFFF00"/>
                </a:solidFill>
                <a:prstDash val="solid"/>
              </a:ln>
              <a:solidFill>
                <a:srgbClr val="FFFF00"/>
              </a:solidFill>
              <a:effectLst>
                <a:glow rad="101600">
                  <a:srgbClr val="0000FF">
                    <a:alpha val="60000"/>
                  </a:srgbClr>
                </a:glow>
                <a:outerShdw blurRad="63500" dir="3600000" algn="tl" rotWithShape="0">
                  <a:srgbClr val="000000">
                    <a:alpha val="70000"/>
                  </a:srgbClr>
                </a:outerShdw>
              </a:effectLst>
            </a:endParaRPr>
          </a:p>
        </p:txBody>
      </p:sp>
      <p:sp>
        <p:nvSpPr>
          <p:cNvPr id="14" name="Rectangle 13"/>
          <p:cNvSpPr/>
          <p:nvPr/>
        </p:nvSpPr>
        <p:spPr>
          <a:xfrm>
            <a:off x="1043608" y="3769876"/>
            <a:ext cx="1715534" cy="523220"/>
          </a:xfrm>
          <a:prstGeom prst="rect">
            <a:avLst/>
          </a:prstGeom>
        </p:spPr>
        <p:txBody>
          <a:bodyPr wrap="none">
            <a:spAutoFit/>
          </a:bodyPr>
          <a:lstStyle/>
          <a:p>
            <a:r>
              <a:rPr lang="ms-MY" sz="2800" dirty="0" smtClean="0">
                <a:ln w="18415" cmpd="sng">
                  <a:solidFill>
                    <a:schemeClr val="tx1"/>
                  </a:solidFill>
                  <a:prstDash val="solid"/>
                </a:ln>
                <a:effectLst>
                  <a:glow rad="101600">
                    <a:srgbClr val="0000FF">
                      <a:alpha val="60000"/>
                    </a:srgbClr>
                  </a:glow>
                  <a:outerShdw blurRad="63500" dir="3600000" algn="tl" rotWithShape="0">
                    <a:srgbClr val="000000">
                      <a:alpha val="70000"/>
                    </a:srgbClr>
                  </a:outerShdw>
                </a:effectLst>
              </a:rPr>
              <a:t>membaca</a:t>
            </a:r>
            <a:endParaRPr lang="en-US" sz="2800" dirty="0">
              <a:ln w="18415" cmpd="sng">
                <a:solidFill>
                  <a:schemeClr val="tx1"/>
                </a:solidFill>
                <a:prstDash val="solid"/>
              </a:ln>
              <a:effectLst>
                <a:glow rad="101600">
                  <a:srgbClr val="0000FF">
                    <a:alpha val="60000"/>
                  </a:srgbClr>
                </a:glow>
                <a:outerShdw blurRad="63500" dir="3600000" algn="tl" rotWithShape="0">
                  <a:srgbClr val="000000">
                    <a:alpha val="70000"/>
                  </a:srgbClr>
                </a:outerShdw>
              </a:effectLst>
            </a:endParaRPr>
          </a:p>
        </p:txBody>
      </p:sp>
      <p:sp>
        <p:nvSpPr>
          <p:cNvPr id="15" name="Rectangle 14"/>
          <p:cNvSpPr/>
          <p:nvPr/>
        </p:nvSpPr>
        <p:spPr>
          <a:xfrm>
            <a:off x="3203848" y="3573016"/>
            <a:ext cx="676788"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&amp;</a:t>
            </a:r>
            <a:endParaRPr lang="en-US" sz="5400" b="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7" name="Rounded Rectangle 16"/>
          <p:cNvSpPr/>
          <p:nvPr/>
        </p:nvSpPr>
        <p:spPr>
          <a:xfrm>
            <a:off x="1979712" y="2407444"/>
            <a:ext cx="5328592" cy="1021556"/>
          </a:xfrm>
          <a:prstGeom prst="roundRect">
            <a:avLst/>
          </a:prstGeom>
          <a:ln/>
          <a:effectLst/>
        </p:spPr>
        <p:style>
          <a:lnRef idx="1">
            <a:schemeClr val="accent4"/>
          </a:lnRef>
          <a:fillRef idx="3">
            <a:schemeClr val="accent4"/>
          </a:fillRef>
          <a:effectRef idx="2">
            <a:schemeClr val="accent4"/>
          </a:effectRef>
          <a:fontRef idx="minor">
            <a:schemeClr val="lt1"/>
          </a:fontRef>
        </p:style>
        <p:txBody>
          <a:bodyPr wrap="square">
            <a:spAutoFit/>
          </a:bodyPr>
          <a:lstStyle/>
          <a:p>
            <a:pPr algn="ctr"/>
            <a:r>
              <a:rPr lang="ms-MY"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lebih terserlah kehebatannya, </a:t>
            </a:r>
          </a:p>
          <a:p>
            <a:pPr algn="ctr"/>
            <a:r>
              <a:rPr lang="ms-MY"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apabila </a:t>
            </a:r>
            <a:r>
              <a:rPr lang="ms-MY" sz="3200" dirty="0"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UMAT ISLAM</a:t>
            </a:r>
            <a:r>
              <a:rPr lang="ms-MY" sz="3200" dirty="0" smtClean="0">
                <a:ln w="18415" cmpd="sng">
                  <a:solidFill>
                    <a:srgbClr val="0000FF"/>
                  </a:solidFill>
                  <a:prstDash val="solid"/>
                </a:ln>
                <a:solidFill>
                  <a:srgbClr val="0070C0"/>
                </a:solidFill>
                <a:effectLst>
                  <a:glow rad="101600">
                    <a:schemeClr val="bg1">
                      <a:alpha val="60000"/>
                    </a:schemeClr>
                  </a:glow>
                  <a:outerShdw blurRad="63500" dir="3600000" algn="tl" rotWithShape="0">
                    <a:srgbClr val="000000">
                      <a:alpha val="70000"/>
                    </a:srgbClr>
                  </a:outerShdw>
                </a:effectLst>
              </a:rPr>
              <a:t> </a:t>
            </a:r>
            <a:r>
              <a:rPr lang="ms-MY" sz="2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selalu</a:t>
            </a:r>
            <a:endParaRPr lang="en-US" sz="22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9" name="Rectangle 18"/>
          <p:cNvSpPr/>
          <p:nvPr/>
        </p:nvSpPr>
        <p:spPr>
          <a:xfrm>
            <a:off x="899592" y="4635133"/>
            <a:ext cx="7488832" cy="523220"/>
          </a:xfrm>
          <a:prstGeom prst="rect">
            <a:avLst/>
          </a:prstGeom>
        </p:spPr>
        <p:txBody>
          <a:bodyPr wrap="square">
            <a:spAutoFit/>
          </a:bodyPr>
          <a:lstStyle/>
          <a:p>
            <a:pPr algn="ctr"/>
            <a:r>
              <a:rPr lang="en-US" sz="2800" dirty="0" err="1"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dijanjikan</a:t>
            </a:r>
            <a:r>
              <a:rPr lang="en-US" sz="2800" dirty="0"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 </a:t>
            </a:r>
            <a:r>
              <a:rPr lang="en-US" sz="2800" dirty="0" err="1"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ganjaran</a:t>
            </a:r>
            <a:r>
              <a:rPr lang="en-US" sz="2800" dirty="0"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 </a:t>
            </a:r>
            <a:r>
              <a:rPr lang="en-US" sz="2800" dirty="0" err="1"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pahala</a:t>
            </a:r>
            <a:r>
              <a:rPr lang="en-US" sz="2800" dirty="0"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 </a:t>
            </a:r>
            <a:r>
              <a:rPr lang="en-US" sz="2800" dirty="0" err="1"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oleh</a:t>
            </a:r>
            <a:r>
              <a:rPr lang="en-US" sz="2800" dirty="0"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 Allah SWT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1630</TotalTime>
  <Words>1925</Words>
  <Application>Microsoft Office PowerPoint</Application>
  <PresentationFormat>On-screen Show (4:3)</PresentationFormat>
  <Paragraphs>191</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Urban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EKSTREMISME MELAMPAUI BATAS KESEDERHANAAN</dc:title>
  <dc:creator>rushdan</dc:creator>
  <cp:lastModifiedBy>rushdan</cp:lastModifiedBy>
  <cp:revision>151</cp:revision>
  <dcterms:created xsi:type="dcterms:W3CDTF">2015-11-26T00:41:05Z</dcterms:created>
  <dcterms:modified xsi:type="dcterms:W3CDTF">2016-06-17T01:39:13Z</dcterms:modified>
</cp:coreProperties>
</file>