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91" r:id="rId15"/>
    <p:sldId id="270" r:id="rId16"/>
    <p:sldId id="292" r:id="rId17"/>
    <p:sldId id="294" r:id="rId18"/>
    <p:sldId id="293" r:id="rId19"/>
    <p:sldId id="298" r:id="rId20"/>
    <p:sldId id="295" r:id="rId21"/>
    <p:sldId id="297" r:id="rId22"/>
    <p:sldId id="305" r:id="rId23"/>
    <p:sldId id="306" r:id="rId24"/>
    <p:sldId id="275" r:id="rId25"/>
    <p:sldId id="276" r:id="rId26"/>
    <p:sldId id="307" r:id="rId27"/>
    <p:sldId id="278" r:id="rId28"/>
    <p:sldId id="279" r:id="rId29"/>
    <p:sldId id="299" r:id="rId30"/>
    <p:sldId id="281" r:id="rId31"/>
    <p:sldId id="300" r:id="rId32"/>
    <p:sldId id="282" r:id="rId33"/>
    <p:sldId id="283" r:id="rId34"/>
    <p:sldId id="301" r:id="rId35"/>
    <p:sldId id="284" r:id="rId36"/>
    <p:sldId id="302" r:id="rId37"/>
    <p:sldId id="285" r:id="rId38"/>
    <p:sldId id="303" r:id="rId39"/>
    <p:sldId id="286" r:id="rId40"/>
    <p:sldId id="304" r:id="rId41"/>
    <p:sldId id="28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104" d="100"/>
          <a:sy n="104" d="100"/>
        </p:scale>
        <p:origin x="-9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AC17C-BF65-454A-9B1E-2FCABD5E3C9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C2D8842-9514-4FDD-B559-D3B9CDA88777}">
      <dgm:prSet phldrT="[Text]" custT="1"/>
      <dgm:spPr>
        <a:solidFill>
          <a:srgbClr val="FFFF00">
            <a:alpha val="75000"/>
          </a:srgbClr>
        </a:solidFill>
      </dgm:spPr>
      <dgm:t>
        <a:bodyPr>
          <a:scene3d>
            <a:camera prst="orthographicFront"/>
            <a:lightRig rig="balanced" dir="t">
              <a:rot lat="0" lon="0" rev="2100000"/>
            </a:lightRig>
          </a:scene3d>
          <a:sp3d extrusionH="57150" prstMaterial="metal">
            <a:bevelT w="38100" h="25400"/>
            <a:contourClr>
              <a:schemeClr val="bg2"/>
            </a:contourClr>
          </a:sp3d>
        </a:bodyPr>
        <a:lstStyle/>
        <a:p>
          <a:pPr algn="just"/>
          <a:r>
            <a:rPr lang="ms-MY" sz="2400" b="1" cap="none" spc="0" dirty="0" smtClean="0">
              <a:ln w="50800"/>
              <a:solidFill>
                <a:schemeClr val="bg1">
                  <a:shade val="50000"/>
                </a:schemeClr>
              </a:solidFill>
              <a:effectLst/>
              <a:latin typeface="Times New Roman" pitchFamily="18" charset="0"/>
              <a:cs typeface="Times New Roman" pitchFamily="18" charset="0"/>
            </a:rPr>
            <a:t>Keperibadian guru perlu dihormati dan dihargai kerana keupayaannya membina pewaris negara bangsa yang berwibawa dan cemerlang.</a:t>
          </a:r>
          <a:endParaRPr lang="en-US" sz="2400" b="1" cap="none" spc="0" dirty="0">
            <a:ln w="50800"/>
            <a:solidFill>
              <a:schemeClr val="bg1">
                <a:shade val="50000"/>
              </a:schemeClr>
            </a:solidFill>
            <a:effectLst/>
            <a:latin typeface="Times New Roman" pitchFamily="18" charset="0"/>
            <a:cs typeface="Times New Roman" pitchFamily="18" charset="0"/>
          </a:endParaRPr>
        </a:p>
      </dgm:t>
    </dgm:pt>
    <dgm:pt modelId="{128A6C0C-F2A4-4586-90F1-CF2D6C4D314B}" type="parTrans" cxnId="{F24FAE13-053D-4A56-9C8D-A764599A519F}">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4FC2148-B8A2-464F-B62D-18E0E8639CFD}" type="sibTrans" cxnId="{F24FAE13-053D-4A56-9C8D-A764599A519F}">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88C483E-E228-46ED-8724-B9E764164AD4}">
      <dgm:prSet phldrT="[Text]" custT="1"/>
      <dgm:spPr/>
      <dgm:t>
        <a:bodyPr/>
        <a:lstStyle/>
        <a:p>
          <a:pPr algn="just"/>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Pembangunan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belia</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yang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dijana</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melalui</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pembangunan</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modal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insan</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yang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berkualiti</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seimbang</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akan</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dapat</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meneruskan</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pembangunan</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negara</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bangsa</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cita-cita</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agama.</a:t>
          </a:r>
          <a:endParaRPr lang="en-US" sz="24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dgm:t>
    </dgm:pt>
    <dgm:pt modelId="{D4F30C8C-6E7C-467E-9DAD-709666BFA185}" type="parTrans" cxnId="{8DF8C7F4-E38A-489B-839F-7A141ECD98FB}">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E0445C5-B693-4386-8721-C26BA6EA9ED8}" type="sibTrans" cxnId="{8DF8C7F4-E38A-489B-839F-7A141ECD98FB}">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35C5A75-0135-49B0-9043-90DCC1A7D835}">
      <dgm:prSet phldrT="[Text]" custT="1"/>
      <dgm:spPr/>
      <dgm:t>
        <a:bodyPr/>
        <a:lstStyle/>
        <a:p>
          <a:pPr algn="just"/>
          <a:r>
            <a:rPr lang="ms-MY"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Gandingan semua pihak dalam memartabatkan pendidikan dan modal insan kelas pertama mampu membawa kebahagian hidup di dunia dan keselamatan di akhirat.</a:t>
          </a:r>
          <a:endParaRPr lang="en-US" sz="24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dgm:t>
    </dgm:pt>
    <dgm:pt modelId="{FAE6568B-E4CA-4279-9CD4-F95DC91301BE}" type="parTrans" cxnId="{C44B363B-D9C7-4C91-A46A-87450CDA3526}">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01EEAF-D9EB-4370-B850-56FEEB28A569}" type="sibTrans" cxnId="{C44B363B-D9C7-4C91-A46A-87450CDA3526}">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E08245D-B456-4972-92BE-46489BFD9C5F}" type="pres">
      <dgm:prSet presAssocID="{2C5AC17C-BF65-454A-9B1E-2FCABD5E3C96}" presName="linear" presStyleCnt="0">
        <dgm:presLayoutVars>
          <dgm:animLvl val="lvl"/>
          <dgm:resizeHandles val="exact"/>
        </dgm:presLayoutVars>
      </dgm:prSet>
      <dgm:spPr/>
      <dgm:t>
        <a:bodyPr/>
        <a:lstStyle/>
        <a:p>
          <a:endParaRPr lang="en-US"/>
        </a:p>
      </dgm:t>
    </dgm:pt>
    <dgm:pt modelId="{9D2EDB97-9BED-4A80-9653-57AB88FD7827}" type="pres">
      <dgm:prSet presAssocID="{EC2D8842-9514-4FDD-B559-D3B9CDA88777}" presName="parentText" presStyleLbl="node1" presStyleIdx="0" presStyleCnt="3">
        <dgm:presLayoutVars>
          <dgm:chMax val="0"/>
          <dgm:bulletEnabled val="1"/>
        </dgm:presLayoutVars>
      </dgm:prSet>
      <dgm:spPr/>
      <dgm:t>
        <a:bodyPr/>
        <a:lstStyle/>
        <a:p>
          <a:endParaRPr lang="en-US"/>
        </a:p>
      </dgm:t>
    </dgm:pt>
    <dgm:pt modelId="{0986B3DD-3CD9-4CD7-88D7-33235983EF5B}" type="pres">
      <dgm:prSet presAssocID="{E4FC2148-B8A2-464F-B62D-18E0E8639CFD}" presName="spacer" presStyleCnt="0"/>
      <dgm:spPr/>
      <dgm:t>
        <a:bodyPr/>
        <a:lstStyle/>
        <a:p>
          <a:endParaRPr lang="en-US"/>
        </a:p>
      </dgm:t>
    </dgm:pt>
    <dgm:pt modelId="{1B37CE48-2020-4D8B-841E-E511D97A14D7}" type="pres">
      <dgm:prSet presAssocID="{488C483E-E228-46ED-8724-B9E764164AD4}" presName="parentText" presStyleLbl="node1" presStyleIdx="1" presStyleCnt="3">
        <dgm:presLayoutVars>
          <dgm:chMax val="0"/>
          <dgm:bulletEnabled val="1"/>
        </dgm:presLayoutVars>
      </dgm:prSet>
      <dgm:spPr/>
      <dgm:t>
        <a:bodyPr/>
        <a:lstStyle/>
        <a:p>
          <a:endParaRPr lang="en-US"/>
        </a:p>
      </dgm:t>
    </dgm:pt>
    <dgm:pt modelId="{85B44138-A977-4FDF-8B21-CE2D77D6722F}" type="pres">
      <dgm:prSet presAssocID="{4E0445C5-B693-4386-8721-C26BA6EA9ED8}" presName="spacer" presStyleCnt="0"/>
      <dgm:spPr/>
      <dgm:t>
        <a:bodyPr/>
        <a:lstStyle/>
        <a:p>
          <a:endParaRPr lang="en-US"/>
        </a:p>
      </dgm:t>
    </dgm:pt>
    <dgm:pt modelId="{FA1F5975-B069-47D3-B5E2-E694D9104165}" type="pres">
      <dgm:prSet presAssocID="{835C5A75-0135-49B0-9043-90DCC1A7D835}" presName="parentText" presStyleLbl="node1" presStyleIdx="2" presStyleCnt="3">
        <dgm:presLayoutVars>
          <dgm:chMax val="0"/>
          <dgm:bulletEnabled val="1"/>
        </dgm:presLayoutVars>
      </dgm:prSet>
      <dgm:spPr/>
      <dgm:t>
        <a:bodyPr/>
        <a:lstStyle/>
        <a:p>
          <a:endParaRPr lang="en-US"/>
        </a:p>
      </dgm:t>
    </dgm:pt>
  </dgm:ptLst>
  <dgm:cxnLst>
    <dgm:cxn modelId="{C44B363B-D9C7-4C91-A46A-87450CDA3526}" srcId="{2C5AC17C-BF65-454A-9B1E-2FCABD5E3C96}" destId="{835C5A75-0135-49B0-9043-90DCC1A7D835}" srcOrd="2" destOrd="0" parTransId="{FAE6568B-E4CA-4279-9CD4-F95DC91301BE}" sibTransId="{1901EEAF-D9EB-4370-B850-56FEEB28A569}"/>
    <dgm:cxn modelId="{F7353D22-77DC-41FB-840D-AA4D71418849}" type="presOf" srcId="{835C5A75-0135-49B0-9043-90DCC1A7D835}" destId="{FA1F5975-B069-47D3-B5E2-E694D9104165}" srcOrd="0" destOrd="0" presId="urn:microsoft.com/office/officeart/2005/8/layout/vList2"/>
    <dgm:cxn modelId="{8DF8C7F4-E38A-489B-839F-7A141ECD98FB}" srcId="{2C5AC17C-BF65-454A-9B1E-2FCABD5E3C96}" destId="{488C483E-E228-46ED-8724-B9E764164AD4}" srcOrd="1" destOrd="0" parTransId="{D4F30C8C-6E7C-467E-9DAD-709666BFA185}" sibTransId="{4E0445C5-B693-4386-8721-C26BA6EA9ED8}"/>
    <dgm:cxn modelId="{F24FAE13-053D-4A56-9C8D-A764599A519F}" srcId="{2C5AC17C-BF65-454A-9B1E-2FCABD5E3C96}" destId="{EC2D8842-9514-4FDD-B559-D3B9CDA88777}" srcOrd="0" destOrd="0" parTransId="{128A6C0C-F2A4-4586-90F1-CF2D6C4D314B}" sibTransId="{E4FC2148-B8A2-464F-B62D-18E0E8639CFD}"/>
    <dgm:cxn modelId="{61F2F321-C8B0-49A4-8C83-E7421C9E4375}" type="presOf" srcId="{2C5AC17C-BF65-454A-9B1E-2FCABD5E3C96}" destId="{1E08245D-B456-4972-92BE-46489BFD9C5F}" srcOrd="0" destOrd="0" presId="urn:microsoft.com/office/officeart/2005/8/layout/vList2"/>
    <dgm:cxn modelId="{9348BB6C-ED71-48CF-8197-64373309F39C}" type="presOf" srcId="{EC2D8842-9514-4FDD-B559-D3B9CDA88777}" destId="{9D2EDB97-9BED-4A80-9653-57AB88FD7827}" srcOrd="0" destOrd="0" presId="urn:microsoft.com/office/officeart/2005/8/layout/vList2"/>
    <dgm:cxn modelId="{FDD63227-0529-4192-A3A1-949732CEC923}" type="presOf" srcId="{488C483E-E228-46ED-8724-B9E764164AD4}" destId="{1B37CE48-2020-4D8B-841E-E511D97A14D7}" srcOrd="0" destOrd="0" presId="urn:microsoft.com/office/officeart/2005/8/layout/vList2"/>
    <dgm:cxn modelId="{24FE3AD4-39DB-452D-96A0-F1B0E86D12A1}" type="presParOf" srcId="{1E08245D-B456-4972-92BE-46489BFD9C5F}" destId="{9D2EDB97-9BED-4A80-9653-57AB88FD7827}" srcOrd="0" destOrd="0" presId="urn:microsoft.com/office/officeart/2005/8/layout/vList2"/>
    <dgm:cxn modelId="{D2766621-53D3-476B-BBE4-55528B4B83F8}" type="presParOf" srcId="{1E08245D-B456-4972-92BE-46489BFD9C5F}" destId="{0986B3DD-3CD9-4CD7-88D7-33235983EF5B}" srcOrd="1" destOrd="0" presId="urn:microsoft.com/office/officeart/2005/8/layout/vList2"/>
    <dgm:cxn modelId="{814E44D0-6ED6-46FE-9246-2EE31C6B2A0A}" type="presParOf" srcId="{1E08245D-B456-4972-92BE-46489BFD9C5F}" destId="{1B37CE48-2020-4D8B-841E-E511D97A14D7}" srcOrd="2" destOrd="0" presId="urn:microsoft.com/office/officeart/2005/8/layout/vList2"/>
    <dgm:cxn modelId="{350FC080-447A-474E-8D8B-A371EB357E1F}" type="presParOf" srcId="{1E08245D-B456-4972-92BE-46489BFD9C5F}" destId="{85B44138-A977-4FDF-8B21-CE2D77D6722F}" srcOrd="3" destOrd="0" presId="urn:microsoft.com/office/officeart/2005/8/layout/vList2"/>
    <dgm:cxn modelId="{3B23B550-C81B-4722-87C6-E879A64145DD}" type="presParOf" srcId="{1E08245D-B456-4972-92BE-46489BFD9C5F}" destId="{FA1F5975-B069-47D3-B5E2-E694D9104165}" srcOrd="4" destOrd="0" presId="urn:microsoft.com/office/officeart/2005/8/layout/vList2"/>
  </dgm:cxnLst>
  <dgm:bg>
    <a:effectLst>
      <a:glow rad="63500">
        <a:schemeClr val="accent4">
          <a:satMod val="175000"/>
          <a:alpha val="4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2EDB97-9BED-4A80-9653-57AB88FD7827}">
      <dsp:nvSpPr>
        <dsp:cNvPr id="0" name=""/>
        <dsp:cNvSpPr/>
      </dsp:nvSpPr>
      <dsp:spPr>
        <a:xfrm>
          <a:off x="0" y="491199"/>
          <a:ext cx="8229600" cy="1254825"/>
        </a:xfrm>
        <a:prstGeom prst="roundRect">
          <a:avLst/>
        </a:prstGeom>
        <a:solidFill>
          <a:srgbClr val="FFFF00">
            <a:alpha val="7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just" defTabSz="1066800">
            <a:lnSpc>
              <a:spcPct val="90000"/>
            </a:lnSpc>
            <a:spcBef>
              <a:spcPct val="0"/>
            </a:spcBef>
            <a:spcAft>
              <a:spcPct val="35000"/>
            </a:spcAft>
          </a:pPr>
          <a:r>
            <a:rPr lang="ms-MY" sz="2400" b="1" kern="1200" cap="none" spc="0" dirty="0" smtClean="0">
              <a:ln w="50800"/>
              <a:solidFill>
                <a:schemeClr val="bg1">
                  <a:shade val="50000"/>
                </a:schemeClr>
              </a:solidFill>
              <a:effectLst/>
              <a:latin typeface="Times New Roman" pitchFamily="18" charset="0"/>
              <a:cs typeface="Times New Roman" pitchFamily="18" charset="0"/>
            </a:rPr>
            <a:t>Keperibadian guru perlu dihormati dan dihargai kerana keupayaannya membina pewaris negara bangsa yang berwibawa dan cemerlang.</a:t>
          </a:r>
          <a:endParaRPr lang="en-US" sz="2400" b="1" kern="1200" cap="none" spc="0" dirty="0">
            <a:ln w="50800"/>
            <a:solidFill>
              <a:schemeClr val="bg1">
                <a:shade val="50000"/>
              </a:schemeClr>
            </a:solidFill>
            <a:effectLst/>
            <a:latin typeface="Times New Roman" pitchFamily="18" charset="0"/>
            <a:cs typeface="Times New Roman" pitchFamily="18" charset="0"/>
          </a:endParaRPr>
        </a:p>
      </dsp:txBody>
      <dsp:txXfrm>
        <a:off x="0" y="491199"/>
        <a:ext cx="8229600" cy="1254825"/>
      </dsp:txXfrm>
    </dsp:sp>
    <dsp:sp modelId="{1B37CE48-2020-4D8B-841E-E511D97A14D7}">
      <dsp:nvSpPr>
        <dsp:cNvPr id="0" name=""/>
        <dsp:cNvSpPr/>
      </dsp:nvSpPr>
      <dsp:spPr>
        <a:xfrm>
          <a:off x="0" y="1933225"/>
          <a:ext cx="8229600" cy="1254825"/>
        </a:xfrm>
        <a:prstGeom prst="roundRect">
          <a:avLst/>
        </a:prstGeom>
        <a:gradFill rotWithShape="0">
          <a:gsLst>
            <a:gs pos="0">
              <a:schemeClr val="accent2">
                <a:hueOff val="-10081594"/>
                <a:satOff val="4384"/>
                <a:lumOff val="1275"/>
                <a:alphaOff val="0"/>
                <a:shade val="51000"/>
                <a:satMod val="130000"/>
              </a:schemeClr>
            </a:gs>
            <a:gs pos="80000">
              <a:schemeClr val="accent2">
                <a:hueOff val="-10081594"/>
                <a:satOff val="4384"/>
                <a:lumOff val="1275"/>
                <a:alphaOff val="0"/>
                <a:shade val="93000"/>
                <a:satMod val="130000"/>
              </a:schemeClr>
            </a:gs>
            <a:gs pos="100000">
              <a:schemeClr val="accent2">
                <a:hueOff val="-10081594"/>
                <a:satOff val="4384"/>
                <a:lumOff val="1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Pembangunan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belia</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yang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dijana</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melalui</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pembangunan</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modal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insan</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yang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berkualiti</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seimbang</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akan</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dapat</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meneruskan</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pembangunan</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negara</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bangsa</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cita-cita</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agama.</a:t>
          </a:r>
          <a:endParaRPr lang="en-US" sz="2400" b="0" kern="120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dsp:txBody>
      <dsp:txXfrm>
        <a:off x="0" y="1933225"/>
        <a:ext cx="8229600" cy="1254825"/>
      </dsp:txXfrm>
    </dsp:sp>
    <dsp:sp modelId="{FA1F5975-B069-47D3-B5E2-E694D9104165}">
      <dsp:nvSpPr>
        <dsp:cNvPr id="0" name=""/>
        <dsp:cNvSpPr/>
      </dsp:nvSpPr>
      <dsp:spPr>
        <a:xfrm>
          <a:off x="0" y="3375250"/>
          <a:ext cx="8229600" cy="1254825"/>
        </a:xfrm>
        <a:prstGeom prst="roundRect">
          <a:avLst/>
        </a:prstGeom>
        <a:gradFill rotWithShape="0">
          <a:gsLst>
            <a:gs pos="0">
              <a:schemeClr val="accent2">
                <a:hueOff val="-20163188"/>
                <a:satOff val="8769"/>
                <a:lumOff val="2550"/>
                <a:alphaOff val="0"/>
                <a:shade val="51000"/>
                <a:satMod val="130000"/>
              </a:schemeClr>
            </a:gs>
            <a:gs pos="80000">
              <a:schemeClr val="accent2">
                <a:hueOff val="-20163188"/>
                <a:satOff val="8769"/>
                <a:lumOff val="2550"/>
                <a:alphaOff val="0"/>
                <a:shade val="93000"/>
                <a:satMod val="130000"/>
              </a:schemeClr>
            </a:gs>
            <a:gs pos="100000">
              <a:schemeClr val="accent2">
                <a:hueOff val="-20163188"/>
                <a:satOff val="8769"/>
                <a:lumOff val="255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ms-MY"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Gandingan semua pihak dalam memartabatkan pendidikan dan modal insan kelas pertama mampu membawa kebahagian hidup di dunia dan keselamatan di akhirat.</a:t>
          </a:r>
          <a:endParaRPr lang="en-US" sz="2400" b="0" kern="120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dsp:txBody>
      <dsp:txXfrm>
        <a:off x="0" y="3375250"/>
        <a:ext cx="8229600" cy="12548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5/12/2016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xmlns="" val="237927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F4766-FCEB-4387-912A-D38F4800153A}" type="datetime1">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8D20A-1435-4FA5-A33A-EE53286A8438}" type="datetime1">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0E78B-E2E4-4746-8BC2-36A9409E378D}" type="datetime1">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64A83-101B-4AC0-9A0E-DA9F0CA64F59}" type="datetime1">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5D2E2-22BA-4F69-B285-4432B59741E3}" type="datetime1">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4269FF-02A6-4145-B350-3AA59962CA97}" type="datetime1">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3F2C0-6A5E-438B-9652-795CF128650D}" type="datetime1">
              <a:rPr lang="en-US" smtClean="0"/>
              <a:pPr/>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8DB08-ECD6-41E6-9DE4-C52D32A833BE}" type="datetime1">
              <a:rPr lang="en-US" smtClean="0"/>
              <a:pPr/>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75E21-B5B3-43AD-BFE7-F13158B634E5}" type="datetime1">
              <a:rPr lang="en-US" smtClean="0"/>
              <a:pPr/>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39E3E-4356-407F-B374-E0107415AEF7}" type="datetime1">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D32A3-FDFB-44C3-9EF2-B934235FDECF}" type="datetime1">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88C21-DF7A-4B9B-9FA5-3F31F6A521F2}" type="datetime1">
              <a:rPr lang="en-US" smtClean="0"/>
              <a:pPr/>
              <a:t>5/12/2016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7AA28-366A-4997-BBC8-D6BEB1ED3AC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smtClean="0">
                <a:ln w="11430">
                  <a:solidFill>
                    <a:srgbClr val="FFFF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rPr>
              <a:t>GURU PEMBINA PEWARIS WIBAWA</a:t>
            </a:r>
            <a:endParaRPr lang="en-US" sz="6600" b="1" spc="50" dirty="0">
              <a:ln w="11430">
                <a:solidFill>
                  <a:srgbClr val="FFFF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ts val="0"/>
              </a:spcBef>
            </a:pP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(13 Mei 2016 / 6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Sya’ban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1437</a:t>
            </a:r>
            <a:r>
              <a:rPr lang="es-E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899592" y="1700808"/>
            <a:ext cx="7488832" cy="4104456"/>
          </a:xfrm>
          <a:prstGeom prst="round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697" name="Rectangle 1"/>
          <p:cNvSpPr>
            <a:spLocks noChangeArrowheads="1"/>
          </p:cNvSpPr>
          <p:nvPr/>
        </p:nvSpPr>
        <p:spPr bwMode="auto">
          <a:xfrm>
            <a:off x="1043608" y="1835532"/>
            <a:ext cx="7200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ms-MY"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Maksudnya: </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ms-MY"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ms-MY"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kumimoji="0" lang="ms-MY"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 tidaklah patut bagi orang yang beriman keluar semuanya (pergi berperang); maka, hendaklah keluar sebahagian sahaja dari setiap puak di antara mereka, untuk mendalami ilmu agama, dan untuk mengajar kaumnya apabila mereka kembali kepadanya; mudah-mudahan mereka dapat berjaga-jaga</a:t>
            </a:r>
            <a:r>
              <a:rPr kumimoji="0" lang="ms-MY"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endParaRPr kumimoji="0" lang="ms-MY"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 name="Rectangle 9"/>
          <p:cNvSpPr/>
          <p:nvPr/>
        </p:nvSpPr>
        <p:spPr>
          <a:xfrm>
            <a:off x="5580112" y="5229200"/>
            <a:ext cx="2559227" cy="369332"/>
          </a:xfrm>
          <a:prstGeom prst="rect">
            <a:avLst/>
          </a:prstGeom>
        </p:spPr>
        <p:txBody>
          <a:bodyPr wrap="none">
            <a:spAutoFit/>
          </a:bodyPr>
          <a:lstStyle/>
          <a:p>
            <a:pPr algn="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Surah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Taubah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ayat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122</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99592" y="2420888"/>
            <a:ext cx="7488832" cy="2376264"/>
          </a:xfrm>
          <a:prstGeom prst="round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Same Side Corner Rectangle 9"/>
          <p:cNvSpPr/>
          <p:nvPr/>
        </p:nvSpPr>
        <p:spPr>
          <a:xfrm>
            <a:off x="395536" y="1196752"/>
            <a:ext cx="8280920" cy="871180"/>
          </a:xfrm>
          <a:prstGeom prst="round2Same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ms-MY" sz="240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Imam Ghazali dalam kitab </a:t>
            </a:r>
            <a:r>
              <a:rPr lang="ms-MY" sz="2400" i="1"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Ihya Ulumuddin</a:t>
            </a:r>
            <a:r>
              <a:rPr lang="ms-MY" sz="240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yang memetik nasihat Lukman al-Hakim kepada anaknya iaitu: </a:t>
            </a:r>
            <a:endParaRPr lang="en-US" sz="240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11" name="Rectangle 10"/>
          <p:cNvSpPr/>
          <p:nvPr/>
        </p:nvSpPr>
        <p:spPr>
          <a:xfrm>
            <a:off x="1115616" y="2690336"/>
            <a:ext cx="6840760" cy="1938992"/>
          </a:xfrm>
          <a:prstGeom prst="rect">
            <a:avLst/>
          </a:prstGeom>
        </p:spPr>
        <p:txBody>
          <a:bodyPr wrap="square">
            <a:spAutoFit/>
          </a:bodyPr>
          <a:lstStyle/>
          <a:p>
            <a:pPr algn="just"/>
            <a:r>
              <a:rPr lang="ms-MY"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“Wahai anakku, pergaulilah para guru dan rapatilah mereka dengan kedua lututmu, kerana Allah Taala menghidupkan hati dengan nur (cahaya) hikmah, sebagaimana Allah menghidupkan bumi dengan hujan dari langit”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827584" y="2060848"/>
            <a:ext cx="7416824" cy="2664296"/>
          </a:xfrm>
          <a:prstGeom prst="round2DiagRect">
            <a:avLst/>
          </a:prstGeom>
          <a:solidFill>
            <a:srgbClr val="00B0F0">
              <a:alpha val="8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1043608" y="2204864"/>
            <a:ext cx="7056784" cy="2308324"/>
          </a:xfrm>
          <a:prstGeom prst="rect">
            <a:avLst/>
          </a:prstGeom>
        </p:spPr>
        <p:txBody>
          <a:bodyPr wrap="square">
            <a:spAutoFit/>
          </a:bodyPr>
          <a:lstStyle/>
          <a:p>
            <a:pPr algn="just"/>
            <a:r>
              <a:rPr lang="ms-MY" sz="2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Sememangnya martabat profesion keguruan bukan sahaja murni dan baik, tetapi perlu juga menggalas cabaran yang hebat untuk mendidik, membimbing dan menunjuk ajar dalam proses membentuk modal insan yang berwibawa dan berguna untuk agama, bangsa dan negara.</a:t>
            </a:r>
            <a:endParaRPr lang="en-US" sz="24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Single Corner Rectangle 9"/>
          <p:cNvSpPr/>
          <p:nvPr/>
        </p:nvSpPr>
        <p:spPr>
          <a:xfrm>
            <a:off x="428596" y="1214422"/>
            <a:ext cx="8286808" cy="461665"/>
          </a:xfrm>
          <a:prstGeom prst="round1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ms-MY" sz="2400" b="1" dirty="0" smtClean="0">
                <a:ln w="50800"/>
                <a:solidFill>
                  <a:schemeClr val="bg1">
                    <a:shade val="50000"/>
                  </a:schemeClr>
                </a:solidFill>
                <a:latin typeface="Times New Roman" pitchFamily="18" charset="0"/>
                <a:cs typeface="Times New Roman" pitchFamily="18" charset="0"/>
              </a:rPr>
              <a:t>UMUM MENGETAHUI BAHAWA MASA ANAK-ANAK </a:t>
            </a:r>
            <a:endParaRPr lang="en-US" sz="2400" b="1" dirty="0">
              <a:ln w="50800"/>
              <a:solidFill>
                <a:schemeClr val="bg1">
                  <a:shade val="50000"/>
                </a:schemeClr>
              </a:solidFill>
              <a:latin typeface="Times New Roman" pitchFamily="18" charset="0"/>
              <a:cs typeface="Times New Roman" pitchFamily="18" charset="0"/>
            </a:endParaRPr>
          </a:p>
        </p:txBody>
      </p:sp>
      <p:sp>
        <p:nvSpPr>
          <p:cNvPr id="11" name="Oval 10"/>
          <p:cNvSpPr/>
          <p:nvPr/>
        </p:nvSpPr>
        <p:spPr>
          <a:xfrm>
            <a:off x="285720" y="2428868"/>
            <a:ext cx="3000396" cy="35719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3" name="Oval 12"/>
          <p:cNvSpPr/>
          <p:nvPr/>
        </p:nvSpPr>
        <p:spPr>
          <a:xfrm>
            <a:off x="2928926" y="2428868"/>
            <a:ext cx="3000396" cy="35719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4" name="Oval 13"/>
          <p:cNvSpPr/>
          <p:nvPr/>
        </p:nvSpPr>
        <p:spPr>
          <a:xfrm>
            <a:off x="5572132" y="2428868"/>
            <a:ext cx="3000396" cy="35719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6" name="Rectangle 15"/>
          <p:cNvSpPr/>
          <p:nvPr/>
        </p:nvSpPr>
        <p:spPr>
          <a:xfrm>
            <a:off x="1187624" y="3068960"/>
            <a:ext cx="1382110"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15%</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Rectangle 16"/>
          <p:cNvSpPr/>
          <p:nvPr/>
        </p:nvSpPr>
        <p:spPr>
          <a:xfrm>
            <a:off x="3765954" y="3068960"/>
            <a:ext cx="1382110"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33%</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Rectangle 17"/>
          <p:cNvSpPr/>
          <p:nvPr/>
        </p:nvSpPr>
        <p:spPr>
          <a:xfrm>
            <a:off x="6430250" y="3068960"/>
            <a:ext cx="1382110"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52%</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ectangle 18"/>
          <p:cNvSpPr/>
          <p:nvPr/>
        </p:nvSpPr>
        <p:spPr>
          <a:xfrm>
            <a:off x="1187624" y="4365104"/>
            <a:ext cx="1124026" cy="461665"/>
          </a:xfrm>
          <a:prstGeom prst="rect">
            <a:avLst/>
          </a:prstGeom>
        </p:spPr>
        <p:txBody>
          <a:bodyPr wrap="none">
            <a:spAutoFit/>
          </a:bodyPr>
          <a:lstStyle/>
          <a:p>
            <a:pPr algn="ctr"/>
            <a:r>
              <a:rPr lang="ms-MY" sz="24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sekolah</a:t>
            </a:r>
            <a:endParaRPr lang="en-US" sz="24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0" name="Rectangle 19"/>
          <p:cNvSpPr/>
          <p:nvPr/>
        </p:nvSpPr>
        <p:spPr>
          <a:xfrm>
            <a:off x="3987551" y="4365104"/>
            <a:ext cx="764953" cy="461665"/>
          </a:xfrm>
          <a:prstGeom prst="rect">
            <a:avLst/>
          </a:prstGeom>
        </p:spPr>
        <p:txBody>
          <a:bodyPr wrap="none">
            <a:spAutoFit/>
          </a:bodyPr>
          <a:lstStyle/>
          <a:p>
            <a:pPr algn="ctr"/>
            <a:r>
              <a:rPr lang="ms-MY" sz="24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tidur</a:t>
            </a:r>
            <a:endParaRPr lang="en-US" sz="24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1" name="Rectangle 20"/>
          <p:cNvSpPr/>
          <p:nvPr/>
        </p:nvSpPr>
        <p:spPr>
          <a:xfrm>
            <a:off x="6422872" y="4365104"/>
            <a:ext cx="1293945" cy="830997"/>
          </a:xfrm>
          <a:prstGeom prst="rect">
            <a:avLst/>
          </a:prstGeom>
        </p:spPr>
        <p:txBody>
          <a:bodyPr wrap="none">
            <a:spAutoFit/>
          </a:bodyPr>
          <a:lstStyle/>
          <a:p>
            <a:pPr algn="ctr"/>
            <a:r>
              <a:rPr lang="ms-MY" sz="24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Rumah /</a:t>
            </a:r>
          </a:p>
          <a:p>
            <a:pPr algn="ctr"/>
            <a:r>
              <a:rPr lang="ms-MY" sz="24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komuniti</a:t>
            </a:r>
            <a:endParaRPr lang="en-US" sz="24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own Arrow 17"/>
          <p:cNvSpPr/>
          <p:nvPr/>
        </p:nvSpPr>
        <p:spPr>
          <a:xfrm>
            <a:off x="6804248" y="3140968"/>
            <a:ext cx="864096" cy="1080120"/>
          </a:xfrm>
          <a:prstGeom prst="down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139952" y="3140968"/>
            <a:ext cx="864096" cy="1080120"/>
          </a:xfrm>
          <a:prstGeom prst="down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1403648" y="3140968"/>
            <a:ext cx="864096" cy="1080120"/>
          </a:xfrm>
          <a:prstGeom prst="down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Bevel 12"/>
          <p:cNvSpPr/>
          <p:nvPr/>
        </p:nvSpPr>
        <p:spPr>
          <a:xfrm>
            <a:off x="755576" y="1196752"/>
            <a:ext cx="7704856" cy="613470"/>
          </a:xfrm>
          <a:prstGeom prst="bevel">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ms-MY" sz="2400" b="1"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APA YANG MERISAUKAN</a:t>
            </a:r>
            <a:endParaRPr lang="en-US" sz="2400" b="1"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15" name="Rounded Rectangle 14"/>
          <p:cNvSpPr/>
          <p:nvPr/>
        </p:nvSpPr>
        <p:spPr>
          <a:xfrm>
            <a:off x="827584" y="2276872"/>
            <a:ext cx="7488832" cy="1328023"/>
          </a:xfrm>
          <a:prstGeom prst="roundRect">
            <a:avLst/>
          </a:prstGeom>
          <a:ln>
            <a:solidFill>
              <a:srgbClr val="FFFF00"/>
            </a:solidFill>
            <a:prstDash val="lgDashDotDot"/>
          </a:ln>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anak-anak lebih mudah terdedah dengan pelbagai anasir negatif yang boleh menyebabkan mereka lalai dan leka jika tidak diawasi.</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pic>
        <p:nvPicPr>
          <p:cNvPr id="10" name="Picture 9" descr="phone.jpg"/>
          <p:cNvPicPr>
            <a:picLocks noChangeAspect="1"/>
          </p:cNvPicPr>
          <p:nvPr/>
        </p:nvPicPr>
        <p:blipFill>
          <a:blip r:embed="rId5" cstate="print"/>
          <a:stretch>
            <a:fillRect/>
          </a:stretch>
        </p:blipFill>
        <p:spPr>
          <a:xfrm>
            <a:off x="899592" y="4365104"/>
            <a:ext cx="2026617" cy="1512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internet.jpg"/>
          <p:cNvPicPr>
            <a:picLocks noChangeAspect="1"/>
          </p:cNvPicPr>
          <p:nvPr/>
        </p:nvPicPr>
        <p:blipFill>
          <a:blip r:embed="rId6" cstate="print"/>
          <a:stretch>
            <a:fillRect/>
          </a:stretch>
        </p:blipFill>
        <p:spPr>
          <a:xfrm>
            <a:off x="3563888" y="4365104"/>
            <a:ext cx="2016224" cy="1512168"/>
          </a:xfrm>
          <a:prstGeom prst="roundRect">
            <a:avLst/>
          </a:prstGeom>
        </p:spPr>
      </p:pic>
      <p:pic>
        <p:nvPicPr>
          <p:cNvPr id="14" name="Picture 13" descr="game.jpg"/>
          <p:cNvPicPr>
            <a:picLocks noChangeAspect="1"/>
          </p:cNvPicPr>
          <p:nvPr/>
        </p:nvPicPr>
        <p:blipFill>
          <a:blip r:embed="rId7" cstate="print"/>
          <a:stretch>
            <a:fillRect/>
          </a:stretch>
        </p:blipFill>
        <p:spPr>
          <a:xfrm>
            <a:off x="6228184" y="4365104"/>
            <a:ext cx="2016224" cy="1512168"/>
          </a:xfrm>
          <a:prstGeom prst="round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Snip Single Corner Rectangle 9"/>
          <p:cNvSpPr/>
          <p:nvPr/>
        </p:nvSpPr>
        <p:spPr>
          <a:xfrm>
            <a:off x="251520" y="1238359"/>
            <a:ext cx="8640960" cy="2910721"/>
          </a:xfrm>
          <a:prstGeom prst="snip1Rect">
            <a:avLst/>
          </a:prstGeom>
        </p:spPr>
        <p:style>
          <a:lnRef idx="3">
            <a:schemeClr val="lt1"/>
          </a:lnRef>
          <a:fillRef idx="1">
            <a:schemeClr val="accent1"/>
          </a:fillRef>
          <a:effectRef idx="1">
            <a:schemeClr val="accent1"/>
          </a:effectRef>
          <a:fontRef idx="minor">
            <a:schemeClr val="lt1"/>
          </a:fontRef>
        </p:style>
        <p:txBody>
          <a:bodyPr wrap="square" anchor="ctr">
            <a:spAutoFit/>
          </a:bodyPr>
          <a:lstStyle/>
          <a:p>
            <a:pPr algn="just"/>
            <a:endPar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endPar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endPar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endPar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endPar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endPar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endPar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pic>
        <p:nvPicPr>
          <p:cNvPr id="11" name="Picture 10" descr="obsess.jpg"/>
          <p:cNvPicPr>
            <a:picLocks noChangeAspect="1"/>
          </p:cNvPicPr>
          <p:nvPr/>
        </p:nvPicPr>
        <p:blipFill>
          <a:blip r:embed="rId5" cstate="print"/>
          <a:stretch>
            <a:fillRect/>
          </a:stretch>
        </p:blipFill>
        <p:spPr>
          <a:xfrm>
            <a:off x="6228184" y="1268760"/>
            <a:ext cx="2554185" cy="2520280"/>
          </a:xfrm>
          <a:prstGeom prst="ellipse">
            <a:avLst/>
          </a:prstGeom>
          <a:ln>
            <a:noFill/>
          </a:ln>
          <a:effectLst>
            <a:softEdge rad="112500"/>
          </a:effectLst>
        </p:spPr>
      </p:pic>
      <p:sp>
        <p:nvSpPr>
          <p:cNvPr id="12" name="Rounded Rectangle 11"/>
          <p:cNvSpPr/>
          <p:nvPr/>
        </p:nvSpPr>
        <p:spPr>
          <a:xfrm>
            <a:off x="467544" y="4405233"/>
            <a:ext cx="7056784" cy="1328023"/>
          </a:xfrm>
          <a:prstGeom prst="roundRect">
            <a:avLst/>
          </a:prstGeom>
          <a:solidFill>
            <a:srgbClr val="FFFF0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Ini</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pasti</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akan</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merosakkan</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aset</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yang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amat</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berharga</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dan</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menjadi</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tonggak</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serta</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kekuatan</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masa</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depan</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negara</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a:t>
            </a:r>
            <a:endPar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4" name="Rectangle 13"/>
          <p:cNvSpPr/>
          <p:nvPr/>
        </p:nvSpPr>
        <p:spPr>
          <a:xfrm>
            <a:off x="395536" y="1340768"/>
            <a:ext cx="5760640" cy="2677656"/>
          </a:xfrm>
          <a:prstGeom prst="rect">
            <a:avLst/>
          </a:prstGeom>
        </p:spPr>
        <p:txBody>
          <a:bodyPr wrap="square">
            <a:spAutoFit/>
          </a:bodyPr>
          <a:lstStyle/>
          <a:p>
            <a:pPr algn="just"/>
            <a:r>
              <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Akhirnya mereka menjadi obses dan lebih mempercayai maklumat yang belum pasti kesahihannya. Situasi ini boleh menyebabkan kekeliruan dan salah faham terutamanya yang menyentuh soal akidah, ibadah, syariah dan akhlak anak-anak dan para belia di negara ini.</a:t>
            </a:r>
            <a:endPar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899592" y="3284984"/>
            <a:ext cx="7488832" cy="2376264"/>
          </a:xfrm>
          <a:prstGeom prst="round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4" name="Rounded Rectangle 13"/>
          <p:cNvSpPr/>
          <p:nvPr/>
        </p:nvSpPr>
        <p:spPr>
          <a:xfrm>
            <a:off x="971600" y="1124744"/>
            <a:ext cx="7056784" cy="1800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553" name="Rectangle 1"/>
          <p:cNvSpPr>
            <a:spLocks noChangeArrowheads="1"/>
          </p:cNvSpPr>
          <p:nvPr/>
        </p:nvSpPr>
        <p:spPr bwMode="auto">
          <a:xfrm>
            <a:off x="827584" y="1268760"/>
            <a:ext cx="7344816"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b="1" i="0" u="none" strike="noStrike" normalizeH="0" baseline="0" dirty="0" smtClean="0">
                <a:ln w="50800"/>
                <a:solidFill>
                  <a:schemeClr val="bg1">
                    <a:shade val="50000"/>
                  </a:schemeClr>
                </a:solidFill>
                <a:latin typeface="QCF_P544" pitchFamily="2" charset="2"/>
                <a:ea typeface="Times New Roman" pitchFamily="18" charset="0"/>
                <a:cs typeface="Arabic Transparent" pitchFamily="2" charset="-78"/>
              </a:rPr>
              <a:t>﴿</a:t>
            </a:r>
            <a:r>
              <a:rPr kumimoji="0" lang="ar-SA" sz="4400" b="1" i="0" u="none" strike="noStrike" normalizeH="0" baseline="0" dirty="0" smtClean="0">
                <a:ln w="50800"/>
                <a:solidFill>
                  <a:schemeClr val="bg1">
                    <a:shade val="50000"/>
                  </a:schemeClr>
                </a:solidFill>
                <a:latin typeface="QCF_P544" pitchFamily="2" charset="2"/>
                <a:ea typeface="Times New Roman" pitchFamily="18" charset="0"/>
                <a:cs typeface="QCF_P544" pitchFamily="2" charset="2"/>
              </a:rPr>
              <a:t>ﯸ ﯹ ﯺ ﯻ ﯼ ﯽ ﯾ ﯿ ﰀ ﰁ  ﰂ ﰃ ﰄ ﰅ ﰆ ﰇ ﰈ </a:t>
            </a:r>
            <a:r>
              <a:rPr kumimoji="0" lang="ar-SA" sz="4400" b="1" i="0" u="none" strike="noStrike" normalizeH="0" baseline="0" dirty="0" smtClean="0">
                <a:ln w="50800"/>
                <a:solidFill>
                  <a:schemeClr val="bg1">
                    <a:shade val="50000"/>
                  </a:schemeClr>
                </a:solidFill>
                <a:latin typeface="QCF_P544" pitchFamily="2" charset="2"/>
                <a:ea typeface="Times New Roman" pitchFamily="18" charset="0"/>
                <a:cs typeface="Arabic Transparent" pitchFamily="2" charset="-78"/>
              </a:rPr>
              <a:t>﴾</a:t>
            </a:r>
            <a:endParaRPr kumimoji="0" lang="ar-SA" sz="4000" b="1" i="0" u="none" strike="noStrike" normalizeH="0" baseline="0" dirty="0" smtClean="0">
              <a:ln w="50800"/>
              <a:solidFill>
                <a:schemeClr val="bg1">
                  <a:shade val="50000"/>
                </a:schemeClr>
              </a:solidFill>
              <a:latin typeface="Arial" pitchFamily="34" charset="0"/>
              <a:cs typeface="Arial" pitchFamily="34" charset="0"/>
            </a:endParaRPr>
          </a:p>
        </p:txBody>
      </p:sp>
      <p:sp>
        <p:nvSpPr>
          <p:cNvPr id="23554" name="Rectangle 2"/>
          <p:cNvSpPr>
            <a:spLocks noChangeArrowheads="1"/>
          </p:cNvSpPr>
          <p:nvPr/>
        </p:nvSpPr>
        <p:spPr bwMode="auto">
          <a:xfrm>
            <a:off x="971600" y="3337830"/>
            <a:ext cx="7200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Maksudnya: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ms-MY"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Syaitan</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telah</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menguasai</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mereka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sehingga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mereka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lupa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mengingati</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Allah;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mereka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itulah</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puak</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Syaitan</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Ketahuilah</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Bahawa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puak</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Syaitan</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itu</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orang</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rugi</a:t>
            </a:r>
            <a:r>
              <a:rPr kumimoji="0" lang="ms-MY"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endParaRPr kumimoji="0" lang="ms-MY"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6" name="Rectangle 15"/>
          <p:cNvSpPr/>
          <p:nvPr/>
        </p:nvSpPr>
        <p:spPr>
          <a:xfrm>
            <a:off x="5292080" y="5157192"/>
            <a:ext cx="2631105" cy="400110"/>
          </a:xfrm>
          <a:prstGeom prst="rect">
            <a:avLst/>
          </a:prstGeom>
        </p:spPr>
        <p:txBody>
          <a:bodyPr wrap="none">
            <a:spAutoFit/>
          </a:bodyPr>
          <a:lstStyle/>
          <a:p>
            <a:r>
              <a:rPr lang="ms-MY"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Surah Al-mujadalah :19</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2267744" y="980728"/>
            <a:ext cx="4248472" cy="1055608"/>
          </a:xfrm>
          <a:prstGeom prst="roundRect">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WAHAI </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GOLONGAN BELIA</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1" name="Rounded Rectangle 10"/>
          <p:cNvSpPr/>
          <p:nvPr/>
        </p:nvSpPr>
        <p:spPr>
          <a:xfrm>
            <a:off x="539552" y="2276872"/>
            <a:ext cx="7992888" cy="1736646"/>
          </a:xfrm>
          <a:prstGeom prst="roundRect">
            <a:avLst/>
          </a:prstGeom>
          <a:gradFill>
            <a:gsLst>
              <a:gs pos="0">
                <a:schemeClr val="accent2">
                  <a:shade val="51000"/>
                  <a:satMod val="130000"/>
                  <a:alpha val="36000"/>
                </a:schemeClr>
              </a:gs>
              <a:gs pos="80000">
                <a:schemeClr val="accent2">
                  <a:shade val="93000"/>
                  <a:satMod val="130000"/>
                </a:schemeClr>
              </a:gs>
              <a:gs pos="100000">
                <a:schemeClr val="accent2">
                  <a:shade val="94000"/>
                  <a:satMod val="135000"/>
                </a:schemeClr>
              </a:gs>
            </a:gsLst>
          </a:gradFill>
          <a:ln>
            <a:solidFill>
              <a:srgbClr val="FFFF00"/>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pencetus</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penggerak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pembina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tamadun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Islam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unggul</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dihormati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disegani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oleh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masyarakat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dunia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p>
          <a:p>
            <a:pPr algn="just"/>
            <a:endPar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12" name="Rounded Rectangle 11"/>
          <p:cNvSpPr/>
          <p:nvPr/>
        </p:nvSpPr>
        <p:spPr>
          <a:xfrm>
            <a:off x="683568" y="3356992"/>
            <a:ext cx="7992888" cy="1328023"/>
          </a:xfrm>
          <a:prstGeom prst="roundRect">
            <a:avLst/>
          </a:prstGeom>
          <a:ln>
            <a:solidFill>
              <a:srgbClr val="FFFF00"/>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pasti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akan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melahirkan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generasi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berwibawa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sekaligus</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menaikkan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martabat</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agama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kedaulatan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negara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p>
          <a:p>
            <a:pPr algn="just"/>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14" name="Rounded Rectangle 13"/>
          <p:cNvSpPr/>
          <p:nvPr/>
        </p:nvSpPr>
        <p:spPr>
          <a:xfrm>
            <a:off x="971600" y="4405233"/>
            <a:ext cx="7920880" cy="1328023"/>
          </a:xfrm>
          <a:prstGeom prst="roundRect">
            <a:avLst/>
          </a:prstGeom>
          <a:solidFill>
            <a:srgbClr val="FFFF00">
              <a:alpha val="82000"/>
            </a:srgbClr>
          </a:solidFill>
          <a:ln>
            <a:solidFill>
              <a:schemeClr val="bg1"/>
            </a:solidFill>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b="1" dirty="0" err="1" smtClean="0">
                <a:ln w="50800"/>
                <a:solidFill>
                  <a:schemeClr val="bg1">
                    <a:shade val="50000"/>
                  </a:schemeClr>
                </a:solidFill>
                <a:latin typeface="Times New Roman" pitchFamily="18" charset="0"/>
                <a:cs typeface="Times New Roman" pitchFamily="18" charset="0"/>
              </a:rPr>
              <a:t>berkat</a:t>
            </a:r>
            <a:r>
              <a:rPr lang="en-US" sz="2400" b="1" dirty="0" smtClean="0">
                <a:ln w="50800"/>
                <a:solidFill>
                  <a:schemeClr val="bg1">
                    <a:shade val="50000"/>
                  </a:schemeClr>
                </a:solidFill>
                <a:latin typeface="Times New Roman" pitchFamily="18" charset="0"/>
                <a:cs typeface="Times New Roman" pitchFamily="18" charset="0"/>
              </a:rPr>
              <a:t> </a:t>
            </a:r>
            <a:r>
              <a:rPr lang="en-US" sz="2400" b="1" dirty="0" err="1" smtClean="0">
                <a:ln w="50800"/>
                <a:solidFill>
                  <a:schemeClr val="bg1">
                    <a:shade val="50000"/>
                  </a:schemeClr>
                </a:solidFill>
                <a:latin typeface="Times New Roman" pitchFamily="18" charset="0"/>
                <a:cs typeface="Times New Roman" pitchFamily="18" charset="0"/>
              </a:rPr>
              <a:t>didikan</a:t>
            </a:r>
            <a:r>
              <a:rPr lang="en-US" sz="2400" b="1" dirty="0" smtClean="0">
                <a:ln w="50800"/>
                <a:solidFill>
                  <a:schemeClr val="bg1">
                    <a:shade val="50000"/>
                  </a:schemeClr>
                </a:solidFill>
                <a:latin typeface="Times New Roman" pitchFamily="18" charset="0"/>
                <a:cs typeface="Times New Roman" pitchFamily="18" charset="0"/>
              </a:rPr>
              <a:t> </a:t>
            </a:r>
            <a:r>
              <a:rPr lang="en-US" sz="2400" b="1" dirty="0" err="1" smtClean="0">
                <a:ln w="50800"/>
                <a:solidFill>
                  <a:schemeClr val="bg1">
                    <a:shade val="50000"/>
                  </a:schemeClr>
                </a:solidFill>
                <a:latin typeface="Times New Roman" pitchFamily="18" charset="0"/>
                <a:cs typeface="Times New Roman" pitchFamily="18" charset="0"/>
              </a:rPr>
              <a:t>dan</a:t>
            </a:r>
            <a:r>
              <a:rPr lang="en-US" sz="2400" b="1" dirty="0" smtClean="0">
                <a:ln w="50800"/>
                <a:solidFill>
                  <a:schemeClr val="bg1">
                    <a:shade val="50000"/>
                  </a:schemeClr>
                </a:solidFill>
                <a:latin typeface="Times New Roman" pitchFamily="18" charset="0"/>
                <a:cs typeface="Times New Roman" pitchFamily="18" charset="0"/>
              </a:rPr>
              <a:t> </a:t>
            </a:r>
            <a:r>
              <a:rPr lang="en-US" sz="2400" b="1" dirty="0" err="1" smtClean="0">
                <a:ln w="50800"/>
                <a:solidFill>
                  <a:schemeClr val="bg1">
                    <a:shade val="50000"/>
                  </a:schemeClr>
                </a:solidFill>
                <a:latin typeface="Times New Roman" pitchFamily="18" charset="0"/>
                <a:cs typeface="Times New Roman" pitchFamily="18" charset="0"/>
              </a:rPr>
              <a:t>asuhan</a:t>
            </a:r>
            <a:r>
              <a:rPr lang="en-US" sz="2400" b="1" dirty="0" smtClean="0">
                <a:ln w="50800"/>
                <a:solidFill>
                  <a:schemeClr val="bg1">
                    <a:shade val="50000"/>
                  </a:schemeClr>
                </a:solidFill>
                <a:latin typeface="Times New Roman" pitchFamily="18" charset="0"/>
                <a:cs typeface="Times New Roman" pitchFamily="18" charset="0"/>
              </a:rPr>
              <a:t> agama yang </a:t>
            </a:r>
            <a:r>
              <a:rPr lang="en-US" sz="2400" b="1" dirty="0" err="1" smtClean="0">
                <a:ln w="50800"/>
                <a:solidFill>
                  <a:schemeClr val="bg1">
                    <a:shade val="50000"/>
                  </a:schemeClr>
                </a:solidFill>
                <a:latin typeface="Times New Roman" pitchFamily="18" charset="0"/>
                <a:cs typeface="Times New Roman" pitchFamily="18" charset="0"/>
              </a:rPr>
              <a:t>telah</a:t>
            </a:r>
            <a:r>
              <a:rPr lang="en-US" sz="2400" b="1" dirty="0" smtClean="0">
                <a:ln w="50800"/>
                <a:solidFill>
                  <a:schemeClr val="bg1">
                    <a:shade val="50000"/>
                  </a:schemeClr>
                </a:solidFill>
                <a:latin typeface="Times New Roman" pitchFamily="18" charset="0"/>
                <a:cs typeface="Times New Roman" pitchFamily="18" charset="0"/>
              </a:rPr>
              <a:t> </a:t>
            </a:r>
            <a:r>
              <a:rPr lang="en-US" sz="2400" b="1" dirty="0" err="1" smtClean="0">
                <a:ln w="50800"/>
                <a:solidFill>
                  <a:schemeClr val="bg1">
                    <a:shade val="50000"/>
                  </a:schemeClr>
                </a:solidFill>
                <a:latin typeface="Times New Roman" pitchFamily="18" charset="0"/>
                <a:cs typeface="Times New Roman" pitchFamily="18" charset="0"/>
              </a:rPr>
              <a:t>diberikan</a:t>
            </a:r>
            <a:r>
              <a:rPr lang="en-US" sz="2400" b="1" dirty="0" smtClean="0">
                <a:ln w="50800"/>
                <a:solidFill>
                  <a:schemeClr val="bg1">
                    <a:shade val="50000"/>
                  </a:schemeClr>
                </a:solidFill>
                <a:latin typeface="Times New Roman" pitchFamily="18" charset="0"/>
                <a:cs typeface="Times New Roman" pitchFamily="18" charset="0"/>
              </a:rPr>
              <a:t> </a:t>
            </a:r>
            <a:r>
              <a:rPr lang="en-US" sz="2400" b="1" dirty="0" err="1" smtClean="0">
                <a:ln w="50800"/>
                <a:solidFill>
                  <a:schemeClr val="bg1">
                    <a:shade val="50000"/>
                  </a:schemeClr>
                </a:solidFill>
                <a:latin typeface="Times New Roman" pitchFamily="18" charset="0"/>
                <a:cs typeface="Times New Roman" pitchFamily="18" charset="0"/>
              </a:rPr>
              <a:t>secukupnya</a:t>
            </a:r>
            <a:r>
              <a:rPr lang="en-US" sz="2400" b="1" dirty="0" smtClean="0">
                <a:ln w="50800"/>
                <a:solidFill>
                  <a:schemeClr val="bg1">
                    <a:shade val="50000"/>
                  </a:schemeClr>
                </a:solidFill>
                <a:latin typeface="Times New Roman" pitchFamily="18" charset="0"/>
                <a:cs typeface="Times New Roman" pitchFamily="18" charset="0"/>
              </a:rPr>
              <a:t> </a:t>
            </a:r>
            <a:r>
              <a:rPr lang="en-US" sz="2400" b="1" dirty="0" err="1" smtClean="0">
                <a:ln w="50800"/>
                <a:solidFill>
                  <a:schemeClr val="bg1">
                    <a:shade val="50000"/>
                  </a:schemeClr>
                </a:solidFill>
                <a:latin typeface="Times New Roman" pitchFamily="18" charset="0"/>
                <a:cs typeface="Times New Roman" pitchFamily="18" charset="0"/>
              </a:rPr>
              <a:t>oleh</a:t>
            </a:r>
            <a:r>
              <a:rPr lang="en-US" sz="2400" b="1" dirty="0" smtClean="0">
                <a:ln w="50800"/>
                <a:solidFill>
                  <a:schemeClr val="bg1">
                    <a:shade val="50000"/>
                  </a:schemeClr>
                </a:solidFill>
                <a:latin typeface="Times New Roman" pitchFamily="18" charset="0"/>
                <a:cs typeface="Times New Roman" pitchFamily="18" charset="0"/>
              </a:rPr>
              <a:t> </a:t>
            </a:r>
            <a:r>
              <a:rPr lang="en-US" sz="2400" b="1" dirty="0" err="1" smtClean="0">
                <a:ln w="50800"/>
                <a:solidFill>
                  <a:schemeClr val="bg1">
                    <a:shade val="50000"/>
                  </a:schemeClr>
                </a:solidFill>
                <a:latin typeface="Times New Roman" pitchFamily="18" charset="0"/>
                <a:cs typeface="Times New Roman" pitchFamily="18" charset="0"/>
              </a:rPr>
              <a:t>para</a:t>
            </a:r>
            <a:r>
              <a:rPr lang="en-US" sz="2400" b="1" dirty="0" smtClean="0">
                <a:ln w="50800"/>
                <a:solidFill>
                  <a:schemeClr val="bg1">
                    <a:shade val="50000"/>
                  </a:schemeClr>
                </a:solidFill>
                <a:latin typeface="Times New Roman" pitchFamily="18" charset="0"/>
                <a:cs typeface="Times New Roman" pitchFamily="18" charset="0"/>
              </a:rPr>
              <a:t> guru, </a:t>
            </a:r>
            <a:r>
              <a:rPr lang="en-US" sz="2400" b="1" dirty="0" err="1" smtClean="0">
                <a:ln w="50800"/>
                <a:solidFill>
                  <a:schemeClr val="bg1">
                    <a:shade val="50000"/>
                  </a:schemeClr>
                </a:solidFill>
                <a:latin typeface="Times New Roman" pitchFamily="18" charset="0"/>
                <a:cs typeface="Times New Roman" pitchFamily="18" charset="0"/>
              </a:rPr>
              <a:t>dapat</a:t>
            </a:r>
            <a:r>
              <a:rPr lang="en-US" sz="2400" b="1" dirty="0" smtClean="0">
                <a:ln w="50800"/>
                <a:solidFill>
                  <a:schemeClr val="bg1">
                    <a:shade val="50000"/>
                  </a:schemeClr>
                </a:solidFill>
                <a:latin typeface="Times New Roman" pitchFamily="18" charset="0"/>
                <a:cs typeface="Times New Roman" pitchFamily="18" charset="0"/>
              </a:rPr>
              <a:t> </a:t>
            </a:r>
            <a:r>
              <a:rPr lang="en-US" sz="2400" b="1" dirty="0" err="1" smtClean="0">
                <a:ln w="50800"/>
                <a:solidFill>
                  <a:schemeClr val="bg1">
                    <a:shade val="50000"/>
                  </a:schemeClr>
                </a:solidFill>
                <a:latin typeface="Times New Roman" pitchFamily="18" charset="0"/>
                <a:cs typeface="Times New Roman" pitchFamily="18" charset="0"/>
              </a:rPr>
              <a:t>menyerlahkan</a:t>
            </a:r>
            <a:r>
              <a:rPr lang="en-US" sz="2400" b="1" dirty="0" smtClean="0">
                <a:ln w="50800"/>
                <a:solidFill>
                  <a:schemeClr val="bg1">
                    <a:shade val="50000"/>
                  </a:schemeClr>
                </a:solidFill>
                <a:latin typeface="Times New Roman" pitchFamily="18" charset="0"/>
                <a:cs typeface="Times New Roman" pitchFamily="18" charset="0"/>
              </a:rPr>
              <a:t> </a:t>
            </a:r>
            <a:r>
              <a:rPr lang="en-US" sz="2400" b="1" dirty="0" err="1" smtClean="0">
                <a:ln w="50800"/>
                <a:solidFill>
                  <a:schemeClr val="bg1">
                    <a:shade val="50000"/>
                  </a:schemeClr>
                </a:solidFill>
                <a:latin typeface="Times New Roman" pitchFamily="18" charset="0"/>
                <a:cs typeface="Times New Roman" pitchFamily="18" charset="0"/>
              </a:rPr>
              <a:t>lagi</a:t>
            </a:r>
            <a:r>
              <a:rPr lang="en-US" sz="2400" b="1" dirty="0" smtClean="0">
                <a:ln w="50800"/>
                <a:solidFill>
                  <a:schemeClr val="bg1">
                    <a:shade val="50000"/>
                  </a:schemeClr>
                </a:solidFill>
                <a:latin typeface="Times New Roman" pitchFamily="18" charset="0"/>
                <a:cs typeface="Times New Roman" pitchFamily="18" charset="0"/>
              </a:rPr>
              <a:t> </a:t>
            </a:r>
            <a:r>
              <a:rPr lang="en-US" sz="2400" b="1" dirty="0" err="1" smtClean="0">
                <a:ln w="50800"/>
                <a:solidFill>
                  <a:schemeClr val="bg1">
                    <a:shade val="50000"/>
                  </a:schemeClr>
                </a:solidFill>
                <a:latin typeface="Times New Roman" pitchFamily="18" charset="0"/>
                <a:cs typeface="Times New Roman" pitchFamily="18" charset="0"/>
              </a:rPr>
              <a:t>sahsiah</a:t>
            </a:r>
            <a:r>
              <a:rPr lang="en-US" sz="2400" b="1" dirty="0" smtClean="0">
                <a:ln w="50800"/>
                <a:solidFill>
                  <a:schemeClr val="bg1">
                    <a:shade val="50000"/>
                  </a:schemeClr>
                </a:solidFill>
                <a:latin typeface="Times New Roman" pitchFamily="18" charset="0"/>
                <a:cs typeface="Times New Roman" pitchFamily="18" charset="0"/>
              </a:rPr>
              <a:t> </a:t>
            </a:r>
            <a:r>
              <a:rPr lang="en-US" sz="2400" b="1" dirty="0" err="1" smtClean="0">
                <a:ln w="50800"/>
                <a:solidFill>
                  <a:schemeClr val="bg1">
                    <a:shade val="50000"/>
                  </a:schemeClr>
                </a:solidFill>
                <a:latin typeface="Times New Roman" pitchFamily="18" charset="0"/>
                <a:cs typeface="Times New Roman" pitchFamily="18" charset="0"/>
              </a:rPr>
              <a:t>diri</a:t>
            </a:r>
            <a:r>
              <a:rPr lang="en-US" sz="2400" b="1" dirty="0" smtClean="0">
                <a:ln w="50800"/>
                <a:solidFill>
                  <a:schemeClr val="bg1">
                    <a:shade val="50000"/>
                  </a:schemeClr>
                </a:solidFill>
                <a:latin typeface="Times New Roman" pitchFamily="18" charset="0"/>
                <a:cs typeface="Times New Roman" pitchFamily="18" charset="0"/>
              </a:rPr>
              <a:t> </a:t>
            </a:r>
            <a:r>
              <a:rPr lang="en-US" sz="2400" b="1" dirty="0" err="1" smtClean="0">
                <a:ln w="50800"/>
                <a:solidFill>
                  <a:schemeClr val="bg1">
                    <a:shade val="50000"/>
                  </a:schemeClr>
                </a:solidFill>
                <a:latin typeface="Times New Roman" pitchFamily="18" charset="0"/>
                <a:cs typeface="Times New Roman" pitchFamily="18" charset="0"/>
              </a:rPr>
              <a:t>para</a:t>
            </a:r>
            <a:r>
              <a:rPr lang="en-US" sz="2400" b="1" dirty="0" smtClean="0">
                <a:ln w="50800"/>
                <a:solidFill>
                  <a:schemeClr val="bg1">
                    <a:shade val="50000"/>
                  </a:schemeClr>
                </a:solidFill>
                <a:latin typeface="Times New Roman" pitchFamily="18" charset="0"/>
                <a:cs typeface="Times New Roman" pitchFamily="18" charset="0"/>
              </a:rPr>
              <a:t> </a:t>
            </a:r>
            <a:r>
              <a:rPr lang="en-US" sz="2400" b="1" dirty="0" err="1" smtClean="0">
                <a:ln w="50800"/>
                <a:solidFill>
                  <a:schemeClr val="bg1">
                    <a:shade val="50000"/>
                  </a:schemeClr>
                </a:solidFill>
                <a:latin typeface="Times New Roman" pitchFamily="18" charset="0"/>
                <a:cs typeface="Times New Roman" pitchFamily="18" charset="0"/>
              </a:rPr>
              <a:t>belia</a:t>
            </a:r>
            <a:r>
              <a:rPr lang="en-US" sz="2400" b="1" dirty="0" smtClean="0">
                <a:ln w="50800"/>
                <a:solidFill>
                  <a:schemeClr val="bg1">
                    <a:shade val="50000"/>
                  </a:schemeClr>
                </a:solidFill>
                <a:latin typeface="Times New Roman" pitchFamily="18" charset="0"/>
                <a:cs typeface="Times New Roman" pitchFamily="18" charset="0"/>
              </a:rPr>
              <a:t>.</a:t>
            </a:r>
            <a:endParaRPr lang="en-US" sz="2400" b="1" dirty="0">
              <a:ln w="50800"/>
              <a:solidFill>
                <a:schemeClr val="bg1">
                  <a:shade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xplosion 1 13"/>
          <p:cNvSpPr/>
          <p:nvPr/>
        </p:nvSpPr>
        <p:spPr>
          <a:xfrm>
            <a:off x="4283968" y="1340768"/>
            <a:ext cx="4248472" cy="5085184"/>
          </a:xfrm>
          <a:prstGeom prst="irregularSeal1">
            <a:avLst/>
          </a:prstGeom>
          <a:solidFill>
            <a:srgbClr val="FF0000"/>
          </a:solidFill>
          <a:ln>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 11"/>
          <p:cNvSpPr/>
          <p:nvPr/>
        </p:nvSpPr>
        <p:spPr>
          <a:xfrm>
            <a:off x="2411760" y="1296144"/>
            <a:ext cx="4248472" cy="5085184"/>
          </a:xfrm>
          <a:prstGeom prst="irregularSeal1">
            <a:avLst/>
          </a:prstGeom>
          <a:solidFill>
            <a:srgbClr val="FF0000"/>
          </a:solidFill>
          <a:ln>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1 10"/>
          <p:cNvSpPr/>
          <p:nvPr/>
        </p:nvSpPr>
        <p:spPr>
          <a:xfrm>
            <a:off x="611560" y="1124744"/>
            <a:ext cx="4248472" cy="5085184"/>
          </a:xfrm>
          <a:prstGeom prst="irregularSeal1">
            <a:avLst/>
          </a:prstGeom>
          <a:solidFill>
            <a:srgbClr val="FF0000"/>
          </a:solidFill>
          <a:ln>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755576" y="2492896"/>
            <a:ext cx="7920880" cy="2145268"/>
          </a:xfrm>
          <a:prstGeom prst="roundRect">
            <a:avLst/>
          </a:prstGeom>
          <a:ln/>
        </p:spPr>
        <p:style>
          <a:lnRef idx="0">
            <a:schemeClr val="dk1"/>
          </a:lnRef>
          <a:fillRef idx="3">
            <a:schemeClr val="dk1"/>
          </a:fillRef>
          <a:effectRef idx="3">
            <a:schemeClr val="dk1"/>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Sebaliknya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belia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gagal</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menempa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sahsiah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seperti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digariskan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oleh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Islam,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maka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mereka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sangat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mudah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terjerumus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dalam</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kerja-kerja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maksiat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kemungkaran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dilarang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oleh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agama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serta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sering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berlawanan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dengan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nilai-nilai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budaya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negara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11560" y="2924944"/>
            <a:ext cx="8136904" cy="2376264"/>
          </a:xfrm>
          <a:prstGeom prst="round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481" name="Rectangle 1"/>
          <p:cNvSpPr>
            <a:spLocks noChangeArrowheads="1"/>
          </p:cNvSpPr>
          <p:nvPr/>
        </p:nvSpPr>
        <p:spPr bwMode="auto">
          <a:xfrm>
            <a:off x="539552" y="1481912"/>
            <a:ext cx="8280920" cy="1328023"/>
          </a:xfrm>
          <a:prstGeom prst="roundRect">
            <a:avLst/>
          </a:prstGeom>
          <a:solidFill>
            <a:srgbClr val="FFFF00">
              <a:alpha val="85000"/>
            </a:srgbClr>
          </a:solidFill>
          <a:ln w="57150">
            <a:solidFill>
              <a:srgbClr val="FF0000"/>
            </a:solid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3600" b="1" i="0" u="none" strike="noStrike" normalizeH="0" baseline="0" dirty="0" smtClean="0">
                <a:ln w="50800"/>
                <a:solidFill>
                  <a:schemeClr val="bg1">
                    <a:shade val="50000"/>
                  </a:schemeClr>
                </a:solidFill>
                <a:latin typeface="Arial" pitchFamily="34" charset="0"/>
                <a:ea typeface="Calibri" pitchFamily="34" charset="0"/>
                <a:cs typeface="Traditional Arabic" pitchFamily="2" charset="-78"/>
              </a:rPr>
              <a:t> </a:t>
            </a:r>
            <a:r>
              <a:rPr kumimoji="0" lang="ar-SA" sz="3600" b="1" i="0" u="none" strike="noStrike" normalizeH="0" baseline="0" dirty="0" smtClean="0">
                <a:ln w="50800"/>
                <a:solidFill>
                  <a:schemeClr val="bg1">
                    <a:shade val="50000"/>
                  </a:schemeClr>
                </a:solidFill>
                <a:latin typeface="Arial" pitchFamily="34" charset="0"/>
                <a:ea typeface="Calibri" pitchFamily="34" charset="0"/>
                <a:cs typeface="Traditional Arabic" pitchFamily="2" charset="-78"/>
              </a:rPr>
              <a:t>عَنْ</a:t>
            </a:r>
            <a:r>
              <a:rPr kumimoji="0" lang="en-US" sz="3600" b="1" i="0" u="none" strike="noStrike" normalizeH="0" baseline="0" dirty="0" smtClean="0">
                <a:ln w="50800"/>
                <a:solidFill>
                  <a:schemeClr val="bg1">
                    <a:shade val="50000"/>
                  </a:schemeClr>
                </a:solidFill>
                <a:latin typeface="Arial" pitchFamily="34" charset="0"/>
                <a:ea typeface="Calibri" pitchFamily="34" charset="0"/>
                <a:cs typeface="Traditional Arabic" pitchFamily="2" charset="-78"/>
              </a:rPr>
              <a:t> </a:t>
            </a:r>
            <a:r>
              <a:rPr kumimoji="0" lang="ar-SA" sz="3600" b="1" i="0" u="none" strike="noStrike" normalizeH="0" baseline="0" dirty="0" smtClean="0">
                <a:ln w="50800"/>
                <a:solidFill>
                  <a:schemeClr val="bg1">
                    <a:shade val="50000"/>
                  </a:schemeClr>
                </a:solidFill>
                <a:latin typeface="Arial" pitchFamily="34" charset="0"/>
                <a:ea typeface="Calibri" pitchFamily="34" charset="0"/>
                <a:cs typeface="Traditional Arabic" pitchFamily="2" charset="-78"/>
              </a:rPr>
              <a:t>عُقْبَةَ بْنِ عَامِرٍ</a:t>
            </a:r>
            <a:r>
              <a:rPr kumimoji="0" lang="en-US" sz="3600" b="1" i="0" u="none" strike="noStrike" normalizeH="0" baseline="0" dirty="0" smtClean="0">
                <a:ln w="50800"/>
                <a:solidFill>
                  <a:schemeClr val="bg1">
                    <a:shade val="50000"/>
                  </a:schemeClr>
                </a:solidFill>
                <a:latin typeface="Arial" pitchFamily="34" charset="0"/>
                <a:ea typeface="Calibri" pitchFamily="34" charset="0"/>
                <a:cs typeface="Traditional Arabic" pitchFamily="2" charset="-78"/>
              </a:rPr>
              <a:t> </a:t>
            </a:r>
            <a:r>
              <a:rPr kumimoji="0" lang="ar-SA" sz="3600" b="1" i="0" u="none" strike="noStrike" normalizeH="0" baseline="0" dirty="0" smtClean="0">
                <a:ln w="50800"/>
                <a:solidFill>
                  <a:schemeClr val="bg1">
                    <a:shade val="50000"/>
                  </a:schemeClr>
                </a:solidFill>
                <a:latin typeface="Arial" pitchFamily="34" charset="0"/>
                <a:ea typeface="Calibri" pitchFamily="34" charset="0"/>
                <a:cs typeface="Traditional Arabic" pitchFamily="2" charset="-78"/>
              </a:rPr>
              <a:t>قَالَ</a:t>
            </a:r>
            <a:r>
              <a:rPr kumimoji="0" lang="en-US" sz="3600" b="1" i="0" u="none" strike="noStrike" normalizeH="0" baseline="0" dirty="0" smtClean="0">
                <a:ln w="50800"/>
                <a:solidFill>
                  <a:schemeClr val="bg1">
                    <a:shade val="50000"/>
                  </a:schemeClr>
                </a:solidFill>
                <a:latin typeface="Arial" pitchFamily="34" charset="0"/>
                <a:ea typeface="Calibri" pitchFamily="34" charset="0"/>
                <a:cs typeface="Traditional Arabic" pitchFamily="2" charset="-78"/>
              </a:rPr>
              <a:t> </a:t>
            </a:r>
            <a:r>
              <a:rPr kumimoji="0" lang="ar-SA" sz="3600" b="1" i="0" u="none" strike="noStrike" normalizeH="0" baseline="0" dirty="0" smtClean="0">
                <a:ln w="50800"/>
                <a:solidFill>
                  <a:schemeClr val="bg1">
                    <a:shade val="50000"/>
                  </a:schemeClr>
                </a:solidFill>
                <a:latin typeface="Arial" pitchFamily="34" charset="0"/>
                <a:ea typeface="Calibri" pitchFamily="34" charset="0"/>
                <a:cs typeface="Arabic Transparent" pitchFamily="2" charset="-78"/>
              </a:rPr>
              <a:t>﴿</a:t>
            </a:r>
            <a:r>
              <a:rPr kumimoji="0" lang="en-US" sz="3600" b="1" i="0" u="none" strike="noStrike" normalizeH="0" baseline="0" dirty="0" smtClean="0">
                <a:ln w="50800"/>
                <a:solidFill>
                  <a:schemeClr val="bg1">
                    <a:shade val="50000"/>
                  </a:schemeClr>
                </a:solidFill>
                <a:latin typeface="Arial" pitchFamily="34" charset="0"/>
                <a:ea typeface="Calibri" pitchFamily="34" charset="0"/>
                <a:cs typeface="Traditional Arabic" pitchFamily="2" charset="-78"/>
              </a:rPr>
              <a:t> </a:t>
            </a:r>
            <a:r>
              <a:rPr kumimoji="0" lang="ar-SA" sz="3600" b="1" i="0" u="none" strike="noStrike" normalizeH="0" baseline="0" dirty="0" smtClean="0">
                <a:ln w="50800"/>
                <a:solidFill>
                  <a:schemeClr val="bg1">
                    <a:shade val="50000"/>
                  </a:schemeClr>
                </a:solidFill>
                <a:latin typeface="Arial" pitchFamily="34" charset="0"/>
                <a:ea typeface="Calibri" pitchFamily="34" charset="0"/>
                <a:cs typeface="Traditional Arabic" pitchFamily="2" charset="-78"/>
              </a:rPr>
              <a:t>قَالَ رَسُولُ اللَّهِ صَلَّى اللَّهُ عَلَيْهِ وَسَلَّمَ إِنَّ اللَّهَ عَزَّ وَجَلَّ لَيَعْجَبُ مِنَ الشَّابِّ لَيْسَتْ لَهُ</a:t>
            </a:r>
            <a:r>
              <a:rPr kumimoji="0" lang="en-US" sz="3600" b="1" i="0" u="none" strike="noStrike" normalizeH="0" baseline="0" dirty="0" smtClean="0">
                <a:ln w="50800"/>
                <a:solidFill>
                  <a:schemeClr val="bg1">
                    <a:shade val="50000"/>
                  </a:schemeClr>
                </a:solidFill>
                <a:latin typeface="Arial" pitchFamily="34" charset="0"/>
                <a:ea typeface="Calibri" pitchFamily="34" charset="0"/>
                <a:cs typeface="Traditional Arabic" pitchFamily="2" charset="-78"/>
              </a:rPr>
              <a:t> </a:t>
            </a:r>
            <a:r>
              <a:rPr kumimoji="0" lang="ar-SA" sz="3600" b="1" i="0" u="none" strike="noStrike" normalizeH="0" baseline="0" dirty="0" smtClean="0">
                <a:ln w="50800"/>
                <a:solidFill>
                  <a:schemeClr val="bg1">
                    <a:shade val="50000"/>
                  </a:schemeClr>
                </a:solidFill>
                <a:latin typeface="Arial" pitchFamily="34" charset="0"/>
                <a:ea typeface="Calibri" pitchFamily="34" charset="0"/>
                <a:cs typeface="Traditional Arabic" pitchFamily="2" charset="-78"/>
              </a:rPr>
              <a:t>صَبْوَةٌ</a:t>
            </a:r>
            <a:r>
              <a:rPr kumimoji="0" lang="en-US" sz="3600" b="1" i="0" u="none" strike="noStrike" normalizeH="0" baseline="0" dirty="0" smtClean="0">
                <a:ln w="50800"/>
                <a:solidFill>
                  <a:schemeClr val="bg1">
                    <a:shade val="50000"/>
                  </a:schemeClr>
                </a:solidFill>
                <a:latin typeface="Arial" pitchFamily="34" charset="0"/>
                <a:ea typeface="Calibri" pitchFamily="34" charset="0"/>
                <a:cs typeface="Traditional Arabic" pitchFamily="2" charset="-78"/>
              </a:rPr>
              <a:t> </a:t>
            </a:r>
            <a:r>
              <a:rPr kumimoji="0" lang="ar-SA" sz="3600" b="1" i="0" u="none" strike="noStrike" normalizeH="0" baseline="0" dirty="0" smtClean="0">
                <a:ln w="50800"/>
                <a:solidFill>
                  <a:schemeClr val="bg1">
                    <a:shade val="50000"/>
                  </a:schemeClr>
                </a:solidFill>
                <a:latin typeface="Arial" pitchFamily="34" charset="0"/>
                <a:ea typeface="Calibri" pitchFamily="34" charset="0"/>
                <a:cs typeface="Arabic Transparent" pitchFamily="2" charset="-78"/>
              </a:rPr>
              <a:t>﴾</a:t>
            </a:r>
            <a:endParaRPr kumimoji="0" lang="ar-SA" sz="3200" b="1" i="0" u="none" strike="noStrike" normalizeH="0" baseline="0" dirty="0" smtClean="0">
              <a:ln w="50800"/>
              <a:solidFill>
                <a:schemeClr val="bg1">
                  <a:shade val="50000"/>
                </a:schemeClr>
              </a:solidFill>
              <a:latin typeface="Arial" pitchFamily="34" charset="0"/>
              <a:cs typeface="Arial" pitchFamily="34" charset="0"/>
            </a:endParaRPr>
          </a:p>
        </p:txBody>
      </p:sp>
      <p:sp>
        <p:nvSpPr>
          <p:cNvPr id="12" name="Rectangle 11"/>
          <p:cNvSpPr/>
          <p:nvPr/>
        </p:nvSpPr>
        <p:spPr>
          <a:xfrm>
            <a:off x="683568" y="2996952"/>
            <a:ext cx="7920880" cy="1569660"/>
          </a:xfrm>
          <a:prstGeom prst="rect">
            <a:avLst/>
          </a:prstGeom>
        </p:spPr>
        <p:txBody>
          <a:bodyPr wrap="square">
            <a:spAutoFit/>
          </a:bodyPr>
          <a:lstStyle/>
          <a:p>
            <a:pPr algn="just"/>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Mafhumnya: </a:t>
            </a:r>
            <a:endPar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just"/>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Daripada </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‘Uqbah bin ‘Amir berkata bahawa Rasulullah SAW bersabda: “</a:t>
            </a:r>
            <a:r>
              <a:rPr lang="ms-MY"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Sesungguhnya Allah sangat kagum kepada pemuda yang tidak ada padanya kelakuan pelik dan menyeleweng</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4" name="Rectangle 13"/>
          <p:cNvSpPr/>
          <p:nvPr/>
        </p:nvSpPr>
        <p:spPr>
          <a:xfrm>
            <a:off x="4499992" y="4581128"/>
            <a:ext cx="4275786" cy="400110"/>
          </a:xfrm>
          <a:prstGeom prst="rect">
            <a:avLst/>
          </a:prstGeom>
        </p:spPr>
        <p:txBody>
          <a:bodyPr wrap="none">
            <a:spAutoFit/>
          </a:bodyPr>
          <a:lstStyle/>
          <a:p>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Riwayat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Imam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Ahmad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Thobrani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052736"/>
            <a:ext cx="9144000" cy="5805264"/>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1928794" y="1071546"/>
            <a:ext cx="4813305" cy="584775"/>
          </a:xfrm>
          <a:prstGeom prst="rect">
            <a:avLst/>
          </a:prstGeom>
        </p:spPr>
        <p:txBody>
          <a:bodyPr wrap="none">
            <a:spAutoFit/>
          </a:bodyPr>
          <a:lstStyle/>
          <a:p>
            <a:r>
              <a:rPr lang="en-US" sz="32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p:txBody>
      </p:sp>
      <p:sp>
        <p:nvSpPr>
          <p:cNvPr id="18" name="Rectangle 17"/>
          <p:cNvSpPr/>
          <p:nvPr/>
        </p:nvSpPr>
        <p:spPr>
          <a:xfrm>
            <a:off x="642910" y="1905648"/>
            <a:ext cx="7643866" cy="646331"/>
          </a:xfrm>
          <a:prstGeom prst="rect">
            <a:avLst/>
          </a:prstGeom>
        </p:spPr>
        <p:txBody>
          <a:bodyPr wrap="square">
            <a:spAutoFit/>
          </a:bodyPr>
          <a:lstStyle/>
          <a:p>
            <a:pPr algn="ctr" rtl="1"/>
            <a:r>
              <a:rPr lang="ar-SA" sz="36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rPr>
              <a:t>الحَمْـدُ لِلَّـهِ الْقَآئِلُ:</a:t>
            </a:r>
            <a:endParaRPr lang="en-US" sz="3600" dirty="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889" name="Rectangle 1"/>
          <p:cNvSpPr>
            <a:spLocks noChangeArrowheads="1"/>
          </p:cNvSpPr>
          <p:nvPr/>
        </p:nvSpPr>
        <p:spPr bwMode="auto">
          <a:xfrm>
            <a:off x="827584" y="2773377"/>
            <a:ext cx="6876256"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b="1" i="0" u="none" strike="noStrike" cap="none" normalizeH="0" baseline="0" dirty="0" smtClean="0">
                <a:ln>
                  <a:solidFill>
                    <a:srgbClr val="FF0000"/>
                  </a:solidFill>
                </a:ln>
                <a:solidFill>
                  <a:srgbClr val="FFFF00"/>
                </a:solidFill>
                <a:effectLst>
                  <a:outerShdw blurRad="38100" dist="38100" dir="2700000" algn="tl">
                    <a:srgbClr val="000000">
                      <a:alpha val="43137"/>
                    </a:srgbClr>
                  </a:outerShdw>
                </a:effectLst>
                <a:latin typeface="QCF_P206" pitchFamily="2" charset="2"/>
                <a:ea typeface="Calibri" pitchFamily="34" charset="0"/>
                <a:cs typeface="Arabic Transparent" pitchFamily="2" charset="-78"/>
              </a:rPr>
              <a:t>(</a:t>
            </a:r>
            <a:r>
              <a:rPr kumimoji="0" lang="ar-SA" sz="4400" b="1" i="0" u="none" strike="noStrike" cap="none" normalizeH="0" baseline="0" dirty="0" smtClean="0">
                <a:ln>
                  <a:solidFill>
                    <a:srgbClr val="FF0000"/>
                  </a:solidFill>
                </a:ln>
                <a:solidFill>
                  <a:srgbClr val="FFFF00"/>
                </a:solidFill>
                <a:effectLst>
                  <a:outerShdw blurRad="38100" dist="38100" dir="2700000" algn="tl">
                    <a:srgbClr val="000000">
                      <a:alpha val="43137"/>
                    </a:srgbClr>
                  </a:outerShdw>
                </a:effectLst>
                <a:latin typeface="QCF_P206" pitchFamily="2" charset="2"/>
                <a:ea typeface="Calibri" pitchFamily="34" charset="0"/>
                <a:cs typeface="QCF_P206" pitchFamily="2" charset="2"/>
              </a:rPr>
              <a:t>ﯧ ﯨ ﯩ ﯪ ﯫ ﯬ  ﯭ ﯮ ﯯ ﯰ ﯱ ﯲ ﯳ ﯴ ﯵ ﯶ</a:t>
            </a:r>
            <a:r>
              <a:rPr kumimoji="0" lang="en-US" sz="4400" b="1" i="0" u="none" strike="noStrike" cap="none" normalizeH="0" baseline="0" dirty="0" smtClean="0">
                <a:ln>
                  <a:solidFill>
                    <a:srgbClr val="FF0000"/>
                  </a:solidFill>
                </a:ln>
                <a:solidFill>
                  <a:srgbClr val="FFFF00"/>
                </a:solidFill>
                <a:effectLst>
                  <a:outerShdw blurRad="38100" dist="38100" dir="2700000" algn="tl">
                    <a:srgbClr val="000000">
                      <a:alpha val="43137"/>
                    </a:srgbClr>
                  </a:outerShdw>
                </a:effectLst>
                <a:latin typeface="QCF_P206" pitchFamily="2" charset="2"/>
                <a:ea typeface="Calibri" pitchFamily="34" charset="0"/>
                <a:cs typeface="QCF_P206" pitchFamily="2" charset="2"/>
              </a:rPr>
              <a:t>  </a:t>
            </a:r>
            <a:r>
              <a:rPr kumimoji="0" lang="ar-SA" sz="4400" b="1" i="0" u="none" strike="noStrike" cap="none" normalizeH="0" baseline="0" dirty="0" smtClean="0">
                <a:ln>
                  <a:solidFill>
                    <a:srgbClr val="FF0000"/>
                  </a:solidFill>
                </a:ln>
                <a:solidFill>
                  <a:srgbClr val="FFFF00"/>
                </a:solidFill>
                <a:effectLst>
                  <a:outerShdw blurRad="38100" dist="38100" dir="2700000" algn="tl">
                    <a:srgbClr val="000000">
                      <a:alpha val="43137"/>
                    </a:srgbClr>
                  </a:outerShdw>
                </a:effectLst>
                <a:latin typeface="QCF_P206" pitchFamily="2" charset="2"/>
                <a:ea typeface="Calibri" pitchFamily="34" charset="0"/>
                <a:cs typeface="QCF_P206" pitchFamily="2" charset="2"/>
              </a:rPr>
              <a:t> ﯷ ﯸ ﯹ ﯺ ﯻ ﯼ ﯽ</a:t>
            </a:r>
            <a:r>
              <a:rPr kumimoji="0" lang="ar-SA" sz="4400" b="1" i="0" u="none" strike="noStrike" cap="none" normalizeH="0" baseline="0" dirty="0" smtClean="0">
                <a:ln>
                  <a:solidFill>
                    <a:srgbClr val="FF0000"/>
                  </a:solidFill>
                </a:ln>
                <a:solidFill>
                  <a:srgbClr val="FFFF00"/>
                </a:solidFill>
                <a:effectLst>
                  <a:outerShdw blurRad="38100" dist="38100" dir="2700000" algn="tl">
                    <a:srgbClr val="000000">
                      <a:alpha val="43137"/>
                    </a:srgbClr>
                  </a:outerShdw>
                </a:effectLst>
                <a:latin typeface="QCF_P206" pitchFamily="2" charset="2"/>
                <a:ea typeface="Calibri" pitchFamily="34" charset="0"/>
                <a:cs typeface="Arabic Transparent" pitchFamily="2" charset="-78"/>
              </a:rPr>
              <a:t>)</a:t>
            </a:r>
            <a:r>
              <a:rPr kumimoji="0" lang="ar-SA" sz="4400" b="1" i="0" u="none" strike="noStrike" cap="none" normalizeH="0" baseline="0" dirty="0" smtClean="0">
                <a:ln>
                  <a:solidFill>
                    <a:srgbClr val="FF0000"/>
                  </a:solidFill>
                </a:ln>
                <a:solidFill>
                  <a:srgbClr val="FFFF00"/>
                </a:solidFill>
                <a:effectLst>
                  <a:outerShdw blurRad="38100" dist="38100" dir="2700000" algn="tl">
                    <a:srgbClr val="000000">
                      <a:alpha val="43137"/>
                    </a:srgbClr>
                  </a:outerShdw>
                </a:effectLst>
                <a:latin typeface="QCF_P206" pitchFamily="2" charset="2"/>
                <a:ea typeface="Calibri" pitchFamily="34" charset="0"/>
                <a:cs typeface="QCF_P206" pitchFamily="2" charset="2"/>
              </a:rPr>
              <a:t>        </a:t>
            </a:r>
            <a:r>
              <a:rPr kumimoji="0" lang="ar-SA" sz="1600" b="1" i="0" u="none" strike="noStrike" cap="none" normalizeH="0" baseline="0" dirty="0" smtClean="0">
                <a:ln>
                  <a:solidFill>
                    <a:srgbClr val="FF0000"/>
                  </a:solidFill>
                </a:ln>
                <a:solidFill>
                  <a:srgbClr val="FFFF00"/>
                </a:solidFill>
                <a:effectLst>
                  <a:outerShdw blurRad="38100" dist="38100" dir="2700000" algn="tl">
                    <a:srgbClr val="000000">
                      <a:alpha val="43137"/>
                    </a:srgbClr>
                  </a:outerShdw>
                </a:effectLst>
                <a:latin typeface="QCF_P206" pitchFamily="2" charset="2"/>
                <a:ea typeface="Calibri" pitchFamily="34" charset="0"/>
                <a:cs typeface="Traditional Arabic" pitchFamily="2" charset="-78"/>
              </a:rPr>
              <a:t>(التوبة:١</a:t>
            </a:r>
            <a:r>
              <a:rPr kumimoji="0" lang="fa-IR" sz="1600" b="1" i="0" u="none" strike="noStrike" cap="none" normalizeH="0" baseline="0" dirty="0" smtClean="0">
                <a:ln>
                  <a:solidFill>
                    <a:srgbClr val="FF0000"/>
                  </a:solidFill>
                </a:ln>
                <a:solidFill>
                  <a:srgbClr val="FFFF00"/>
                </a:solidFill>
                <a:effectLst>
                  <a:outerShdw blurRad="38100" dist="38100" dir="2700000" algn="tl">
                    <a:srgbClr val="000000">
                      <a:alpha val="43137"/>
                    </a:srgbClr>
                  </a:outerShdw>
                </a:effectLst>
                <a:latin typeface="QCF_P206" pitchFamily="2" charset="2"/>
                <a:ea typeface="Calibri" pitchFamily="34" charset="0"/>
                <a:cs typeface="Traditional Arabic" pitchFamily="2" charset="-78"/>
              </a:rPr>
              <a:t>۲۲</a:t>
            </a:r>
            <a:r>
              <a:rPr kumimoji="0" lang="ar-SA" sz="1600" b="1" i="0" u="none" strike="noStrike" cap="none" normalizeH="0" baseline="0" dirty="0" smtClean="0">
                <a:ln>
                  <a:solidFill>
                    <a:srgbClr val="FF0000"/>
                  </a:solidFill>
                </a:ln>
                <a:solidFill>
                  <a:srgbClr val="FFFF00"/>
                </a:solidFill>
                <a:effectLst>
                  <a:outerShdw blurRad="38100" dist="38100" dir="2700000" algn="tl">
                    <a:srgbClr val="000000">
                      <a:alpha val="43137"/>
                    </a:srgbClr>
                  </a:outerShdw>
                </a:effectLst>
                <a:latin typeface="QCF_P206" pitchFamily="2" charset="2"/>
                <a:ea typeface="Calibri" pitchFamily="34" charset="0"/>
                <a:cs typeface="Traditional Arabic" pitchFamily="2" charset="-78"/>
              </a:rPr>
              <a:t>)</a:t>
            </a:r>
            <a:endParaRPr kumimoji="0" lang="ar-SA" sz="4400" b="1" i="0" u="none" strike="noStrike" cap="none" normalizeH="0" baseline="0" dirty="0" smtClean="0">
              <a:ln>
                <a:solidFill>
                  <a:srgbClr val="FF0000"/>
                </a:solid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Notched Right Arrow 14"/>
          <p:cNvSpPr/>
          <p:nvPr/>
        </p:nvSpPr>
        <p:spPr>
          <a:xfrm>
            <a:off x="4283968" y="980728"/>
            <a:ext cx="4536504" cy="4968552"/>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otched Right Arrow 13"/>
          <p:cNvSpPr/>
          <p:nvPr/>
        </p:nvSpPr>
        <p:spPr>
          <a:xfrm>
            <a:off x="2411760" y="917104"/>
            <a:ext cx="4536504" cy="4968552"/>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otched Right Arrow 11"/>
          <p:cNvSpPr/>
          <p:nvPr/>
        </p:nvSpPr>
        <p:spPr>
          <a:xfrm>
            <a:off x="107504" y="764704"/>
            <a:ext cx="4536504" cy="496855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83568" y="1844824"/>
            <a:ext cx="8136904" cy="2808312"/>
          </a:xfrm>
          <a:prstGeom prst="roundRect">
            <a:avLst/>
          </a:prstGeom>
          <a:solidFill>
            <a:srgbClr val="00B05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01600">
                  <a:schemeClr val="accent2">
                    <a:satMod val="175000"/>
                    <a:alpha val="40000"/>
                  </a:schemeClr>
                </a:glow>
              </a:effectLst>
            </a:endParaRPr>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971600" y="2276872"/>
            <a:ext cx="7704856" cy="1938992"/>
          </a:xfrm>
          <a:prstGeom prst="rect">
            <a:avLst/>
          </a:prstGeom>
        </p:spPr>
        <p:txBody>
          <a:bodyPr wrap="square">
            <a:spAutoFit/>
          </a:bodyPr>
          <a:lstStyle/>
          <a:p>
            <a:pPr algn="just"/>
            <a:r>
              <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Belia </a:t>
            </a:r>
            <a:r>
              <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yang berjiwa ke</a:t>
            </a:r>
            <a:r>
              <a:rPr lang="ms-MY" sz="2400" i="1"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khalifah</a:t>
            </a:r>
            <a:r>
              <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an akan sentiasa mempunyai jiwa yang hidup dan sedar terhadap amanah yang diberikan. Ini secara tidak langsung akan memerdekakan negara daripada kejahilan dan kemunduran serta memacu negara ke arah yang lebih maju berasaskan prinsip </a:t>
            </a:r>
            <a:r>
              <a:rPr lang="ms-MY" sz="2400" i="1"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Maqasid as-Syariah</a:t>
            </a:r>
            <a:r>
              <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23528" y="1556792"/>
            <a:ext cx="8280920" cy="3816424"/>
          </a:xfrm>
          <a:prstGeom prst="roundRect">
            <a:avLst/>
          </a:prstGeom>
          <a:solidFill>
            <a:srgbClr val="00B05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01600">
                  <a:schemeClr val="accent2">
                    <a:satMod val="175000"/>
                    <a:alpha val="40000"/>
                  </a:schemeClr>
                </a:glow>
              </a:effectLst>
            </a:endParaRPr>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1720840"/>
            <a:ext cx="7920880" cy="3416320"/>
          </a:xfrm>
          <a:prstGeom prst="rect">
            <a:avLst/>
          </a:prstGeom>
        </p:spPr>
        <p:txBody>
          <a:bodyPr wrap="square">
            <a:spAutoFit/>
          </a:bodyPr>
          <a:lstStyle/>
          <a:p>
            <a:pPr algn="just"/>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Islam sangat menitik beratkan peranan ilmu dalam kehidupan dengan menekankan konsep pembelajaran sepanjang hayat. Ingatlah, budaya ilmu dalam Islam tidak terhad kepada peringkat umur atau taraf seseorang walaupun dia hanya seorang petani. Bahkan selagi kita masih diberi peluang untuk bernafas, kita di tekankan untuk menggali sebanyak mungkin ilmu. Tetapi Islam </a:t>
            </a:r>
            <a:r>
              <a:rPr lang="ms-MY" sz="2400" dirty="0" smtClean="0">
                <a:ln w="18415" cmpd="sng">
                  <a:solidFill>
                    <a:srgbClr val="FF0000"/>
                  </a:solidFill>
                  <a:prstDash val="solid"/>
                </a:ln>
                <a:solidFill>
                  <a:srgbClr val="FF0000"/>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amat melarang keras</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menuntut ilmu tanpa guru kerana ia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banyak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membawa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kesesatan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disemarakkan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lagi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oleh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syaitan</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Diagonal Corner Rectangle 20"/>
          <p:cNvSpPr/>
          <p:nvPr/>
        </p:nvSpPr>
        <p:spPr>
          <a:xfrm>
            <a:off x="1079104" y="4077072"/>
            <a:ext cx="7525344" cy="1368152"/>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p:nvSpPr>
        <p:spPr>
          <a:xfrm>
            <a:off x="755576" y="1988840"/>
            <a:ext cx="8064896" cy="1368152"/>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youth.jpg"/>
          <p:cNvPicPr>
            <a:picLocks noChangeAspect="1"/>
          </p:cNvPicPr>
          <p:nvPr/>
        </p:nvPicPr>
        <p:blipFill>
          <a:blip r:embed="rId2" cstate="print"/>
          <a:stretch>
            <a:fillRect/>
          </a:stretch>
        </p:blipFill>
        <p:spPr>
          <a:xfrm>
            <a:off x="5223073" y="4005064"/>
            <a:ext cx="3381375" cy="1440160"/>
          </a:xfrm>
          <a:prstGeom prst="rect">
            <a:avLst/>
          </a:prstGeom>
          <a:ln>
            <a:noFill/>
          </a:ln>
          <a:effectLst>
            <a:softEdge rad="112500"/>
          </a:effectLst>
        </p:spPr>
      </p:pic>
      <p:pic>
        <p:nvPicPr>
          <p:cNvPr id="18" name="Picture 17" descr="grad.jpg"/>
          <p:cNvPicPr>
            <a:picLocks noChangeAspect="1"/>
          </p:cNvPicPr>
          <p:nvPr/>
        </p:nvPicPr>
        <p:blipFill>
          <a:blip r:embed="rId3" cstate="print"/>
          <a:stretch>
            <a:fillRect/>
          </a:stretch>
        </p:blipFill>
        <p:spPr>
          <a:xfrm>
            <a:off x="683568" y="1484784"/>
            <a:ext cx="2249810" cy="2316460"/>
          </a:xfrm>
          <a:prstGeom prst="ellipse">
            <a:avLst/>
          </a:prstGeom>
          <a:ln>
            <a:noFill/>
          </a:ln>
          <a:effectLst>
            <a:softEdge rad="112500"/>
          </a:effec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ound Same Side Corner Rectangle 11"/>
          <p:cNvSpPr/>
          <p:nvPr/>
        </p:nvSpPr>
        <p:spPr>
          <a:xfrm>
            <a:off x="467544" y="1052736"/>
            <a:ext cx="7992888" cy="613053"/>
          </a:xfrm>
          <a:prstGeom prst="round2SameRect">
            <a:avLst/>
          </a:prstGeom>
          <a:solidFill>
            <a:srgbClr val="002060"/>
          </a:solidFill>
          <a:ln w="57150">
            <a:solidFill>
              <a:srgbClr val="FFFF00"/>
            </a:solidFill>
          </a:ln>
        </p:spPr>
        <p:txBody>
          <a:bodyPr wrap="square">
            <a:spAutoFit/>
          </a:bodyPr>
          <a:lstStyle/>
          <a:p>
            <a:pPr algn="ctr"/>
            <a:r>
              <a:rPr lang="ms-MY"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Bersempena dengan </a:t>
            </a:r>
            <a:r>
              <a:rPr lang="ms-MY"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sambutan</a:t>
            </a:r>
            <a:endParaRPr lang="en-US" sz="3200" dirty="0">
              <a:ln w="18415" cmpd="sng">
                <a:solidFill>
                  <a:srgbClr val="FFFFFF"/>
                </a:solidFill>
                <a:prstDash val="solid"/>
              </a:ln>
              <a:blipFill>
                <a:blip r:embed="rId7"/>
                <a:stretch>
                  <a:fillRect/>
                </a:stretch>
              </a:blip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4" name="Rectangle 13"/>
          <p:cNvSpPr/>
          <p:nvPr/>
        </p:nvSpPr>
        <p:spPr>
          <a:xfrm>
            <a:off x="2843808" y="2170599"/>
            <a:ext cx="5616624" cy="1077218"/>
          </a:xfrm>
          <a:prstGeom prst="rect">
            <a:avLst/>
          </a:prstGeom>
        </p:spPr>
        <p:txBody>
          <a:bodyPr wrap="square">
            <a:spAutoFit/>
          </a:bodyPr>
          <a:lstStyle/>
          <a:p>
            <a:r>
              <a:rPr lang="ms-MY" sz="32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HARI </a:t>
            </a:r>
            <a:r>
              <a:rPr lang="ms-MY" sz="32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GURU </a:t>
            </a:r>
            <a:endParaRPr lang="ms-MY" sz="32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r>
              <a:rPr lang="ms-MY" sz="32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PERINGKAT KEBANGSAAN</a:t>
            </a:r>
          </a:p>
        </p:txBody>
      </p:sp>
      <p:sp>
        <p:nvSpPr>
          <p:cNvPr id="15" name="Rectangle 14"/>
          <p:cNvSpPr/>
          <p:nvPr/>
        </p:nvSpPr>
        <p:spPr>
          <a:xfrm>
            <a:off x="1137288" y="4223990"/>
            <a:ext cx="4082784" cy="1077218"/>
          </a:xfrm>
          <a:prstGeom prst="rect">
            <a:avLst/>
          </a:prstGeom>
        </p:spPr>
        <p:txBody>
          <a:bodyPr wrap="none">
            <a:spAutoFit/>
          </a:bodyPr>
          <a:lstStyle/>
          <a:p>
            <a:r>
              <a:rPr lang="ms-MY" sz="3200" dirty="0" smtClean="0">
                <a:ln w="18415" cmpd="sng">
                  <a:solidFill>
                    <a:srgbClr val="FFFF00"/>
                  </a:solidFill>
                  <a:prstDash val="solid"/>
                </a:ln>
                <a:solidFill>
                  <a:srgbClr val="FFFF00"/>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HARI </a:t>
            </a:r>
            <a:endParaRPr lang="ms-MY" sz="3200" dirty="0" smtClean="0">
              <a:ln w="18415" cmpd="sng">
                <a:solidFill>
                  <a:srgbClr val="FFFF00"/>
                </a:solidFill>
                <a:prstDash val="solid"/>
              </a:ln>
              <a:solidFill>
                <a:srgbClr val="FFFF00"/>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r>
              <a:rPr lang="ms-MY" sz="3200" dirty="0" smtClean="0">
                <a:ln w="18415" cmpd="sng">
                  <a:solidFill>
                    <a:srgbClr val="FFFF00"/>
                  </a:solidFill>
                  <a:prstDash val="solid"/>
                </a:ln>
                <a:solidFill>
                  <a:srgbClr val="FFFF00"/>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BELIA </a:t>
            </a:r>
            <a:r>
              <a:rPr lang="ms-MY" sz="3200" dirty="0" smtClean="0">
                <a:ln w="18415" cmpd="sng">
                  <a:solidFill>
                    <a:srgbClr val="FFFF00"/>
                  </a:solidFill>
                  <a:prstDash val="solid"/>
                </a:ln>
                <a:solidFill>
                  <a:srgbClr val="FFFF00"/>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NEGARA 2016</a:t>
            </a:r>
            <a:endParaRPr lang="en-US" sz="3200" dirty="0">
              <a:ln w="18415" cmpd="sng">
                <a:solidFill>
                  <a:srgbClr val="FFFF00"/>
                </a:solidFill>
                <a:prstDash val="solid"/>
              </a:ln>
              <a:solidFill>
                <a:srgbClr val="FFFF00"/>
              </a:solidFill>
              <a:effectLst>
                <a:glow rad="1016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17" name="Rectangle 16"/>
          <p:cNvSpPr/>
          <p:nvPr/>
        </p:nvSpPr>
        <p:spPr>
          <a:xfrm>
            <a:off x="8172400" y="2433662"/>
            <a:ext cx="67839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&amp;</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23528" y="1556792"/>
            <a:ext cx="8280920" cy="3816424"/>
          </a:xfrm>
          <a:prstGeom prst="roundRect">
            <a:avLst/>
          </a:prstGeom>
          <a:solidFill>
            <a:srgbClr val="7030A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01600">
                  <a:schemeClr val="accent2">
                    <a:satMod val="175000"/>
                    <a:alpha val="40000"/>
                  </a:schemeClr>
                </a:glow>
              </a:effectLst>
            </a:endParaRPr>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1720840"/>
            <a:ext cx="7920880" cy="1200329"/>
          </a:xfrm>
          <a:prstGeom prst="rect">
            <a:avLst/>
          </a:prstGeom>
        </p:spPr>
        <p:txBody>
          <a:bodyPr wrap="square">
            <a:spAutoFit/>
          </a:bodyPr>
          <a:lstStyle/>
          <a:p>
            <a:pPr algn="just"/>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Marilah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kita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mengenang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menghargai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jasa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guru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mendidik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mengasuh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membimbing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kita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hingga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kita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dapat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mencapai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kejayaan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hari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ini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2" name="Rectangle 11"/>
          <p:cNvSpPr/>
          <p:nvPr/>
        </p:nvSpPr>
        <p:spPr>
          <a:xfrm>
            <a:off x="539552" y="3030051"/>
            <a:ext cx="7920880" cy="830997"/>
          </a:xfrm>
          <a:prstGeom prst="rect">
            <a:avLst/>
          </a:prstGeom>
        </p:spPr>
        <p:txBody>
          <a:bodyPr wrap="square">
            <a:spAutoFit/>
          </a:bodyPr>
          <a:lstStyle/>
          <a:p>
            <a:pPr algn="just"/>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Mereka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tidak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minta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disanjung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tetapi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cukuplah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kita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mengingati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betapa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besar</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nilainya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dalam</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kehidupan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kita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4" name="Rectangle 13"/>
          <p:cNvSpPr/>
          <p:nvPr/>
        </p:nvSpPr>
        <p:spPr>
          <a:xfrm>
            <a:off x="539552" y="4028871"/>
            <a:ext cx="7920880" cy="1200329"/>
          </a:xfrm>
          <a:prstGeom prst="rect">
            <a:avLst/>
          </a:prstGeom>
        </p:spPr>
        <p:txBody>
          <a:bodyPr wrap="square">
            <a:spAutoFit/>
          </a:bodyPr>
          <a:lstStyle/>
          <a:p>
            <a:pPr algn="just"/>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Hakikatnya</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di sebalik kecemerlangan sesebuah negara, masyarakat, keluarga, belia dan individu itu adalah berpunca daripada kejayaan didikan insan bernama guru.</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0" y="1052736"/>
            <a:ext cx="9144000"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RUMUSAN KHUTBAH</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74807536"/>
              </p:ext>
            </p:extLst>
          </p:nvPr>
        </p:nvGraphicFramePr>
        <p:xfrm>
          <a:off x="457200" y="1600200"/>
          <a:ext cx="8229600" cy="5121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Oval 9"/>
          <p:cNvSpPr/>
          <p:nvPr/>
        </p:nvSpPr>
        <p:spPr>
          <a:xfrm>
            <a:off x="207371" y="1700808"/>
            <a:ext cx="548205" cy="649188"/>
          </a:xfrm>
          <a:prstGeom prst="ellipse">
            <a:avLst/>
          </a:prstGeom>
          <a:solidFill>
            <a:srgbClr val="FFFF00"/>
          </a:solidFill>
          <a:ln>
            <a:solidFill>
              <a:srgbClr val="002060"/>
            </a:solidFill>
          </a:ln>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dirty="0" smtClean="0">
                <a:ln w="50800"/>
                <a:solidFill>
                  <a:schemeClr val="bg1">
                    <a:shade val="50000"/>
                  </a:schemeClr>
                </a:solidFill>
                <a:latin typeface="Times New Roman" pitchFamily="18" charset="0"/>
                <a:cs typeface="Times New Roman" pitchFamily="18" charset="0"/>
              </a:rPr>
              <a:t>1</a:t>
            </a:r>
            <a:endParaRPr lang="en-US" sz="2400" b="1" dirty="0">
              <a:ln w="50800"/>
              <a:solidFill>
                <a:schemeClr val="bg1">
                  <a:shade val="50000"/>
                </a:schemeClr>
              </a:solidFill>
              <a:latin typeface="Times New Roman" pitchFamily="18" charset="0"/>
              <a:cs typeface="Times New Roman" pitchFamily="18" charset="0"/>
            </a:endParaRPr>
          </a:p>
        </p:txBody>
      </p:sp>
      <p:sp>
        <p:nvSpPr>
          <p:cNvPr id="12" name="Oval 11"/>
          <p:cNvSpPr/>
          <p:nvPr/>
        </p:nvSpPr>
        <p:spPr>
          <a:xfrm>
            <a:off x="207371" y="3139852"/>
            <a:ext cx="548205" cy="649188"/>
          </a:xfrm>
          <a:prstGeom prst="ellipse">
            <a:avLst/>
          </a:prstGeom>
          <a:solidFill>
            <a:srgbClr val="00B0F0"/>
          </a:solidFill>
          <a:ln>
            <a:solidFill>
              <a:srgbClr val="002060"/>
            </a:solidFill>
          </a:ln>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dirty="0" smtClean="0">
                <a:ln w="50800"/>
                <a:solidFill>
                  <a:schemeClr val="bg1">
                    <a:shade val="50000"/>
                  </a:schemeClr>
                </a:solidFill>
                <a:latin typeface="Times New Roman" pitchFamily="18" charset="0"/>
                <a:cs typeface="Times New Roman" pitchFamily="18" charset="0"/>
              </a:rPr>
              <a:t>2</a:t>
            </a:r>
            <a:endParaRPr lang="en-US" sz="2400" b="1" dirty="0">
              <a:ln w="50800"/>
              <a:solidFill>
                <a:schemeClr val="bg1">
                  <a:shade val="50000"/>
                </a:schemeClr>
              </a:solidFill>
              <a:latin typeface="Times New Roman" pitchFamily="18" charset="0"/>
              <a:cs typeface="Times New Roman" pitchFamily="18" charset="0"/>
            </a:endParaRPr>
          </a:p>
        </p:txBody>
      </p:sp>
      <p:sp>
        <p:nvSpPr>
          <p:cNvPr id="14" name="Oval 13"/>
          <p:cNvSpPr/>
          <p:nvPr/>
        </p:nvSpPr>
        <p:spPr>
          <a:xfrm>
            <a:off x="207371" y="4580012"/>
            <a:ext cx="548205" cy="649188"/>
          </a:xfrm>
          <a:prstGeom prst="ellipse">
            <a:avLst/>
          </a:prstGeom>
          <a:solidFill>
            <a:schemeClr val="accent3"/>
          </a:solidFill>
          <a:ln>
            <a:solidFill>
              <a:srgbClr val="002060"/>
            </a:solidFill>
          </a:ln>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dirty="0" smtClean="0">
                <a:ln w="50800"/>
                <a:solidFill>
                  <a:schemeClr val="bg1">
                    <a:shade val="50000"/>
                  </a:schemeClr>
                </a:solidFill>
                <a:latin typeface="Times New Roman" pitchFamily="18" charset="0"/>
                <a:cs typeface="Times New Roman" pitchFamily="18" charset="0"/>
              </a:rPr>
              <a:t>3</a:t>
            </a:r>
            <a:endParaRPr lang="en-US" sz="2400" b="1" dirty="0">
              <a:ln w="50800"/>
              <a:solidFill>
                <a:schemeClr val="bg1">
                  <a:shade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95536" y="1412776"/>
            <a:ext cx="8352928" cy="3672408"/>
          </a:xfrm>
          <a:prstGeom prst="roundRect">
            <a:avLst/>
          </a:prstGeom>
          <a:solidFill>
            <a:srgbClr val="FFFF00">
              <a:alpha val="60000"/>
            </a:srgb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323528" y="1299681"/>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6385" name="Rectangle 1"/>
          <p:cNvSpPr>
            <a:spLocks noChangeArrowheads="1"/>
          </p:cNvSpPr>
          <p:nvPr/>
        </p:nvSpPr>
        <p:spPr bwMode="auto">
          <a:xfrm>
            <a:off x="251520" y="2318462"/>
            <a:ext cx="856895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QCF_P297"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QCF_P297" pitchFamily="2" charset="2"/>
                <a:ea typeface="Times New Roman" pitchFamily="18" charset="0"/>
                <a:cs typeface="QCF_P297" pitchFamily="2" charset="2"/>
              </a:rPr>
              <a:t>ﭑ ﭒ ﭓ ﭔ ﭕ ﭖ ﭗ ﭘ ﭙ ﭚ ﭛ ﭜ ﭝ ﭞ ﭟ ﭠ ﭡ ﭢ ﭣ ﭤ ﭥ ﭦ ﭧ ﭨ ﭩ ﭪ ﭫ ﭬ ﭭ ﭮ ﭯ ﭰ </a:t>
            </a:r>
            <a:r>
              <a:rPr kumimoji="0" lang="ar-SA" sz="36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QCF_P297" pitchFamily="2" charset="2"/>
                <a:ea typeface="Times New Roman" pitchFamily="18" charset="0"/>
                <a:cs typeface="Arabic Transparent" pitchFamily="2" charset="-78"/>
              </a:rPr>
              <a:t>﴾</a:t>
            </a:r>
            <a:endParaRPr kumimoji="0" lang="ar-SA" sz="32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755576" y="1124744"/>
            <a:ext cx="7632848" cy="5112568"/>
          </a:xfrm>
          <a:prstGeom prst="round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697" name="Rectangle 1"/>
          <p:cNvSpPr>
            <a:spLocks noChangeArrowheads="1"/>
          </p:cNvSpPr>
          <p:nvPr/>
        </p:nvSpPr>
        <p:spPr bwMode="auto">
          <a:xfrm>
            <a:off x="971600" y="1434256"/>
            <a:ext cx="7200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ms-MY"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Maksudnya: </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ms-MY"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endParaRPr>
          </a:p>
          <a:p>
            <a:pPr lvl="0" algn="justLow" fontAlgn="base">
              <a:spcBef>
                <a:spcPct val="0"/>
              </a:spcBef>
              <a:spcAft>
                <a:spcPct val="0"/>
              </a:spcAft>
            </a:pP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Dan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sabarkanlah</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dirimu</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bersama</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orang</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yang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menyeru</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Tuhan</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mereka</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pada</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pagi</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dan</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petang</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yang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mengharapkan</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keredhaan</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Allah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semata-mata</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dan</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janganlah</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kamu</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memalingkan</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pandanganmu</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daripada</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mereka</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kerana</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mahukan</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kesenangan</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hidup</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di</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dunia</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dan</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janganlah</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engkau</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mematuhi</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orang</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yang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Kami</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ketahui</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lalai</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hatinya</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lalai</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daripada</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mengingati</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Kami</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dan</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ia</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menurut</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hawa</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nafsunya</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dan</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tingkahlakunya</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adalah</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melampaui</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kebenaran</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kumimoji="0" lang="ms-MY"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0" name="Rectangle 9"/>
          <p:cNvSpPr/>
          <p:nvPr/>
        </p:nvSpPr>
        <p:spPr>
          <a:xfrm>
            <a:off x="6084168" y="5517232"/>
            <a:ext cx="1999265" cy="369332"/>
          </a:xfrm>
          <a:prstGeom prst="rect">
            <a:avLst/>
          </a:prstGeom>
        </p:spPr>
        <p:txBody>
          <a:bodyPr wrap="none">
            <a:spAutoFit/>
          </a:bodyPr>
          <a:lstStyle/>
          <a:p>
            <a:pPr algn="r"/>
            <a:r>
              <a:rPr lang="ms-MY"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(Surah al-Kahfi:28)</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124744"/>
            <a:ext cx="8784976" cy="5112568"/>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428596" y="1396261"/>
            <a:ext cx="8215370" cy="4632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4000" i="0" u="none" strike="noStrike" normalizeH="0" baseline="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786050" y="2714620"/>
            <a:ext cx="4181209" cy="1015663"/>
          </a:xfrm>
          <a:prstGeom prst="rect">
            <a:avLst/>
          </a:prstGeom>
          <a:noFill/>
        </p:spPr>
        <p:txBody>
          <a:bodyPr wrap="none">
            <a:spAutoFit/>
          </a:bodyPr>
          <a:lstStyle/>
          <a:p>
            <a:r>
              <a:rPr lang="en-US" sz="6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Gloucester MT Extra Condensed" pitchFamily="18" charset="0"/>
                <a:cs typeface="Times New Roman" pitchFamily="18" charset="0"/>
              </a:rPr>
              <a:t>KHUTBAH KEDUA</a:t>
            </a:r>
            <a:endParaRPr lang="en-US" sz="6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124744"/>
            <a:ext cx="8784976" cy="5112568"/>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814478"/>
            <a:ext cx="8358246" cy="3054682"/>
          </a:xfrm>
          <a:prstGeom prst="rect">
            <a:avLst/>
          </a:prstGeom>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052736"/>
            <a:ext cx="9144000" cy="5805264"/>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043608" y="2492896"/>
            <a:ext cx="7056784" cy="1754326"/>
          </a:xfrm>
          <a:prstGeom prst="rect">
            <a:avLst/>
          </a:prstGeom>
        </p:spPr>
        <p:txBody>
          <a:bodyPr wrap="square">
            <a:spAutoFit/>
          </a:bodyPr>
          <a:lstStyle/>
          <a:p>
            <a:pPr algn="ctr" rtl="1"/>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أَشْهَدُ أَنْ لاَ اِلَهَ إِلاَّ اللَّهُ وَحْدَهُ لاَ شَرِيْكَ لَه وَأَشْهَدُ أَنَّ مُحَمَّدًا عَبْدُهُ وَرَسُوْلُهُ</a:t>
            </a:r>
            <a:endParaRPr lang="en-US" sz="54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1124744"/>
            <a:ext cx="8784976" cy="5112568"/>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2039020"/>
          </a:xfrm>
          <a:prstGeom prst="rect">
            <a:avLst/>
          </a:prstGeom>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019580"/>
            <a:ext cx="8280920" cy="1569660"/>
          </a:xfrm>
          <a:prstGeom prst="rect">
            <a:avLst/>
          </a:prstGeom>
        </p:spPr>
        <p:txBody>
          <a:bodyPr wrap="square">
            <a:spAutoFit/>
          </a:bodyPr>
          <a:lstStyle/>
          <a:p>
            <a:pPr algn="just">
              <a:defRPr/>
            </a:pP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Aku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bahawa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tiada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Maha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Esa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tiada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sekutu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bagi-Nya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Aku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juga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bahawa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Nabi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adalah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hamba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segala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makhluk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manusia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124744"/>
            <a:ext cx="8784976" cy="5112568"/>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2039020"/>
          </a:xfrm>
          <a:prstGeom prst="rect">
            <a:avLst/>
          </a:prstGeom>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وَعَلَى آلِهِ وَصَحْبِهِ أَجْمَعِيْنَ.</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956863"/>
            <a:ext cx="8280920" cy="1200329"/>
          </a:xfrm>
          <a:prstGeom prst="rect">
            <a:avLst/>
          </a:prstGeom>
        </p:spPr>
        <p:txBody>
          <a:bodyPr wrap="square">
            <a:spAutoFit/>
          </a:bodyPr>
          <a:lstStyle/>
          <a:p>
            <a:pPr algn="just">
              <a:defRPr/>
            </a:pP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berilah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selawat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sejahtera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berkat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atas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penghulu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Nabi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Muhammad SAW,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kaum</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keluarga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sahabat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baginda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9512" y="1124744"/>
            <a:ext cx="8784976" cy="5112568"/>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268760"/>
            <a:ext cx="8429684" cy="1938992"/>
          </a:xfrm>
          <a:prstGeom prst="rect">
            <a:avLst/>
          </a:prstGeom>
        </p:spPr>
        <p:txBody>
          <a:bodyPr wrap="square">
            <a:spAutoFit/>
          </a:bodyPr>
          <a:lstStyle/>
          <a:p>
            <a:pPr algn="just" rtl="1"/>
            <a:r>
              <a:rPr lang="ar-SA"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7997" y="3140968"/>
            <a:ext cx="8018459" cy="2253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097378"/>
            <a:ext cx="8429684" cy="707886"/>
          </a:xfrm>
          <a:prstGeom prst="rect">
            <a:avLst/>
          </a:prstGeom>
        </p:spPr>
        <p:txBody>
          <a:bodyPr wrap="square">
            <a:spAutoFit/>
          </a:bodyPr>
          <a:lstStyle/>
          <a:p>
            <a:pPr algn="just" rtl="1"/>
            <a:r>
              <a:rPr lang="ar-SA"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1124744"/>
            <a:ext cx="8784976" cy="5112568"/>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267013"/>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625841"/>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redailah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1124744"/>
            <a:ext cx="8784976" cy="5112568"/>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2060848"/>
            <a:ext cx="8501122" cy="1323439"/>
          </a:xfrm>
          <a:prstGeom prst="rect">
            <a:avLst/>
          </a:prstGeom>
        </p:spPr>
        <p:txBody>
          <a:bodyPr wrap="square">
            <a:spAutoFit/>
          </a:bodyPr>
          <a:lstStyle/>
          <a:p>
            <a:pPr algn="ctr" rtl="1"/>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3645024"/>
            <a:ext cx="6552728" cy="70788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mati</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9512" y="1124744"/>
            <a:ext cx="8784976" cy="5112568"/>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500174"/>
            <a:ext cx="8643998" cy="1862048"/>
          </a:xfrm>
          <a:prstGeom prst="rect">
            <a:avLst/>
          </a:prstGeom>
        </p:spPr>
        <p:txBody>
          <a:bodyPr wrap="square">
            <a:spAutoFit/>
          </a:bodyPr>
          <a:lstStyle/>
          <a:p>
            <a:pPr algn="ctr" rtl="1">
              <a:lnSpc>
                <a:spcPct val="150000"/>
              </a:lnSpc>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933056"/>
            <a:ext cx="6408712"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9512" y="1052736"/>
            <a:ext cx="8784976" cy="5688632"/>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سري فادوك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مَوْلاَنَا الْمَلِكُ الْمُعْتَصِمُ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بِاللهِ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مُحِبُّ الدِّيْنِ توانكو الْحَاجَّ عَبْدَ الْحَلِيْمِ مُعَظَّمْ شَاهُ إِبْنَ الْمَرْحُوْمِ اَلْسُّلْطَانِ بَدْلِي شَاهُ</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راج فرمايسوري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246769"/>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limpahkanlah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ketenangan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keselamatan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kesihatan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Raja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t>
            </a:r>
          </a:p>
          <a:p>
            <a:pPr algn="ctr">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SERI PADUKA BAGINDA YANG DIPERTUAN AGONG MAULANA ALMALIK AL-MU’TASIM BILLAHI MUHIBBUDIN TUANKU AL-HAJ ABD AL-HALIM MUADZZAM SHAH IBN AL-MARHUM AS-SULTAN BADLI SHAH,</a:t>
            </a:r>
          </a:p>
          <a:p>
            <a:pPr algn="ctr">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RAJA PERMAISURI AGONG SULTANAH HAJAH HAMINAH DAN </a:t>
            </a:r>
          </a:p>
          <a:p>
            <a:pPr algn="ctr">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PUTERI-PUTERI SERTA KERABAT-KERABAT DI RAJA SEKALIAN.</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052736"/>
            <a:ext cx="8784976" cy="4968552"/>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6752"/>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4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4005064"/>
            <a:ext cx="8280920" cy="1631216"/>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484784"/>
            <a:ext cx="8784976" cy="3816424"/>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760617"/>
            <a:ext cx="8280920" cy="3108543"/>
          </a:xfrm>
          <a:prstGeom prst="rect">
            <a:avLst/>
          </a:prstGeom>
        </p:spPr>
        <p:txBody>
          <a:bodyPr wrap="square">
            <a:spAutoFit/>
          </a:bodyPr>
          <a:lstStyle/>
          <a:p>
            <a:pPr algn="ctr">
              <a:defRPr/>
            </a:pP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Allah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memohon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agar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dengan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rahmat</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-Mu,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negara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ini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seluruh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dalam</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rasa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kasih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sayang</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antara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Semoga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hidup</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aman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damai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makmur</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selamat</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zaman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t>
            </a:r>
            <a:endParaRPr lang="en-US" sz="2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1340768"/>
            <a:ext cx="8784976" cy="4248472"/>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cstate="print"/>
          <a:srcRect/>
          <a:stretch>
            <a:fillRect/>
          </a:stretch>
        </p:blipFill>
        <p:spPr bwMode="auto">
          <a:xfrm>
            <a:off x="1071538" y="1500174"/>
            <a:ext cx="6858048" cy="2214578"/>
          </a:xfrm>
          <a:prstGeom prst="rect">
            <a:avLst/>
          </a:prstGeom>
          <a:noFill/>
          <a:ln w="9525">
            <a:no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835696" y="4149080"/>
            <a:ext cx="5760640"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052736"/>
            <a:ext cx="9144000" cy="5805264"/>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868" y="1214422"/>
            <a:ext cx="1720920" cy="584775"/>
          </a:xfrm>
          <a:prstGeom prst="rect">
            <a:avLst/>
          </a:prstGeom>
        </p:spPr>
        <p:txBody>
          <a:bodyPr wrap="none">
            <a:spAutoFit/>
          </a:bodyPr>
          <a:lstStyle/>
          <a:p>
            <a:r>
              <a:rPr lang="en-US" sz="32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p:txBody>
      </p:sp>
      <p:sp>
        <p:nvSpPr>
          <p:cNvPr id="12" name="Rectangle 11"/>
          <p:cNvSpPr/>
          <p:nvPr/>
        </p:nvSpPr>
        <p:spPr>
          <a:xfrm>
            <a:off x="827584" y="2420888"/>
            <a:ext cx="7715304" cy="2585323"/>
          </a:xfrm>
          <a:prstGeom prst="rect">
            <a:avLst/>
          </a:prstGeom>
        </p:spPr>
        <p:txBody>
          <a:bodyPr wrap="square">
            <a:spAutoFit/>
          </a:bodyPr>
          <a:lstStyle/>
          <a:p>
            <a:pPr lvl="0" algn="ctr" rtl="1" eaLnBrk="0" hangingPunct="0"/>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اللّهُمَّ صَلِّ وَسَلِّمْ عَلىَ سَيِّدِنَا مُحَمَّدٍ </a:t>
            </a:r>
          </a:p>
          <a:p>
            <a:pPr lvl="0" algn="ctr" rtl="1" eaLnBrk="0" hangingPunct="0"/>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وَعَلَى آلِهِ وَصَحْبِهِ وَمَنْ تَبِعَهُمْ بِإِحْسَانٍ</a:t>
            </a:r>
          </a:p>
          <a:p>
            <a:pPr lvl="0" algn="ctr" rtl="1" eaLnBrk="0" hangingPunct="0"/>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إِلَى يَوْمِ الدِّيْنِ</a:t>
            </a:r>
            <a:endParaRPr kumimoji="0" lang="en-US" sz="54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412776"/>
            <a:ext cx="8784976" cy="4176464"/>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2" name="Picture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1700808"/>
            <a:ext cx="8143932" cy="2214578"/>
          </a:xfrm>
          <a:prstGeom prst="rect">
            <a:avLst/>
          </a:prstGeom>
          <a:noFill/>
          <a:ln>
            <a:noFill/>
          </a:ln>
          <a:effectLst>
            <a:glow rad="101600">
              <a:schemeClr val="accent3">
                <a:satMod val="175000"/>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75656" y="4365104"/>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4077072"/>
            <a:ext cx="8784976" cy="2088232"/>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85852" y="1357299"/>
            <a:ext cx="6643734"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428596" y="4204652"/>
            <a:ext cx="8358246" cy="1938992"/>
          </a:xfrm>
          <a:prstGeom prst="rect">
            <a:avLst/>
          </a:prstGeom>
        </p:spPr>
        <p:txBody>
          <a:bodyPr wrap="square">
            <a:spAutoFit/>
          </a:bodyPr>
          <a:lstStyle/>
          <a:p>
            <a:pPr algn="ctr" rtl="1"/>
            <a:r>
              <a:rPr lang="ar-SA" sz="4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052736"/>
            <a:ext cx="9144000" cy="5805264"/>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928662" y="2110060"/>
            <a:ext cx="7358114" cy="2585323"/>
          </a:xfrm>
          <a:prstGeom prst="rect">
            <a:avLst/>
          </a:prstGeom>
        </p:spPr>
        <p:txBody>
          <a:bodyPr wrap="square">
            <a:spAutoFit/>
          </a:bodyPr>
          <a:lstStyle/>
          <a:p>
            <a:pPr lvl="0" algn="ctr" rtl="1"/>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أَمَّا بَعْدُ، فَيَا أَيُّهَا المُؤْمِنُوْنَ اتَّقُوْا اللهَ أُوْصِيْكُمْ وَإِيَّايَ بِتَقْوَى اللهِ وَطَاعَتِهِ </a:t>
            </a:r>
          </a:p>
          <a:p>
            <a:pPr lvl="0" algn="ctr" rtl="1"/>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فَقَدْ فَازَ المُتَّقُوْنَ</a:t>
            </a:r>
            <a:endParaRPr kumimoji="0" lang="ar-SA" sz="54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000364" y="1214422"/>
            <a:ext cx="2818913" cy="584775"/>
          </a:xfrm>
          <a:prstGeom prst="rect">
            <a:avLst/>
          </a:prstGeom>
        </p:spPr>
        <p:txBody>
          <a:bodyPr wrap="none">
            <a:spAutoFit/>
          </a:bodyPr>
          <a:lstStyle/>
          <a:p>
            <a:r>
              <a:rPr lang="en-US" sz="3200" dirty="0" smtClean="0">
                <a:ln w="18415" cmpd="sng">
                  <a:solidFill>
                    <a:srgbClr val="FFFF00"/>
                  </a:solidFill>
                  <a:prstDash val="solid"/>
                </a:ln>
                <a:solidFill>
                  <a:srgbClr val="FFFF00"/>
                </a:solidFill>
                <a:effectLst>
                  <a:outerShdw blurRad="63500" dir="3600000" algn="tl" rotWithShape="0">
                    <a:srgbClr val="000000">
                      <a:alpha val="70000"/>
                    </a:srgbClr>
                  </a:outerShdw>
                </a:effectLst>
                <a:ea typeface="Times New Roman" pitchFamily="18" charset="0"/>
                <a:cs typeface="Times New Roman" pitchFamily="18" charset="0"/>
              </a:rPr>
              <a:t>WASIAT TAQWA</a:t>
            </a:r>
            <a:endParaRPr lang="en-US" sz="320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12" name="Rounded Rectangle 11"/>
          <p:cNvSpPr/>
          <p:nvPr/>
        </p:nvSpPr>
        <p:spPr>
          <a:xfrm>
            <a:off x="954882" y="2132856"/>
            <a:ext cx="6929486" cy="1510458"/>
          </a:xfrm>
          <a:prstGeom prst="round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b="1" dirty="0" err="1" smtClean="0">
                <a:ln w="50800"/>
                <a:solidFill>
                  <a:schemeClr val="bg1">
                    <a:shade val="50000"/>
                  </a:schemeClr>
                </a:solidFill>
              </a:rPr>
              <a:t>Marilah</a:t>
            </a:r>
            <a:r>
              <a:rPr lang="en-US" sz="2400" b="1" dirty="0" smtClean="0">
                <a:ln w="50800"/>
                <a:solidFill>
                  <a:schemeClr val="bg1">
                    <a:shade val="50000"/>
                  </a:schemeClr>
                </a:solidFill>
              </a:rPr>
              <a:t> </a:t>
            </a:r>
            <a:r>
              <a:rPr lang="en-US" sz="2400" b="1" dirty="0" err="1" smtClean="0">
                <a:ln w="50800"/>
                <a:solidFill>
                  <a:schemeClr val="bg1">
                    <a:shade val="50000"/>
                  </a:schemeClr>
                </a:solidFill>
              </a:rPr>
              <a:t>sama-sama</a:t>
            </a:r>
            <a:r>
              <a:rPr lang="en-US" sz="2400" b="1" dirty="0" smtClean="0">
                <a:ln w="50800"/>
                <a:solidFill>
                  <a:schemeClr val="bg1">
                    <a:shade val="50000"/>
                  </a:schemeClr>
                </a:solidFill>
              </a:rPr>
              <a:t> </a:t>
            </a:r>
            <a:r>
              <a:rPr lang="en-US" sz="2400" b="1" dirty="0" err="1" smtClean="0">
                <a:ln w="50800"/>
                <a:solidFill>
                  <a:schemeClr val="bg1">
                    <a:shade val="50000"/>
                  </a:schemeClr>
                </a:solidFill>
              </a:rPr>
              <a:t>kita</a:t>
            </a:r>
            <a:r>
              <a:rPr lang="en-US" sz="2400" b="1" dirty="0" smtClean="0">
                <a:ln w="50800"/>
                <a:solidFill>
                  <a:schemeClr val="bg1">
                    <a:shade val="50000"/>
                  </a:schemeClr>
                </a:solidFill>
              </a:rPr>
              <a:t> </a:t>
            </a:r>
            <a:r>
              <a:rPr lang="en-US" sz="2400" b="1" dirty="0" err="1" smtClean="0">
                <a:ln w="50800"/>
                <a:solidFill>
                  <a:schemeClr val="bg1">
                    <a:shade val="50000"/>
                  </a:schemeClr>
                </a:solidFill>
              </a:rPr>
              <a:t>meningkatkan</a:t>
            </a:r>
            <a:r>
              <a:rPr lang="en-US" sz="2400" b="1" dirty="0" smtClean="0">
                <a:ln w="50800"/>
                <a:solidFill>
                  <a:schemeClr val="bg1">
                    <a:shade val="50000"/>
                  </a:schemeClr>
                </a:solidFill>
              </a:rPr>
              <a:t> </a:t>
            </a:r>
            <a:r>
              <a:rPr lang="en-US" sz="2400" b="1" dirty="0" err="1" smtClean="0">
                <a:ln w="50800"/>
                <a:solidFill>
                  <a:schemeClr val="bg1">
                    <a:shade val="50000"/>
                  </a:schemeClr>
                </a:solidFill>
              </a:rPr>
              <a:t>ketakwaan</a:t>
            </a:r>
            <a:r>
              <a:rPr lang="en-US" sz="2400" b="1" dirty="0" smtClean="0">
                <a:ln w="50800"/>
                <a:solidFill>
                  <a:schemeClr val="bg1">
                    <a:shade val="50000"/>
                  </a:schemeClr>
                </a:solidFill>
              </a:rPr>
              <a:t> </a:t>
            </a:r>
            <a:r>
              <a:rPr lang="en-US" sz="2400" b="1" dirty="0" err="1" smtClean="0">
                <a:ln w="50800"/>
                <a:solidFill>
                  <a:schemeClr val="bg1">
                    <a:shade val="50000"/>
                  </a:schemeClr>
                </a:solidFill>
              </a:rPr>
              <a:t>kita</a:t>
            </a:r>
            <a:r>
              <a:rPr lang="en-US" sz="2400" b="1" dirty="0" smtClean="0">
                <a:ln w="50800"/>
                <a:solidFill>
                  <a:schemeClr val="bg1">
                    <a:shade val="50000"/>
                  </a:schemeClr>
                </a:solidFill>
              </a:rPr>
              <a:t> </a:t>
            </a:r>
            <a:r>
              <a:rPr lang="en-US" sz="2400" b="1" dirty="0" err="1" smtClean="0">
                <a:ln w="50800"/>
                <a:solidFill>
                  <a:schemeClr val="bg1">
                    <a:shade val="50000"/>
                  </a:schemeClr>
                </a:solidFill>
              </a:rPr>
              <a:t>kepada</a:t>
            </a:r>
            <a:r>
              <a:rPr lang="en-US" sz="2400" b="1" dirty="0" smtClean="0">
                <a:ln w="50800"/>
                <a:solidFill>
                  <a:schemeClr val="bg1">
                    <a:shade val="50000"/>
                  </a:schemeClr>
                </a:solidFill>
              </a:rPr>
              <a:t> Allah SWT </a:t>
            </a:r>
            <a:r>
              <a:rPr lang="en-US" sz="2400" b="1" dirty="0" err="1" smtClean="0">
                <a:ln w="50800"/>
                <a:solidFill>
                  <a:schemeClr val="bg1">
                    <a:shade val="50000"/>
                  </a:schemeClr>
                </a:solidFill>
              </a:rPr>
              <a:t>dengan</a:t>
            </a:r>
            <a:r>
              <a:rPr lang="en-US" sz="2400" b="1" dirty="0" smtClean="0">
                <a:ln w="50800"/>
                <a:solidFill>
                  <a:schemeClr val="bg1">
                    <a:shade val="50000"/>
                  </a:schemeClr>
                </a:solidFill>
              </a:rPr>
              <a:t> </a:t>
            </a:r>
            <a:r>
              <a:rPr lang="en-US" sz="2400" b="1" dirty="0" err="1" smtClean="0">
                <a:ln w="50800"/>
                <a:solidFill>
                  <a:schemeClr val="bg1">
                    <a:shade val="50000"/>
                  </a:schemeClr>
                </a:solidFill>
              </a:rPr>
              <a:t>bersungguh-sungguh</a:t>
            </a:r>
            <a:r>
              <a:rPr lang="en-US" sz="2400" b="1" dirty="0" smtClean="0">
                <a:ln w="50800"/>
                <a:solidFill>
                  <a:schemeClr val="bg1">
                    <a:shade val="50000"/>
                  </a:schemeClr>
                </a:solidFill>
              </a:rPr>
              <a:t> </a:t>
            </a:r>
            <a:r>
              <a:rPr lang="en-US" sz="2400" b="1" dirty="0" err="1" smtClean="0">
                <a:ln w="50800"/>
                <a:solidFill>
                  <a:schemeClr val="bg1">
                    <a:shade val="50000"/>
                  </a:schemeClr>
                </a:solidFill>
              </a:rPr>
              <a:t>melaksanakan</a:t>
            </a:r>
            <a:r>
              <a:rPr lang="en-US" sz="2400" b="1" dirty="0" smtClean="0">
                <a:ln w="50800"/>
                <a:solidFill>
                  <a:schemeClr val="bg1">
                    <a:shade val="50000"/>
                  </a:schemeClr>
                </a:solidFill>
              </a:rPr>
              <a:t> </a:t>
            </a:r>
            <a:r>
              <a:rPr lang="en-US" sz="2400" b="1" dirty="0" err="1" smtClean="0">
                <a:ln w="50800"/>
                <a:solidFill>
                  <a:schemeClr val="bg1">
                    <a:shade val="50000"/>
                  </a:schemeClr>
                </a:solidFill>
              </a:rPr>
              <a:t>segala</a:t>
            </a:r>
            <a:r>
              <a:rPr lang="en-US" sz="2400" b="1" dirty="0" smtClean="0">
                <a:ln w="50800"/>
                <a:solidFill>
                  <a:schemeClr val="bg1">
                    <a:shade val="50000"/>
                  </a:schemeClr>
                </a:solidFill>
              </a:rPr>
              <a:t> </a:t>
            </a:r>
            <a:r>
              <a:rPr lang="en-US" sz="2400" b="1" dirty="0" err="1" smtClean="0">
                <a:ln w="50800"/>
                <a:solidFill>
                  <a:schemeClr val="bg1">
                    <a:shade val="50000"/>
                  </a:schemeClr>
                </a:solidFill>
              </a:rPr>
              <a:t>perintah-Nya</a:t>
            </a:r>
            <a:r>
              <a:rPr lang="en-US" sz="2400" b="1" dirty="0" smtClean="0">
                <a:ln w="50800"/>
                <a:solidFill>
                  <a:schemeClr val="bg1">
                    <a:shade val="50000"/>
                  </a:schemeClr>
                </a:solidFill>
              </a:rPr>
              <a:t> </a:t>
            </a:r>
            <a:r>
              <a:rPr lang="en-US" sz="2400" b="1" dirty="0" err="1" smtClean="0">
                <a:ln w="50800"/>
                <a:solidFill>
                  <a:schemeClr val="bg1">
                    <a:shade val="50000"/>
                  </a:schemeClr>
                </a:solidFill>
              </a:rPr>
              <a:t>dan</a:t>
            </a:r>
            <a:r>
              <a:rPr lang="en-US" sz="2400" b="1" dirty="0" smtClean="0">
                <a:ln w="50800"/>
                <a:solidFill>
                  <a:schemeClr val="bg1">
                    <a:shade val="50000"/>
                  </a:schemeClr>
                </a:solidFill>
              </a:rPr>
              <a:t> </a:t>
            </a:r>
            <a:r>
              <a:rPr lang="en-US" sz="2400" b="1" dirty="0" err="1" smtClean="0">
                <a:ln w="50800"/>
                <a:solidFill>
                  <a:schemeClr val="bg1">
                    <a:shade val="50000"/>
                  </a:schemeClr>
                </a:solidFill>
              </a:rPr>
              <a:t>meninggalkan</a:t>
            </a:r>
            <a:r>
              <a:rPr lang="en-US" sz="2400" b="1" dirty="0" smtClean="0">
                <a:ln w="50800"/>
                <a:solidFill>
                  <a:schemeClr val="bg1">
                    <a:shade val="50000"/>
                  </a:schemeClr>
                </a:solidFill>
              </a:rPr>
              <a:t> </a:t>
            </a:r>
            <a:r>
              <a:rPr lang="en-US" sz="2400" b="1" dirty="0" err="1" smtClean="0">
                <a:ln w="50800"/>
                <a:solidFill>
                  <a:schemeClr val="bg1">
                    <a:shade val="50000"/>
                  </a:schemeClr>
                </a:solidFill>
              </a:rPr>
              <a:t>segala</a:t>
            </a:r>
            <a:r>
              <a:rPr lang="en-US" sz="2400" b="1" dirty="0" smtClean="0">
                <a:ln w="50800"/>
                <a:solidFill>
                  <a:schemeClr val="bg1">
                    <a:shade val="50000"/>
                  </a:schemeClr>
                </a:solidFill>
              </a:rPr>
              <a:t> </a:t>
            </a:r>
            <a:r>
              <a:rPr lang="en-US" sz="2400" b="1" dirty="0" err="1" smtClean="0">
                <a:ln w="50800"/>
                <a:solidFill>
                  <a:schemeClr val="bg1">
                    <a:shade val="50000"/>
                  </a:schemeClr>
                </a:solidFill>
              </a:rPr>
              <a:t>larangan-Nya</a:t>
            </a:r>
            <a:r>
              <a:rPr lang="en-US" sz="2400" b="1" dirty="0" smtClean="0">
                <a:ln w="50800"/>
                <a:solidFill>
                  <a:schemeClr val="bg1">
                    <a:shade val="50000"/>
                  </a:schemeClr>
                </a:solidFill>
              </a:rPr>
              <a:t>.</a:t>
            </a:r>
            <a:endParaRPr lang="en-US" sz="2400" b="1" dirty="0">
              <a:ln w="50800"/>
              <a:solidFill>
                <a:schemeClr val="bg1">
                  <a:shade val="50000"/>
                </a:schemeClr>
              </a:solidFill>
            </a:endParaRPr>
          </a:p>
        </p:txBody>
      </p:sp>
      <p:sp>
        <p:nvSpPr>
          <p:cNvPr id="15" name="Rounded Rectangle 14"/>
          <p:cNvSpPr/>
          <p:nvPr/>
        </p:nvSpPr>
        <p:spPr>
          <a:xfrm>
            <a:off x="971600" y="3929066"/>
            <a:ext cx="6929486" cy="12326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b="1" dirty="0" err="1" smtClean="0">
                <a:ln w="50800"/>
                <a:solidFill>
                  <a:schemeClr val="bg1">
                    <a:shade val="50000"/>
                  </a:schemeClr>
                </a:solidFill>
              </a:rPr>
              <a:t>Mudah-mudahan</a:t>
            </a:r>
            <a:r>
              <a:rPr lang="en-US" sz="2400" b="1" dirty="0" smtClean="0">
                <a:ln w="50800"/>
                <a:solidFill>
                  <a:schemeClr val="bg1">
                    <a:shade val="50000"/>
                  </a:schemeClr>
                </a:solidFill>
              </a:rPr>
              <a:t> </a:t>
            </a:r>
            <a:r>
              <a:rPr lang="en-US" sz="2400" b="1" dirty="0" err="1" smtClean="0">
                <a:ln w="50800"/>
                <a:solidFill>
                  <a:schemeClr val="bg1">
                    <a:shade val="50000"/>
                  </a:schemeClr>
                </a:solidFill>
              </a:rPr>
              <a:t>kita</a:t>
            </a:r>
            <a:r>
              <a:rPr lang="en-US" sz="2400" b="1" dirty="0" smtClean="0">
                <a:ln w="50800"/>
                <a:solidFill>
                  <a:schemeClr val="bg1">
                    <a:shade val="50000"/>
                  </a:schemeClr>
                </a:solidFill>
              </a:rPr>
              <a:t> </a:t>
            </a:r>
            <a:r>
              <a:rPr lang="en-US" sz="2400" b="1" dirty="0" err="1" smtClean="0">
                <a:ln w="50800"/>
                <a:solidFill>
                  <a:schemeClr val="bg1">
                    <a:shade val="50000"/>
                  </a:schemeClr>
                </a:solidFill>
              </a:rPr>
              <a:t>memperolehi</a:t>
            </a:r>
            <a:r>
              <a:rPr lang="en-US" sz="2400" b="1" dirty="0" smtClean="0">
                <a:ln w="50800"/>
                <a:solidFill>
                  <a:schemeClr val="bg1">
                    <a:shade val="50000"/>
                  </a:schemeClr>
                </a:solidFill>
              </a:rPr>
              <a:t> </a:t>
            </a:r>
            <a:r>
              <a:rPr lang="en-US" sz="2400" b="1" dirty="0" err="1" smtClean="0">
                <a:ln w="50800"/>
                <a:solidFill>
                  <a:schemeClr val="bg1">
                    <a:shade val="50000"/>
                  </a:schemeClr>
                </a:solidFill>
              </a:rPr>
              <a:t>keberkatan</a:t>
            </a:r>
            <a:r>
              <a:rPr lang="en-US" sz="2400" b="1" dirty="0" smtClean="0">
                <a:ln w="50800"/>
                <a:solidFill>
                  <a:schemeClr val="bg1">
                    <a:shade val="50000"/>
                  </a:schemeClr>
                </a:solidFill>
              </a:rPr>
              <a:t> </a:t>
            </a:r>
            <a:r>
              <a:rPr lang="en-US" sz="2400" b="1" dirty="0" err="1" smtClean="0">
                <a:ln w="50800"/>
                <a:solidFill>
                  <a:schemeClr val="bg1">
                    <a:shade val="50000"/>
                  </a:schemeClr>
                </a:solidFill>
              </a:rPr>
              <a:t>dan</a:t>
            </a:r>
            <a:r>
              <a:rPr lang="en-US" sz="2400" b="1" dirty="0" smtClean="0">
                <a:ln w="50800"/>
                <a:solidFill>
                  <a:schemeClr val="bg1">
                    <a:shade val="50000"/>
                  </a:schemeClr>
                </a:solidFill>
              </a:rPr>
              <a:t> </a:t>
            </a:r>
            <a:r>
              <a:rPr lang="en-US" sz="2400" b="1" dirty="0" err="1" smtClean="0">
                <a:ln w="50800"/>
                <a:solidFill>
                  <a:schemeClr val="bg1">
                    <a:shade val="50000"/>
                  </a:schemeClr>
                </a:solidFill>
              </a:rPr>
              <a:t>keredhaan</a:t>
            </a:r>
            <a:r>
              <a:rPr lang="en-US" sz="2400" b="1" dirty="0" smtClean="0">
                <a:ln w="50800"/>
                <a:solidFill>
                  <a:schemeClr val="bg1">
                    <a:shade val="50000"/>
                  </a:schemeClr>
                </a:solidFill>
              </a:rPr>
              <a:t> </a:t>
            </a:r>
            <a:r>
              <a:rPr lang="en-US" sz="2400" b="1" dirty="0" err="1" smtClean="0">
                <a:ln w="50800"/>
                <a:solidFill>
                  <a:schemeClr val="bg1">
                    <a:shade val="50000"/>
                  </a:schemeClr>
                </a:solidFill>
              </a:rPr>
              <a:t>serta</a:t>
            </a:r>
            <a:r>
              <a:rPr lang="en-US" sz="2400" b="1" dirty="0" smtClean="0">
                <a:ln w="50800"/>
                <a:solidFill>
                  <a:schemeClr val="bg1">
                    <a:shade val="50000"/>
                  </a:schemeClr>
                </a:solidFill>
              </a:rPr>
              <a:t> </a:t>
            </a:r>
            <a:r>
              <a:rPr lang="en-US" sz="2400" b="1" dirty="0" err="1" smtClean="0">
                <a:ln w="50800"/>
                <a:solidFill>
                  <a:schemeClr val="bg1">
                    <a:shade val="50000"/>
                  </a:schemeClr>
                </a:solidFill>
              </a:rPr>
              <a:t>perlindungan</a:t>
            </a:r>
            <a:r>
              <a:rPr lang="en-US" sz="2400" b="1" dirty="0" smtClean="0">
                <a:ln w="50800"/>
                <a:solidFill>
                  <a:schemeClr val="bg1">
                    <a:shade val="50000"/>
                  </a:schemeClr>
                </a:solidFill>
              </a:rPr>
              <a:t> Allah SWT </a:t>
            </a:r>
            <a:r>
              <a:rPr lang="en-US" sz="2400" b="1" dirty="0" err="1" smtClean="0">
                <a:ln w="50800"/>
                <a:solidFill>
                  <a:schemeClr val="bg1">
                    <a:shade val="50000"/>
                  </a:schemeClr>
                </a:solidFill>
              </a:rPr>
              <a:t>di</a:t>
            </a:r>
            <a:r>
              <a:rPr lang="en-US" sz="2400" b="1" dirty="0" smtClean="0">
                <a:ln w="50800"/>
                <a:solidFill>
                  <a:schemeClr val="bg1">
                    <a:shade val="50000"/>
                  </a:schemeClr>
                </a:solidFill>
              </a:rPr>
              <a:t> </a:t>
            </a:r>
            <a:r>
              <a:rPr lang="en-US" sz="2400" b="1" dirty="0" err="1" smtClean="0">
                <a:ln w="50800"/>
                <a:solidFill>
                  <a:schemeClr val="bg1">
                    <a:shade val="50000"/>
                  </a:schemeClr>
                </a:solidFill>
              </a:rPr>
              <a:t>dunia</a:t>
            </a:r>
            <a:r>
              <a:rPr lang="en-US" sz="2400" b="1" dirty="0" smtClean="0">
                <a:ln w="50800"/>
                <a:solidFill>
                  <a:schemeClr val="bg1">
                    <a:shade val="50000"/>
                  </a:schemeClr>
                </a:solidFill>
              </a:rPr>
              <a:t> </a:t>
            </a:r>
            <a:r>
              <a:rPr lang="en-US" sz="2400" b="1" dirty="0" err="1" smtClean="0">
                <a:ln w="50800"/>
                <a:solidFill>
                  <a:schemeClr val="bg1">
                    <a:shade val="50000"/>
                  </a:schemeClr>
                </a:solidFill>
              </a:rPr>
              <a:t>dan</a:t>
            </a:r>
            <a:r>
              <a:rPr lang="en-US" sz="2400" b="1" dirty="0" smtClean="0">
                <a:ln w="50800"/>
                <a:solidFill>
                  <a:schemeClr val="bg1">
                    <a:shade val="50000"/>
                  </a:schemeClr>
                </a:solidFill>
              </a:rPr>
              <a:t> </a:t>
            </a:r>
            <a:r>
              <a:rPr lang="en-US" sz="2400" b="1" dirty="0" err="1" smtClean="0">
                <a:ln w="50800"/>
                <a:solidFill>
                  <a:schemeClr val="bg1">
                    <a:shade val="50000"/>
                  </a:schemeClr>
                </a:solidFill>
              </a:rPr>
              <a:t>di</a:t>
            </a:r>
            <a:r>
              <a:rPr lang="en-US" sz="2400" b="1" dirty="0" smtClean="0">
                <a:ln w="50800"/>
                <a:solidFill>
                  <a:schemeClr val="bg1">
                    <a:shade val="50000"/>
                  </a:schemeClr>
                </a:solidFill>
              </a:rPr>
              <a:t> </a:t>
            </a:r>
            <a:r>
              <a:rPr lang="en-US" sz="2400" b="1" dirty="0" err="1" smtClean="0">
                <a:ln w="50800"/>
                <a:solidFill>
                  <a:schemeClr val="bg1">
                    <a:shade val="50000"/>
                  </a:schemeClr>
                </a:solidFill>
              </a:rPr>
              <a:t>akhirat</a:t>
            </a:r>
            <a:r>
              <a:rPr lang="en-US" sz="2400" b="1" dirty="0" smtClean="0">
                <a:ln w="50800"/>
                <a:solidFill>
                  <a:schemeClr val="bg1">
                    <a:shade val="50000"/>
                  </a:schemeClr>
                </a:solidFill>
              </a:rPr>
              <a:t>. </a:t>
            </a:r>
            <a:endParaRPr lang="en-US" sz="2400" b="1" dirty="0">
              <a:ln w="50800"/>
              <a:solidFill>
                <a:schemeClr val="bg1">
                  <a:shade val="50000"/>
                </a:schemeClr>
              </a:solidFill>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2214554"/>
            <a:ext cx="2940805" cy="584775"/>
          </a:xfrm>
          <a:prstGeom prst="rect">
            <a:avLst/>
          </a:prstGeom>
        </p:spPr>
        <p:txBody>
          <a:bodyPr wrap="none">
            <a:spAutoFit/>
          </a:bodyPr>
          <a:lstStyle/>
          <a:p>
            <a:r>
              <a:rPr lang="en-US" sz="32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itle 1"/>
          <p:cNvSpPr txBox="1">
            <a:spLocks/>
          </p:cNvSpPr>
          <p:nvPr/>
        </p:nvSpPr>
        <p:spPr>
          <a:xfrm>
            <a:off x="683568" y="3068960"/>
            <a:ext cx="7772400" cy="1470025"/>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50" normalizeH="0" baseline="0" noProof="0" smtClean="0">
                <a:ln w="11430">
                  <a:solidFill>
                    <a:srgbClr val="FFFF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uLnTx/>
                <a:uFillTx/>
                <a:latin typeface="+mj-lt"/>
                <a:ea typeface="+mj-ea"/>
                <a:cs typeface="+mj-cs"/>
              </a:rPr>
              <a:t>GURU PEMBINA PEWARIS WIBAWA</a:t>
            </a:r>
            <a:endParaRPr kumimoji="0" lang="en-US" sz="6600" b="1" i="0" u="none" strike="noStrike" kern="1200" cap="none" spc="50" normalizeH="0" baseline="0" noProof="0" dirty="0">
              <a:ln w="11430">
                <a:solidFill>
                  <a:srgbClr val="FFFF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323528" y="1772816"/>
            <a:ext cx="2520280" cy="4452699"/>
          </a:xfrm>
          <a:prstGeom prst="roundRect">
            <a:avLst/>
          </a:prstGeom>
          <a:solidFill>
            <a:schemeClr val="tx2">
              <a:lumMod val="75000"/>
            </a:schemeClr>
          </a:solidFill>
          <a:ln w="38100"/>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ms-MY" sz="5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GURU</a:t>
            </a:r>
            <a:endParaRPr lang="ar-SA" sz="5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a:p>
            <a:pPr algn="ctr"/>
            <a:endParaRPr lang="ar-SA" sz="5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a:p>
            <a:pPr algn="ctr"/>
            <a:endParaRPr lang="ar-SA" sz="5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a:p>
            <a:pPr algn="ctr"/>
            <a:endParaRPr lang="ar-SA" sz="5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a:p>
            <a:pPr algn="ctr"/>
            <a:endParaRPr lang="en-US" sz="5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2" name="Rounded Rectangle 11"/>
          <p:cNvSpPr/>
          <p:nvPr/>
        </p:nvSpPr>
        <p:spPr>
          <a:xfrm>
            <a:off x="3923928" y="1740937"/>
            <a:ext cx="4824536" cy="1328023"/>
          </a:xfrm>
          <a:prstGeom prst="roundRect">
            <a:avLst/>
          </a:prstGeom>
          <a:ln w="38100"/>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ms-MY" sz="2400" i="1" dirty="0" smtClean="0"/>
              <a:t>murabbi</a:t>
            </a:r>
            <a:r>
              <a:rPr lang="ms-MY" sz="2400" dirty="0" smtClean="0"/>
              <a:t> dan pendakwah yang diiktiraf </a:t>
            </a:r>
            <a:r>
              <a:rPr lang="en-US" sz="2400" dirty="0" err="1" smtClean="0"/>
              <a:t>sangat</a:t>
            </a:r>
            <a:r>
              <a:rPr lang="en-US" sz="2400" dirty="0" smtClean="0"/>
              <a:t> </a:t>
            </a:r>
            <a:r>
              <a:rPr lang="ms-MY" sz="2400" dirty="0" smtClean="0"/>
              <a:t>mulia di sisi agama dan masyarakat.</a:t>
            </a:r>
            <a:endParaRPr lang="en-US" sz="2400" b="1" dirty="0">
              <a:ln w="6350"/>
              <a:solidFill>
                <a:schemeClr val="bg1">
                  <a:shade val="50000"/>
                </a:schemeClr>
              </a:solidFill>
              <a:effectLst>
                <a:glow rad="63500">
                  <a:schemeClr val="accent2">
                    <a:satMod val="175000"/>
                    <a:alpha val="40000"/>
                  </a:schemeClr>
                </a:glow>
              </a:effectLst>
            </a:endParaRPr>
          </a:p>
        </p:txBody>
      </p:sp>
      <p:sp>
        <p:nvSpPr>
          <p:cNvPr id="14" name="Rounded Rectangle 13"/>
          <p:cNvSpPr/>
          <p:nvPr/>
        </p:nvSpPr>
        <p:spPr>
          <a:xfrm>
            <a:off x="3923928" y="3876020"/>
            <a:ext cx="4824536" cy="2145268"/>
          </a:xfrm>
          <a:prstGeom prst="roundRect">
            <a:avLst/>
          </a:prstGeom>
          <a:solidFill>
            <a:srgbClr val="FFFF00"/>
          </a:solidFill>
          <a:ln w="38100"/>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ms-MY" sz="2400" dirty="0" smtClean="0"/>
              <a:t>mewarisi tugas-tugas para Rasul dalam membimbing manusia ke jalan kebenaran dan membentuk tamadun manusia melalui pendidikan dan penyebaran ilmu. </a:t>
            </a:r>
            <a:endParaRPr lang="en-US" sz="2400" b="1" dirty="0">
              <a:ln w="6350"/>
              <a:solidFill>
                <a:schemeClr val="bg1">
                  <a:shade val="50000"/>
                </a:schemeClr>
              </a:solidFill>
              <a:effectLst>
                <a:glow rad="63500">
                  <a:schemeClr val="accent2">
                    <a:satMod val="175000"/>
                    <a:alpha val="40000"/>
                  </a:schemeClr>
                </a:glow>
              </a:effectLst>
            </a:endParaRPr>
          </a:p>
        </p:txBody>
      </p:sp>
      <p:pic>
        <p:nvPicPr>
          <p:cNvPr id="11" name="Picture 10" descr="teacher.png"/>
          <p:cNvPicPr>
            <a:picLocks noChangeAspect="1"/>
          </p:cNvPicPr>
          <p:nvPr/>
        </p:nvPicPr>
        <p:blipFill>
          <a:blip r:embed="rId5" cstate="print"/>
          <a:stretch>
            <a:fillRect/>
          </a:stretch>
        </p:blipFill>
        <p:spPr>
          <a:xfrm>
            <a:off x="395536" y="3158083"/>
            <a:ext cx="2376264"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14"/>
          <p:cNvSpPr/>
          <p:nvPr/>
        </p:nvSpPr>
        <p:spPr>
          <a:xfrm>
            <a:off x="3707904" y="2276872"/>
            <a:ext cx="288032" cy="288032"/>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707904" y="4797152"/>
            <a:ext cx="288032" cy="288032"/>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0" idx="3"/>
            <a:endCxn id="15" idx="1"/>
          </p:cNvCxnSpPr>
          <p:nvPr/>
        </p:nvCxnSpPr>
        <p:spPr>
          <a:xfrm flipV="1">
            <a:off x="2843808" y="2420888"/>
            <a:ext cx="864096" cy="1578278"/>
          </a:xfrm>
          <a:prstGeom prst="line">
            <a:avLst/>
          </a:prstGeom>
          <a:ln>
            <a:solidFill>
              <a:srgbClr val="FFFF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a:stCxn id="10" idx="3"/>
            <a:endCxn id="16" idx="1"/>
          </p:cNvCxnSpPr>
          <p:nvPr/>
        </p:nvCxnSpPr>
        <p:spPr>
          <a:xfrm>
            <a:off x="2843808" y="3999166"/>
            <a:ext cx="864096" cy="942002"/>
          </a:xfrm>
          <a:prstGeom prst="line">
            <a:avLst/>
          </a:prstGeom>
          <a:ln>
            <a:solidFill>
              <a:srgbClr val="FFFF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ounded Rectangle 10"/>
          <p:cNvSpPr/>
          <p:nvPr/>
        </p:nvSpPr>
        <p:spPr>
          <a:xfrm>
            <a:off x="642910" y="1124744"/>
            <a:ext cx="7929618" cy="919401"/>
          </a:xfrm>
          <a:prstGeom prst="roundRect">
            <a:avLst/>
          </a:prstGeom>
          <a:solidFill>
            <a:schemeClr val="accent2">
              <a:lumMod val="60000"/>
              <a:lumOff val="40000"/>
            </a:schemeClr>
          </a:solidFill>
          <a:ln>
            <a:solidFill>
              <a:srgbClr val="FFFF00"/>
            </a:solidFill>
            <a:prstDash val="lgDash"/>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MENGAJAR DAN MENUNTUT ILMU DIKATAKAN SEBARIS DENGAN TUNTUTAN BERPERANG DI JALAN ALLAH SWT </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2" name="Rounded Rectangle 11"/>
          <p:cNvSpPr/>
          <p:nvPr/>
        </p:nvSpPr>
        <p:spPr>
          <a:xfrm>
            <a:off x="642910" y="2482711"/>
            <a:ext cx="7929618" cy="2962513"/>
          </a:xfrm>
          <a:prstGeom prst="roundRect">
            <a:avLst/>
          </a:prstGeom>
          <a:solidFill>
            <a:srgbClr val="FFFF00"/>
          </a:solidFill>
          <a:ln>
            <a:solidFill>
              <a:srgbClr val="FF0000"/>
            </a:solidFill>
            <a:prstDash val="dash"/>
          </a:ln>
        </p:spPr>
        <p:style>
          <a:lnRef idx="0">
            <a:schemeClr val="accent5"/>
          </a:lnRef>
          <a:fillRef idx="3">
            <a:schemeClr val="accent5"/>
          </a:fillRef>
          <a:effectRef idx="3">
            <a:schemeClr val="accent5"/>
          </a:effectRef>
          <a:fontRef idx="minor">
            <a:schemeClr val="lt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en-US" sz="2800" b="1" dirty="0" smtClean="0">
              <a:ln w="50800"/>
              <a:solidFill>
                <a:schemeClr val="bg1">
                  <a:shade val="50000"/>
                </a:schemeClr>
              </a:solidFill>
              <a:latin typeface="Chiller" pitchFamily="82" charset="0"/>
            </a:endParaRPr>
          </a:p>
          <a:p>
            <a:pPr algn="ctr"/>
            <a:endParaRPr lang="en-US" sz="2800" b="1" dirty="0" smtClean="0">
              <a:ln w="50800"/>
              <a:solidFill>
                <a:schemeClr val="bg1">
                  <a:shade val="50000"/>
                </a:schemeClr>
              </a:solidFill>
              <a:latin typeface="Chiller" pitchFamily="82" charset="0"/>
            </a:endParaRPr>
          </a:p>
          <a:p>
            <a:pPr algn="ctr"/>
            <a:endParaRPr lang="en-US" sz="2800" b="1" dirty="0" smtClean="0">
              <a:ln w="50800"/>
              <a:solidFill>
                <a:schemeClr val="bg1">
                  <a:shade val="50000"/>
                </a:schemeClr>
              </a:solidFill>
              <a:latin typeface="Chiller" pitchFamily="82" charset="0"/>
            </a:endParaRPr>
          </a:p>
          <a:p>
            <a:pPr algn="ctr"/>
            <a:endParaRPr lang="en-US" sz="2800" b="1" dirty="0" smtClean="0">
              <a:ln w="50800"/>
              <a:solidFill>
                <a:schemeClr val="bg1">
                  <a:shade val="50000"/>
                </a:schemeClr>
              </a:solidFill>
              <a:latin typeface="Chiller" pitchFamily="82" charset="0"/>
            </a:endParaRPr>
          </a:p>
          <a:p>
            <a:pPr algn="ctr"/>
            <a:endParaRPr lang="en-US" sz="2800" b="1" dirty="0" smtClean="0">
              <a:ln w="50800"/>
              <a:solidFill>
                <a:schemeClr val="bg1">
                  <a:shade val="50000"/>
                </a:schemeClr>
              </a:solidFill>
              <a:latin typeface="Chiller" pitchFamily="82" charset="0"/>
            </a:endParaRPr>
          </a:p>
          <a:p>
            <a:pPr algn="ctr"/>
            <a:endParaRPr lang="en-US" sz="2800" b="1" dirty="0">
              <a:ln w="50800"/>
              <a:solidFill>
                <a:schemeClr val="bg1">
                  <a:shade val="50000"/>
                </a:schemeClr>
              </a:solidFill>
              <a:latin typeface="Chiller" pitchFamily="82" charset="0"/>
            </a:endParaRPr>
          </a:p>
        </p:txBody>
      </p:sp>
      <p:sp>
        <p:nvSpPr>
          <p:cNvPr id="14" name="Rectangle 1"/>
          <p:cNvSpPr>
            <a:spLocks noChangeArrowheads="1"/>
          </p:cNvSpPr>
          <p:nvPr/>
        </p:nvSpPr>
        <p:spPr bwMode="auto">
          <a:xfrm>
            <a:off x="827584" y="2636912"/>
            <a:ext cx="741682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b="1" i="0" u="none" strike="noStrike" normalizeH="0" baseline="0" dirty="0" smtClean="0">
                <a:ln w="50800"/>
                <a:solidFill>
                  <a:schemeClr val="bg1">
                    <a:shade val="50000"/>
                  </a:schemeClr>
                </a:solidFill>
                <a:latin typeface="QCF_P206" pitchFamily="2" charset="2"/>
                <a:ea typeface="Calibri" pitchFamily="34" charset="0"/>
                <a:cs typeface="Arabic Transparent" pitchFamily="2" charset="-78"/>
              </a:rPr>
              <a:t>(</a:t>
            </a:r>
            <a:r>
              <a:rPr kumimoji="0" lang="ar-SA" sz="4400" b="1" i="0" u="none" strike="noStrike" normalizeH="0" baseline="0" dirty="0" smtClean="0">
                <a:ln w="50800"/>
                <a:solidFill>
                  <a:schemeClr val="bg1">
                    <a:shade val="50000"/>
                  </a:schemeClr>
                </a:solidFill>
                <a:latin typeface="QCF_P206" pitchFamily="2" charset="2"/>
                <a:ea typeface="Calibri" pitchFamily="34" charset="0"/>
                <a:cs typeface="QCF_P206" pitchFamily="2" charset="2"/>
              </a:rPr>
              <a:t>ﯧ ﯨ ﯩ ﯪ ﯫ ﯬ  ﯭ ﯮ ﯯ ﯰ ﯱ ﯲ ﯳ ﯴ ﯵ ﯶ</a:t>
            </a:r>
            <a:r>
              <a:rPr kumimoji="0" lang="en-US" sz="4400" b="1" i="0" u="none" strike="noStrike" normalizeH="0" baseline="0" dirty="0" smtClean="0">
                <a:ln w="50800"/>
                <a:solidFill>
                  <a:schemeClr val="bg1">
                    <a:shade val="50000"/>
                  </a:schemeClr>
                </a:solidFill>
                <a:latin typeface="QCF_P206" pitchFamily="2" charset="2"/>
                <a:ea typeface="Calibri" pitchFamily="34" charset="0"/>
                <a:cs typeface="QCF_P206" pitchFamily="2" charset="2"/>
              </a:rPr>
              <a:t>  </a:t>
            </a:r>
            <a:r>
              <a:rPr kumimoji="0" lang="ar-SA" sz="4400" b="1" i="0" u="none" strike="noStrike" normalizeH="0" baseline="0" dirty="0" smtClean="0">
                <a:ln w="50800"/>
                <a:solidFill>
                  <a:schemeClr val="bg1">
                    <a:shade val="50000"/>
                  </a:schemeClr>
                </a:solidFill>
                <a:latin typeface="QCF_P206" pitchFamily="2" charset="2"/>
                <a:ea typeface="Calibri" pitchFamily="34" charset="0"/>
                <a:cs typeface="QCF_P206" pitchFamily="2" charset="2"/>
              </a:rPr>
              <a:t> ﯷ ﯸ ﯹ ﯺ ﯻ ﯼ ﯽ</a:t>
            </a:r>
            <a:r>
              <a:rPr kumimoji="0" lang="ar-SA" sz="4400" b="1" i="0" u="none" strike="noStrike" normalizeH="0" baseline="0" dirty="0" smtClean="0">
                <a:ln w="50800"/>
                <a:solidFill>
                  <a:schemeClr val="bg1">
                    <a:shade val="50000"/>
                  </a:schemeClr>
                </a:solidFill>
                <a:latin typeface="QCF_P206" pitchFamily="2" charset="2"/>
                <a:ea typeface="Calibri" pitchFamily="34" charset="0"/>
                <a:cs typeface="Arabic Transparent" pitchFamily="2" charset="-78"/>
              </a:rPr>
              <a:t>)</a:t>
            </a:r>
            <a:r>
              <a:rPr kumimoji="0" lang="ar-SA" sz="4400" b="1" i="0" u="none" strike="noStrike" normalizeH="0" baseline="0" dirty="0" smtClean="0">
                <a:ln w="50800"/>
                <a:solidFill>
                  <a:schemeClr val="bg1">
                    <a:shade val="50000"/>
                  </a:schemeClr>
                </a:solidFill>
                <a:latin typeface="QCF_P206" pitchFamily="2" charset="2"/>
                <a:ea typeface="Calibri" pitchFamily="34" charset="0"/>
                <a:cs typeface="QCF_P206" pitchFamily="2" charset="2"/>
              </a:rPr>
              <a:t>        </a:t>
            </a:r>
            <a:r>
              <a:rPr kumimoji="0" lang="ar-SA" sz="1600" b="1" i="0" u="none" strike="noStrike" normalizeH="0" baseline="0" dirty="0" smtClean="0">
                <a:ln w="50800"/>
                <a:solidFill>
                  <a:schemeClr val="bg1">
                    <a:shade val="50000"/>
                  </a:schemeClr>
                </a:solidFill>
                <a:latin typeface="QCF_P206" pitchFamily="2" charset="2"/>
                <a:ea typeface="Calibri" pitchFamily="34" charset="0"/>
                <a:cs typeface="Traditional Arabic" pitchFamily="2" charset="-78"/>
              </a:rPr>
              <a:t>(التوبة:١</a:t>
            </a:r>
            <a:r>
              <a:rPr kumimoji="0" lang="fa-IR" sz="1600" b="1" i="0" u="none" strike="noStrike" normalizeH="0" baseline="0" dirty="0" smtClean="0">
                <a:ln w="50800"/>
                <a:solidFill>
                  <a:schemeClr val="bg1">
                    <a:shade val="50000"/>
                  </a:schemeClr>
                </a:solidFill>
                <a:latin typeface="QCF_P206" pitchFamily="2" charset="2"/>
                <a:ea typeface="Calibri" pitchFamily="34" charset="0"/>
                <a:cs typeface="Traditional Arabic" pitchFamily="2" charset="-78"/>
              </a:rPr>
              <a:t>۲۲</a:t>
            </a:r>
            <a:r>
              <a:rPr kumimoji="0" lang="ar-SA" sz="1600" b="1" i="0" u="none" strike="noStrike" normalizeH="0" baseline="0" dirty="0" smtClean="0">
                <a:ln w="50800"/>
                <a:solidFill>
                  <a:schemeClr val="bg1">
                    <a:shade val="50000"/>
                  </a:schemeClr>
                </a:solidFill>
                <a:latin typeface="QCF_P206" pitchFamily="2" charset="2"/>
                <a:ea typeface="Calibri" pitchFamily="34" charset="0"/>
                <a:cs typeface="Traditional Arabic" pitchFamily="2" charset="-78"/>
              </a:rPr>
              <a:t>)</a:t>
            </a:r>
            <a:endParaRPr kumimoji="0" lang="ar-SA" sz="4400" b="1" i="0" u="none" strike="noStrike" normalizeH="0" baseline="0" dirty="0" smtClean="0">
              <a:ln w="50800"/>
              <a:solidFill>
                <a:schemeClr val="bg1">
                  <a:shade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1839</Words>
  <Application>Microsoft Office PowerPoint</Application>
  <PresentationFormat>On-screen Show (4:3)</PresentationFormat>
  <Paragraphs>198</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GURU PEMBINA PEWARIS WIBAWA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99</cp:revision>
  <dcterms:created xsi:type="dcterms:W3CDTF">2015-11-26T00:41:05Z</dcterms:created>
  <dcterms:modified xsi:type="dcterms:W3CDTF">2016-05-12T03:23:25Z</dcterms:modified>
</cp:coreProperties>
</file>