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84" r:id="rId1"/>
  </p:sldMasterIdLst>
  <p:notesMasterIdLst>
    <p:notesMasterId r:id="rId41"/>
  </p:notesMasterIdLst>
  <p:handoutMasterIdLst>
    <p:handoutMasterId r:id="rId42"/>
  </p:handoutMasterIdLst>
  <p:sldIdLst>
    <p:sldId id="256" r:id="rId2"/>
    <p:sldId id="342" r:id="rId3"/>
    <p:sldId id="259" r:id="rId4"/>
    <p:sldId id="260" r:id="rId5"/>
    <p:sldId id="261" r:id="rId6"/>
    <p:sldId id="319" r:id="rId7"/>
    <p:sldId id="263" r:id="rId8"/>
    <p:sldId id="343" r:id="rId9"/>
    <p:sldId id="344" r:id="rId10"/>
    <p:sldId id="322" r:id="rId11"/>
    <p:sldId id="335" r:id="rId12"/>
    <p:sldId id="338" r:id="rId13"/>
    <p:sldId id="264" r:id="rId14"/>
    <p:sldId id="339" r:id="rId15"/>
    <p:sldId id="340" r:id="rId16"/>
    <p:sldId id="265" r:id="rId17"/>
    <p:sldId id="323" r:id="rId18"/>
    <p:sldId id="324" r:id="rId19"/>
    <p:sldId id="341" r:id="rId20"/>
    <p:sldId id="325" r:id="rId21"/>
    <p:sldId id="333" r:id="rId22"/>
    <p:sldId id="347" r:id="rId23"/>
    <p:sldId id="348" r:id="rId24"/>
    <p:sldId id="276" r:id="rId25"/>
    <p:sldId id="278" r:id="rId26"/>
    <p:sldId id="279" r:id="rId27"/>
    <p:sldId id="299" r:id="rId28"/>
    <p:sldId id="281" r:id="rId29"/>
    <p:sldId id="300" r:id="rId30"/>
    <p:sldId id="282" r:id="rId31"/>
    <p:sldId id="283" r:id="rId32"/>
    <p:sldId id="301" r:id="rId33"/>
    <p:sldId id="284" r:id="rId34"/>
    <p:sldId id="302" r:id="rId35"/>
    <p:sldId id="285" r:id="rId36"/>
    <p:sldId id="303" r:id="rId37"/>
    <p:sldId id="286" r:id="rId38"/>
    <p:sldId id="304" r:id="rId39"/>
    <p:sldId id="28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006600"/>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p:scale>
          <a:sx n="100" d="100"/>
          <a:sy n="100" d="100"/>
        </p:scale>
        <p:origin x="-210"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rgbClr val="FFC000"/>
        </a:solidFill>
      </dgm:spPr>
      <dgm:t>
        <a:bodyPr/>
        <a:lstStyle/>
        <a:p>
          <a:pPr algn="just"/>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Islam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adalah</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agama yang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mementingkan</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soal</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kebersihan</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penjagaan</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kesihatan</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bukan</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hanya</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terbatas</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pengambilan</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makanan</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bersih</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berkhasiat</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sahaja</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tetapi</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juga</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menitikberatkan</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soal</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penjagaan</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pemeliharaan</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alam</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sekitar</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0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dgm:t>
        <a:bodyPr/>
        <a:lstStyle/>
        <a:p>
          <a:endParaRPr lang="en-US"/>
        </a:p>
      </dgm:t>
    </dgm:pt>
  </dgm:ptLst>
  <dgm:cxnLst>
    <dgm:cxn modelId="{785AC99C-CA3D-4EFD-856E-D4CDAD95B785}" type="presOf" srcId="{9841F14C-DCC2-48F3-81C6-1B36E3DA9C65}" destId="{135287A4-6937-47C0-8F39-C96C4B97CD44}" srcOrd="1" destOrd="0" presId="urn:microsoft.com/office/officeart/2005/8/layout/list1"/>
    <dgm:cxn modelId="{0E86B553-5004-4D96-B4FC-4CB5D932865A}" srcId="{300B4929-CA6D-44CF-90A5-12B6BD4E7280}" destId="{9841F14C-DCC2-48F3-81C6-1B36E3DA9C65}" srcOrd="0" destOrd="0" parTransId="{386C799A-4B63-4795-9D4E-22730324585B}" sibTransId="{4708B028-DA77-4927-8E66-3455AE23AC4C}"/>
    <dgm:cxn modelId="{E3942994-A0E5-4E88-A6D0-E69DEC163DB8}" type="presOf" srcId="{300B4929-CA6D-44CF-90A5-12B6BD4E7280}" destId="{6C94124A-AF01-4443-B214-2B6E105C6595}" srcOrd="0" destOrd="0" presId="urn:microsoft.com/office/officeart/2005/8/layout/list1"/>
    <dgm:cxn modelId="{DFB24085-2551-4C06-B180-37959A664C0D}" type="presOf" srcId="{9841F14C-DCC2-48F3-81C6-1B36E3DA9C65}" destId="{FFE7CF78-7432-402C-8F82-CA25BD0A1B34}" srcOrd="0" destOrd="0" presId="urn:microsoft.com/office/officeart/2005/8/layout/list1"/>
    <dgm:cxn modelId="{7C700041-B54C-4DEA-9BD3-B01ADFD3E89D}" type="presParOf" srcId="{6C94124A-AF01-4443-B214-2B6E105C6595}" destId="{760116B9-10D1-4380-A733-9E7F1C9A80D8}" srcOrd="0" destOrd="0" presId="urn:microsoft.com/office/officeart/2005/8/layout/list1"/>
    <dgm:cxn modelId="{C328740E-2515-4FF4-8222-411CF6E53ABE}" type="presParOf" srcId="{760116B9-10D1-4380-A733-9E7F1C9A80D8}" destId="{FFE7CF78-7432-402C-8F82-CA25BD0A1B34}" srcOrd="0" destOrd="0" presId="urn:microsoft.com/office/officeart/2005/8/layout/list1"/>
    <dgm:cxn modelId="{853BE313-4EB4-4C43-B4F0-1554875C03CF}" type="presParOf" srcId="{760116B9-10D1-4380-A733-9E7F1C9A80D8}" destId="{135287A4-6937-47C0-8F39-C96C4B97CD44}" srcOrd="1" destOrd="0" presId="urn:microsoft.com/office/officeart/2005/8/layout/list1"/>
    <dgm:cxn modelId="{342619C4-94A9-4D53-93B9-21706369B122}" type="presParOf" srcId="{6C94124A-AF01-4443-B214-2B6E105C6595}" destId="{EFF7E294-78C3-4D49-A5F6-67D79C98564C}" srcOrd="1" destOrd="0" presId="urn:microsoft.com/office/officeart/2005/8/layout/list1"/>
    <dgm:cxn modelId="{4A2A4BFA-63E3-4B45-8498-9F9E92B8DB3D}" type="presParOf" srcId="{6C94124A-AF01-4443-B214-2B6E105C6595}" destId="{1543833A-AE0F-40BA-8C1A-DBBD66281BDE}" srcOrd="2" destOrd="0" presId="urn:microsoft.com/office/officeart/2005/8/layout/list1"/>
  </dgm:cxnLst>
  <dgm:bg>
    <a:effectLst>
      <a:glow rad="101600">
        <a:schemeClr val="tx1">
          <a:alpha val="60000"/>
        </a:schemeClr>
      </a:glow>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rgbClr val="0000FF"/>
        </a:solidFill>
      </dgm:spPr>
      <dgm:t>
        <a:bodyPr/>
        <a:lstStyle/>
        <a:p>
          <a:pPr algn="just"/>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Kesedaran</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masyarakat</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dalam</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penjagaan</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alam</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sekitar</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perlu</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sentiasa</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dipupuk</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dipertingkatkan</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supaya</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kualiti</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kehidupan</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generasi</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hari</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akan</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datang</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terus</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terpelihara</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0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dgm:t>
        <a:bodyPr/>
        <a:lstStyle/>
        <a:p>
          <a:endParaRPr lang="en-US"/>
        </a:p>
      </dgm:t>
    </dgm:pt>
  </dgm:ptLst>
  <dgm:cxnLst>
    <dgm:cxn modelId="{0E86B553-5004-4D96-B4FC-4CB5D932865A}" srcId="{300B4929-CA6D-44CF-90A5-12B6BD4E7280}" destId="{9841F14C-DCC2-48F3-81C6-1B36E3DA9C65}" srcOrd="0" destOrd="0" parTransId="{386C799A-4B63-4795-9D4E-22730324585B}" sibTransId="{4708B028-DA77-4927-8E66-3455AE23AC4C}"/>
    <dgm:cxn modelId="{013546AB-05DB-415A-BC2F-9E63E091ADE6}" type="presOf" srcId="{300B4929-CA6D-44CF-90A5-12B6BD4E7280}" destId="{6C94124A-AF01-4443-B214-2B6E105C6595}" srcOrd="0" destOrd="0" presId="urn:microsoft.com/office/officeart/2005/8/layout/list1"/>
    <dgm:cxn modelId="{7562A0E5-0555-4C04-9D29-338F20FB6494}" type="presOf" srcId="{9841F14C-DCC2-48F3-81C6-1B36E3DA9C65}" destId="{FFE7CF78-7432-402C-8F82-CA25BD0A1B34}" srcOrd="0" destOrd="0" presId="urn:microsoft.com/office/officeart/2005/8/layout/list1"/>
    <dgm:cxn modelId="{6937BE48-1F14-4B25-9767-43BF73144367}" type="presOf" srcId="{9841F14C-DCC2-48F3-81C6-1B36E3DA9C65}" destId="{135287A4-6937-47C0-8F39-C96C4B97CD44}" srcOrd="1" destOrd="0" presId="urn:microsoft.com/office/officeart/2005/8/layout/list1"/>
    <dgm:cxn modelId="{98A06251-F886-4733-99F3-32F2A7CBC708}" type="presParOf" srcId="{6C94124A-AF01-4443-B214-2B6E105C6595}" destId="{760116B9-10D1-4380-A733-9E7F1C9A80D8}" srcOrd="0" destOrd="0" presId="urn:microsoft.com/office/officeart/2005/8/layout/list1"/>
    <dgm:cxn modelId="{8E5D960E-B2EC-45E4-B681-7EEA66D21754}" type="presParOf" srcId="{760116B9-10D1-4380-A733-9E7F1C9A80D8}" destId="{FFE7CF78-7432-402C-8F82-CA25BD0A1B34}" srcOrd="0" destOrd="0" presId="urn:microsoft.com/office/officeart/2005/8/layout/list1"/>
    <dgm:cxn modelId="{C60CA875-3087-4206-9388-FBBE19DC8DB8}" type="presParOf" srcId="{760116B9-10D1-4380-A733-9E7F1C9A80D8}" destId="{135287A4-6937-47C0-8F39-C96C4B97CD44}" srcOrd="1" destOrd="0" presId="urn:microsoft.com/office/officeart/2005/8/layout/list1"/>
    <dgm:cxn modelId="{BC263DF9-D2ED-4B4D-A481-8B28197F04F1}" type="presParOf" srcId="{6C94124A-AF01-4443-B214-2B6E105C6595}" destId="{EFF7E294-78C3-4D49-A5F6-67D79C98564C}" srcOrd="1" destOrd="0" presId="urn:microsoft.com/office/officeart/2005/8/layout/list1"/>
    <dgm:cxn modelId="{6ED7736E-9FAD-4ED5-82CA-FF5E050CADE2}" type="presParOf" srcId="{6C94124A-AF01-4443-B214-2B6E105C6595}" destId="{1543833A-AE0F-40BA-8C1A-DBBD66281BDE}" srcOrd="2" destOrd="0" presId="urn:microsoft.com/office/officeart/2005/8/layout/list1"/>
  </dgm:cxnLst>
  <dgm:bg>
    <a:effectLst>
      <a:glow rad="101600">
        <a:schemeClr val="tx1">
          <a:alpha val="60000"/>
        </a:schemeClr>
      </a:glow>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rgbClr val="00B050"/>
        </a:solidFill>
      </dgm:spPr>
      <dgm:t>
        <a:bodyPr/>
        <a:lstStyle/>
        <a:p>
          <a:pPr algn="just"/>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Usaha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pengurusan</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sisa</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pepejal</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pembersihan</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awam</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adalah</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menepati</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tuntutan</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syarak</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memenuhi</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roh</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i="1"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Maqasid</a:t>
          </a:r>
          <a:r>
            <a:rPr lang="en-US" sz="2000" b="0" i="1"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as-</a:t>
          </a:r>
          <a:r>
            <a:rPr lang="en-US" sz="2000" b="0" i="1"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Syariah</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dalam</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konteks</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pemeliharaan</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nyawa</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tubuh</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badan</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harta</a:t>
          </a:r>
          <a:r>
            <a:rPr lang="en-US" sz="20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0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dgm:t>
        <a:bodyPr/>
        <a:lstStyle/>
        <a:p>
          <a:endParaRPr lang="en-US"/>
        </a:p>
      </dgm:t>
    </dgm:pt>
  </dgm:ptLst>
  <dgm:cxnLst>
    <dgm:cxn modelId="{0E86B553-5004-4D96-B4FC-4CB5D932865A}" srcId="{300B4929-CA6D-44CF-90A5-12B6BD4E7280}" destId="{9841F14C-DCC2-48F3-81C6-1B36E3DA9C65}" srcOrd="0" destOrd="0" parTransId="{386C799A-4B63-4795-9D4E-22730324585B}" sibTransId="{4708B028-DA77-4927-8E66-3455AE23AC4C}"/>
    <dgm:cxn modelId="{139F5B01-93A9-4EB7-A10B-F720EDF4AA05}" type="presOf" srcId="{300B4929-CA6D-44CF-90A5-12B6BD4E7280}" destId="{6C94124A-AF01-4443-B214-2B6E105C6595}" srcOrd="0" destOrd="0" presId="urn:microsoft.com/office/officeart/2005/8/layout/list1"/>
    <dgm:cxn modelId="{C52F56C8-AD5C-43DB-8EB8-A208C45A6DD7}" type="presOf" srcId="{9841F14C-DCC2-48F3-81C6-1B36E3DA9C65}" destId="{FFE7CF78-7432-402C-8F82-CA25BD0A1B34}" srcOrd="0" destOrd="0" presId="urn:microsoft.com/office/officeart/2005/8/layout/list1"/>
    <dgm:cxn modelId="{2164C2CA-412B-442B-B0FA-3D17E8E0D5AC}" type="presOf" srcId="{9841F14C-DCC2-48F3-81C6-1B36E3DA9C65}" destId="{135287A4-6937-47C0-8F39-C96C4B97CD44}" srcOrd="1" destOrd="0" presId="urn:microsoft.com/office/officeart/2005/8/layout/list1"/>
    <dgm:cxn modelId="{36B9B96D-CCC4-4930-8B5C-5987A5FAA1D6}" type="presParOf" srcId="{6C94124A-AF01-4443-B214-2B6E105C6595}" destId="{760116B9-10D1-4380-A733-9E7F1C9A80D8}" srcOrd="0" destOrd="0" presId="urn:microsoft.com/office/officeart/2005/8/layout/list1"/>
    <dgm:cxn modelId="{DD5D41F0-A8F0-41EB-8E8E-D8CF07464896}" type="presParOf" srcId="{760116B9-10D1-4380-A733-9E7F1C9A80D8}" destId="{FFE7CF78-7432-402C-8F82-CA25BD0A1B34}" srcOrd="0" destOrd="0" presId="urn:microsoft.com/office/officeart/2005/8/layout/list1"/>
    <dgm:cxn modelId="{C29E9DA0-C00C-4012-9BC1-D49147418E6B}" type="presParOf" srcId="{760116B9-10D1-4380-A733-9E7F1C9A80D8}" destId="{135287A4-6937-47C0-8F39-C96C4B97CD44}" srcOrd="1" destOrd="0" presId="urn:microsoft.com/office/officeart/2005/8/layout/list1"/>
    <dgm:cxn modelId="{3FC222A4-B9BA-449A-9667-782CC4EA54E8}" type="presParOf" srcId="{6C94124A-AF01-4443-B214-2B6E105C6595}" destId="{EFF7E294-78C3-4D49-A5F6-67D79C98564C}" srcOrd="1" destOrd="0" presId="urn:microsoft.com/office/officeart/2005/8/layout/list1"/>
    <dgm:cxn modelId="{E9D71163-6E4A-48C7-BA05-282D0359F5AA}" type="presParOf" srcId="{6C94124A-AF01-4443-B214-2B6E105C6595}" destId="{1543833A-AE0F-40BA-8C1A-DBBD66281BDE}" srcOrd="2" destOrd="0" presId="urn:microsoft.com/office/officeart/2005/8/layout/list1"/>
  </dgm:cxnLst>
  <dgm:bg>
    <a:effectLst>
      <a:glow rad="101600">
        <a:schemeClr val="tx1">
          <a:alpha val="60000"/>
        </a:schemeClr>
      </a:glow>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1903762"/>
          <a:ext cx="8028384" cy="1612800"/>
        </a:xfrm>
        <a:prstGeom prst="rect">
          <a:avLst/>
        </a:prstGeom>
        <a:solidFill>
          <a:schemeClr val="lt1">
            <a:alpha val="90000"/>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897296"/>
          <a:ext cx="7516574" cy="1889280"/>
        </a:xfrm>
        <a:prstGeom prst="roundRect">
          <a:avLst/>
        </a:prstGeom>
        <a:solidFill>
          <a:srgbClr val="FFC000"/>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889000">
            <a:lnSpc>
              <a:spcPct val="90000"/>
            </a:lnSpc>
            <a:spcBef>
              <a:spcPct val="0"/>
            </a:spcBef>
            <a:spcAft>
              <a:spcPct val="35000"/>
            </a:spcAft>
          </a:pP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Islam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adalah</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agama yang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mementingkan</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soal</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kebersihan</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penjagaan</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kesihatan</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bukan</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hanya</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terbatas</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pengambilan</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makanan</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bersih</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berkhasiat</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sahaja</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tetapi</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juga</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menitikberatkan</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soal</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penjagaan</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pemeliharaan</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alam</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sekitar</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0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endParaRPr>
        </a:p>
      </dsp:txBody>
      <dsp:txXfrm>
        <a:off x="401419" y="897296"/>
        <a:ext cx="7516574" cy="18892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1903762"/>
          <a:ext cx="8028384" cy="1612800"/>
        </a:xfrm>
        <a:prstGeom prst="rect">
          <a:avLst/>
        </a:prstGeom>
        <a:solidFill>
          <a:schemeClr val="lt1">
            <a:alpha val="90000"/>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897296"/>
          <a:ext cx="7516574" cy="1889280"/>
        </a:xfrm>
        <a:prstGeom prst="roundRect">
          <a:avLst/>
        </a:prstGeom>
        <a:solidFill>
          <a:srgbClr val="0000FF"/>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889000">
            <a:lnSpc>
              <a:spcPct val="90000"/>
            </a:lnSpc>
            <a:spcBef>
              <a:spcPct val="0"/>
            </a:spcBef>
            <a:spcAft>
              <a:spcPct val="35000"/>
            </a:spcAft>
          </a:pP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Kesedaran</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masyarakat</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dalam</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penjagaan</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alam</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sekitar</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perlu</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sentiasa</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dipupuk</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dipertingkatkan</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supaya</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kualiti</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kehidupan</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generasi</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hari</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akan</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datang</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terus</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terpelihara</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0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endParaRPr>
        </a:p>
      </dsp:txBody>
      <dsp:txXfrm>
        <a:off x="401419" y="897296"/>
        <a:ext cx="7516574" cy="18892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1903762"/>
          <a:ext cx="8028384" cy="1612800"/>
        </a:xfrm>
        <a:prstGeom prst="rect">
          <a:avLst/>
        </a:prstGeom>
        <a:solidFill>
          <a:schemeClr val="lt1">
            <a:alpha val="90000"/>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897296"/>
          <a:ext cx="7516574" cy="1889280"/>
        </a:xfrm>
        <a:prstGeom prst="roundRect">
          <a:avLst/>
        </a:prstGeom>
        <a:solidFill>
          <a:srgbClr val="00B050"/>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889000">
            <a:lnSpc>
              <a:spcPct val="90000"/>
            </a:lnSpc>
            <a:spcBef>
              <a:spcPct val="0"/>
            </a:spcBef>
            <a:spcAft>
              <a:spcPct val="35000"/>
            </a:spcAft>
          </a:pP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Usaha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pengurusan</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sisa</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pepejal</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pembersihan</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awam</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adalah</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menepati</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tuntutan</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syarak</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memenuhi</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roh</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i="1"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Maqasid</a:t>
          </a:r>
          <a:r>
            <a:rPr lang="en-US" sz="2000" b="0" i="1"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as-</a:t>
          </a:r>
          <a:r>
            <a:rPr lang="en-US" sz="2000" b="0" i="1"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Syariah</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dalam</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konteks</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pemeliharaan</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nyawa</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tubuh</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badan</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harta</a:t>
          </a:r>
          <a:r>
            <a:rPr lang="en-US" sz="20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0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endParaRPr>
        </a:p>
      </dsp:txBody>
      <dsp:txXfrm>
        <a:off x="401419" y="897296"/>
        <a:ext cx="7516574" cy="18892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3B11E-90AB-44CC-9BD6-6FD98BBEAED0}" type="datetimeFigureOut">
              <a:rPr lang="en-US" smtClean="0"/>
              <a:pPr/>
              <a:t>8/4/2016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792E09-5D6D-41E6-94A7-F958D0222CB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8/4/2016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 xmlns:p14="http://schemas.microsoft.com/office/powerpoint/2010/main" val="2379278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E141DE7-2094-4F1F-93B1-80FCD95DBDF4}" type="datetime1">
              <a:rPr lang="en-US" smtClean="0"/>
              <a:pPr/>
              <a:t>8/4/2016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9A0E9A-DB7C-4B05-B204-680A26F824FC}" type="datetime1">
              <a:rPr lang="en-US" smtClean="0"/>
              <a:pPr/>
              <a:t>8/4/2016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F3DD529-37F7-4077-A89F-0EE95DDD8EED}" type="datetime1">
              <a:rPr lang="en-US" smtClean="0"/>
              <a:pPr/>
              <a:t>8/4/2016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599746-17C7-4E26-9878-92A8A406AACB}" type="datetime1">
              <a:rPr lang="en-US" smtClean="0"/>
              <a:pPr/>
              <a:t>8/4/2016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1C7AA28-366A-4997-BBC8-D6BEB1ED3AC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8039C40-67A1-4C17-AC03-4D47D07D1A17}" type="datetime1">
              <a:rPr lang="en-US" smtClean="0"/>
              <a:pPr/>
              <a:t>8/4/2016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1C7AA28-366A-4997-BBC8-D6BEB1ED3AC1}"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AB8612-E0C5-4F01-99CF-E0895F4827BC}" type="datetime1">
              <a:rPr lang="en-US" smtClean="0"/>
              <a:pPr/>
              <a:t>8/4/2016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1C7AA28-366A-4997-BBC8-D6BEB1ED3AC1}"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74D8B4C-E8B9-41CD-B039-0144BC3147D5}" type="datetime1">
              <a:rPr lang="en-US" smtClean="0"/>
              <a:pPr/>
              <a:t>8/4/2016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263037E-92C9-469B-BF5D-CE2605119BFD}" type="datetime1">
              <a:rPr lang="en-US" smtClean="0"/>
              <a:pPr/>
              <a:t>8/4/2016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1C7AA28-366A-4997-BBC8-D6BEB1ED3AC1}"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F4F1857-2BB1-485C-A1ED-65E4B283ECF3}" type="datetime1">
              <a:rPr lang="en-US" smtClean="0"/>
              <a:pPr/>
              <a:t>8/4/2016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10DFBE8-99D7-4BA0-814C-1D4DAC7B9789}" type="datetime1">
              <a:rPr lang="en-US" smtClean="0"/>
              <a:pPr/>
              <a:t>8/4/2016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4B68ACA-CA43-4F2F-8098-EE6529949A28}" type="datetime1">
              <a:rPr lang="en-US" smtClean="0"/>
              <a:pPr/>
              <a:t>8/4/2016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1C7AA28-366A-4997-BBC8-D6BEB1ED3AC1}"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827CB8C-8FF2-4D43-ADA4-46CCDFFFD8BF}" type="datetime1">
              <a:rPr lang="en-US" smtClean="0"/>
              <a:pPr/>
              <a:t>8/4/2016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1C7AA28-366A-4997-BBC8-D6BEB1ED3A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png"/><Relationship Id="rId9" Type="http://schemas.microsoft.com/office/2007/relationships/diagramDrawing" Target="../diagrams/drawing1.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8.png"/><Relationship Id="rId9" Type="http://schemas.microsoft.com/office/2007/relationships/diagramDrawing" Target="../diagrams/drawing2.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7.png"/><Relationship Id="rId7" Type="http://schemas.openxmlformats.org/officeDocument/2006/relationships/diagramQuickStyle" Target="../diagrams/quickStyle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8.png"/><Relationship Id="rId9" Type="http://schemas.microsoft.com/office/2007/relationships/diagramDrawing" Target="../diagrams/drawing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907704" y="1124744"/>
            <a:ext cx="4896544" cy="3600400"/>
            <a:chOff x="1835696" y="1124744"/>
            <a:chExt cx="4896544" cy="3600400"/>
          </a:xfrm>
        </p:grpSpPr>
        <p:pic>
          <p:nvPicPr>
            <p:cNvPr id="11" name="Picture 10" descr="2.jpg"/>
            <p:cNvPicPr>
              <a:picLocks noChangeAspect="1"/>
            </p:cNvPicPr>
            <p:nvPr/>
          </p:nvPicPr>
          <p:blipFill>
            <a:blip r:embed="rId3" cstate="print"/>
            <a:stretch>
              <a:fillRect/>
            </a:stretch>
          </p:blipFill>
          <p:spPr>
            <a:xfrm>
              <a:off x="4860032" y="2060848"/>
              <a:ext cx="1872208" cy="1743075"/>
            </a:xfrm>
            <a:prstGeom prst="hexagon">
              <a:avLst/>
            </a:prstGeom>
            <a:ln w="28575">
              <a:solidFill>
                <a:srgbClr val="FF0000"/>
              </a:solidFill>
            </a:ln>
          </p:spPr>
        </p:pic>
        <p:pic>
          <p:nvPicPr>
            <p:cNvPr id="12" name="Picture 11" descr="1.jpg"/>
            <p:cNvPicPr>
              <a:picLocks noChangeAspect="1"/>
            </p:cNvPicPr>
            <p:nvPr/>
          </p:nvPicPr>
          <p:blipFill>
            <a:blip r:embed="rId4" cstate="print"/>
            <a:stretch>
              <a:fillRect/>
            </a:stretch>
          </p:blipFill>
          <p:spPr>
            <a:xfrm>
              <a:off x="1835696" y="2060848"/>
              <a:ext cx="1872208" cy="1728192"/>
            </a:xfrm>
            <a:prstGeom prst="hexagon">
              <a:avLst/>
            </a:prstGeom>
            <a:ln w="28575">
              <a:solidFill>
                <a:srgbClr val="FF0000"/>
              </a:solidFill>
            </a:ln>
          </p:spPr>
        </p:pic>
        <p:pic>
          <p:nvPicPr>
            <p:cNvPr id="14" name="Picture 13" descr="3.jpg"/>
            <p:cNvPicPr>
              <a:picLocks noChangeAspect="1"/>
            </p:cNvPicPr>
            <p:nvPr/>
          </p:nvPicPr>
          <p:blipFill>
            <a:blip r:embed="rId5" cstate="print"/>
            <a:stretch>
              <a:fillRect/>
            </a:stretch>
          </p:blipFill>
          <p:spPr>
            <a:xfrm>
              <a:off x="3347864" y="1124744"/>
              <a:ext cx="1872207" cy="1743075"/>
            </a:xfrm>
            <a:prstGeom prst="hexagon">
              <a:avLst/>
            </a:prstGeom>
            <a:ln w="28575">
              <a:solidFill>
                <a:srgbClr val="FF0000"/>
              </a:solidFill>
            </a:ln>
          </p:spPr>
        </p:pic>
        <p:pic>
          <p:nvPicPr>
            <p:cNvPr id="15" name="Picture 14" descr="4.jpg"/>
            <p:cNvPicPr>
              <a:picLocks noChangeAspect="1"/>
            </p:cNvPicPr>
            <p:nvPr/>
          </p:nvPicPr>
          <p:blipFill>
            <a:blip r:embed="rId6" cstate="print"/>
            <a:stretch>
              <a:fillRect/>
            </a:stretch>
          </p:blipFill>
          <p:spPr>
            <a:xfrm>
              <a:off x="3347864" y="2996952"/>
              <a:ext cx="1872208" cy="1728192"/>
            </a:xfrm>
            <a:prstGeom prst="hexagon">
              <a:avLst/>
            </a:prstGeom>
            <a:ln w="28575">
              <a:solidFill>
                <a:srgbClr val="FF0000"/>
              </a:solidFill>
            </a:ln>
          </p:spPr>
        </p:pic>
      </p:grpSp>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7" cstate="print"/>
            <a:stretch>
              <a:fillRect/>
            </a:stretch>
          </p:blipFill>
          <p:spPr>
            <a:xfrm>
              <a:off x="0" y="0"/>
              <a:ext cx="9144000" cy="1000108"/>
            </a:xfrm>
            <a:prstGeom prst="rect">
              <a:avLst/>
            </a:prstGeom>
          </p:spPr>
        </p:pic>
        <p:pic>
          <p:nvPicPr>
            <p:cNvPr id="7" name="Picture 6"/>
            <p:cNvPicPr>
              <a:picLocks noChangeAspect="1"/>
            </p:cNvPicPr>
            <p:nvPr/>
          </p:nvPicPr>
          <p:blipFill>
            <a:blip r:embed="rId8"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1" name="Rectangle 30"/>
          <p:cNvSpPr/>
          <p:nvPr/>
        </p:nvSpPr>
        <p:spPr>
          <a:xfrm>
            <a:off x="611560" y="4737918"/>
            <a:ext cx="7992888" cy="923330"/>
          </a:xfrm>
          <a:prstGeom prst="rect">
            <a:avLst/>
          </a:prstGeom>
          <a:noFill/>
        </p:spPr>
        <p:txBody>
          <a:bodyPr wrap="square" lIns="91440" tIns="45720" rIns="91440" bIns="45720">
            <a:prstTxWarp prst="textChevronInverted">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rgbClr val="0000FF"/>
                </a:solidFill>
                <a:effectLst>
                  <a:outerShdw blurRad="76200" dist="50800" dir="5400000" algn="tl" rotWithShape="0">
                    <a:srgbClr val="000000">
                      <a:alpha val="65000"/>
                    </a:srgbClr>
                  </a:outerShdw>
                </a:effectLst>
                <a:latin typeface="Bodoni MT Poster Compressed" pitchFamily="18" charset="0"/>
              </a:rPr>
              <a:t>HARGAI DIRI DENGAN MENGHARGAI ALAM</a:t>
            </a:r>
            <a:endParaRPr lang="en-US" sz="5400" b="1" spc="50" dirty="0">
              <a:ln w="11430"/>
              <a:solidFill>
                <a:srgbClr val="0000FF"/>
              </a:solidFill>
              <a:effectLst>
                <a:outerShdw blurRad="76200" dist="50800" dir="5400000" algn="tl" rotWithShape="0">
                  <a:srgbClr val="000000">
                    <a:alpha val="65000"/>
                  </a:srgbClr>
                </a:outerShdw>
              </a:effectLst>
              <a:latin typeface="Bodoni MT Poster Compressed" pitchFamily="18" charset="0"/>
            </a:endParaRPr>
          </a:p>
        </p:txBody>
      </p:sp>
      <p:sp>
        <p:nvSpPr>
          <p:cNvPr id="33" name="Rounded Rectangle 32"/>
          <p:cNvSpPr/>
          <p:nvPr/>
        </p:nvSpPr>
        <p:spPr>
          <a:xfrm>
            <a:off x="2123728" y="5805264"/>
            <a:ext cx="4896544" cy="442674"/>
          </a:xfrm>
          <a:prstGeom prst="roundRect">
            <a:avLst/>
          </a:prstGeom>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algn="ctr"/>
            <a:r>
              <a:rPr lang="en-US" sz="2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(5 </a:t>
            </a:r>
            <a:r>
              <a:rPr lang="en-US" sz="20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Ogos</a:t>
            </a:r>
            <a:r>
              <a:rPr lang="en-US" sz="2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2016 / 2 </a:t>
            </a:r>
            <a:r>
              <a:rPr lang="en-US" sz="20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Zulkaedah</a:t>
            </a:r>
            <a:r>
              <a:rPr lang="en-US" sz="2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1437</a:t>
            </a:r>
            <a:r>
              <a:rPr lang="es-ES" sz="2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endPar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1582048"/>
            <a:ext cx="8064896" cy="3647152"/>
          </a:xfrm>
          <a:prstGeom prst="rect">
            <a:avLst/>
          </a:prstGeom>
        </p:spPr>
        <p:txBody>
          <a:bodyPr wrap="square">
            <a:spAutoFit/>
          </a:bodyPr>
          <a:lstStyle/>
          <a:p>
            <a:pPr marL="361950" indent="-361950" algn="just">
              <a:lnSpc>
                <a:spcPct val="150000"/>
              </a:lnSpc>
              <a:buClr>
                <a:srgbClr val="FF0000"/>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Masalah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atau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pencemaran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sekitar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berpunca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daripada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ketidaksempurnaan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akhlak</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manusia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terhadap</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dirinya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tuhan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lnSpc>
                <a:spcPct val="150000"/>
              </a:lnSpc>
              <a:buClr>
                <a:srgbClr val="FF0000"/>
              </a:buClr>
              <a:buFont typeface="Wingdings" pitchFamily="2" charset="2"/>
              <a:buChar char="§"/>
            </a:pP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lnSpc>
                <a:spcPct val="150000"/>
              </a:lnSpc>
              <a:buClr>
                <a:srgbClr val="FF0000"/>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Memandangkan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konsep</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manusia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sebagai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khalifah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itu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sangat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maka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manusia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wajib</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melaksanakan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misi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amanah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tersebut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sebaik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mungkin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endParaRPr lang="en-US" sz="2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07504" y="1124744"/>
            <a:ext cx="8928992" cy="430887"/>
          </a:xfrm>
          <a:prstGeom prst="rect">
            <a:avLst/>
          </a:prstGeom>
        </p:spPr>
        <p:txBody>
          <a:bodyPr wrap="square">
            <a:spAutoFit/>
          </a:bodyPr>
          <a:lstStyle/>
          <a:p>
            <a:pPr algn="ctr"/>
            <a:r>
              <a:rPr lang="en-US" sz="2200" dirty="0" err="1" smtClean="0">
                <a:ln>
                  <a:solidFill>
                    <a:schemeClr val="tx1"/>
                  </a:solidFill>
                </a:ln>
                <a:effectLst>
                  <a:glow rad="101600">
                    <a:schemeClr val="bg1">
                      <a:alpha val="60000"/>
                    </a:schemeClr>
                  </a:glow>
                </a:effectLst>
              </a:rPr>
              <a:t>Firman</a:t>
            </a:r>
            <a:r>
              <a:rPr lang="en-US" sz="2200" dirty="0" smtClean="0">
                <a:ln>
                  <a:solidFill>
                    <a:schemeClr val="tx1"/>
                  </a:solidFill>
                </a:ln>
                <a:effectLst>
                  <a:glow rad="101600">
                    <a:schemeClr val="bg1">
                      <a:alpha val="60000"/>
                    </a:schemeClr>
                  </a:glow>
                </a:effectLst>
              </a:rPr>
              <a:t> Allah S.W.T</a:t>
            </a:r>
            <a:endParaRPr lang="en-US" sz="2200" dirty="0">
              <a:ln>
                <a:solidFill>
                  <a:schemeClr val="tx1"/>
                </a:solidFill>
              </a:ln>
              <a:effectLst>
                <a:glow rad="101600">
                  <a:schemeClr val="bg1">
                    <a:alpha val="60000"/>
                  </a:schemeClr>
                </a:glow>
              </a:effectLst>
            </a:endParaRPr>
          </a:p>
        </p:txBody>
      </p:sp>
      <p:sp>
        <p:nvSpPr>
          <p:cNvPr id="11" name="Rectangle 10"/>
          <p:cNvSpPr/>
          <p:nvPr/>
        </p:nvSpPr>
        <p:spPr>
          <a:xfrm>
            <a:off x="5896401" y="5949280"/>
            <a:ext cx="2852063"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ms-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(Surah </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Baqarah</a:t>
            </a:r>
            <a:r>
              <a:rPr lang="ms-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22</a:t>
            </a:r>
            <a:r>
              <a:rPr lang="ms-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467544" y="3435965"/>
            <a:ext cx="8208912" cy="2585323"/>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algn="ctr"/>
            <a:endPar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algn="just"/>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Dialah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menjadikan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bumi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untuk</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sebagai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hamparan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langit</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segala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isinya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sebagai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bangunan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dibina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kukuhnya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diturunkan-Nya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air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hujan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langit</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lalu</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dikeluarkan-Nya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air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itu</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berjenis-jenis</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buah-buahan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menjadi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rezeki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bagi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janganlah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mengadakan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bagi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sebarang</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sekutu</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pada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hal</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semua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mengetahui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bahawa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ialah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Tuhan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Maha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Esa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41985" name="Rectangle 1"/>
          <p:cNvSpPr>
            <a:spLocks noChangeArrowheads="1"/>
          </p:cNvSpPr>
          <p:nvPr/>
        </p:nvSpPr>
        <p:spPr bwMode="auto">
          <a:xfrm>
            <a:off x="107504" y="1628800"/>
            <a:ext cx="903649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548"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204" pitchFamily="2" charset="2"/>
                <a:ea typeface="Calibri" pitchFamily="34" charset="0"/>
                <a:cs typeface="QCF_P204" pitchFamily="2" charset="2"/>
              </a:rPr>
              <a:t> </a:t>
            </a: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04" pitchFamily="2" charset="2"/>
                <a:ea typeface="Times New Roman" pitchFamily="18" charset="0"/>
                <a:cs typeface="QCF_P004" pitchFamily="2" charset="2"/>
              </a:rPr>
              <a:t>ﮨ ﮩ ﮪ ﮫ ﮬ ﮭ ﮮ ﮯ ﮰ ﮱ ﯓ ﯔ ﯕ ﯖ ﯗ ﯘ ﯙ ﯚ ﯛ ﯜ ﯝ ﯞ ﯟ ﯠ </a:t>
            </a: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548" pitchFamily="2" charset="2"/>
                <a:ea typeface="Times New Roman" pitchFamily="18" charset="0"/>
                <a:cs typeface="Arabic Transparent" pitchFamily="2" charset="-78"/>
              </a:rPr>
              <a:t>﴾</a:t>
            </a:r>
            <a:endPar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1261204"/>
            <a:ext cx="8136904" cy="5170646"/>
          </a:xfrm>
          <a:prstGeom prst="rect">
            <a:avLst/>
          </a:prstGeom>
        </p:spPr>
        <p:txBody>
          <a:bodyPr wrap="square">
            <a:spAutoFit/>
          </a:bodyPr>
          <a:lstStyle/>
          <a:p>
            <a:pPr marL="361950" indent="-361950" algn="just">
              <a:buClr>
                <a:srgbClr val="FF0000"/>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Manusia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saling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memerlukan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bergantung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kepada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sumber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untuk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kelangsungan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hidup</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dunia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FF0000"/>
              </a:buClr>
              <a:buFont typeface="Wingdings" pitchFamily="2" charset="2"/>
              <a:buChar char="§"/>
            </a:pP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FF0000"/>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Lantaran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itu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pengurusan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kualiti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penjagaan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kesihatan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sumber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sekitar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sering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ditranformasi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dengan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pelbagai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inovasi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ketamadunan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malah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berkembang</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maju</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seiring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dengan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kecanggihan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teknologi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FF0000"/>
              </a:buClr>
              <a:buFont typeface="Wingdings" pitchFamily="2" charset="2"/>
              <a:buChar char="§"/>
            </a:pP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FF0000"/>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Kebelakangan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kerap</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berhadapan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dengan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isu-isu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global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seperti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peningkatan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suhu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kepanasan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dunia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pencemaran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udara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sekitar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pembangunan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tidak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terkawal</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banjir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kilat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tanah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runtuh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seumpamanya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menjejaskan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kualiti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kehidupan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alam</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sekitar</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kesihatan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awam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286000" y="2496014"/>
            <a:ext cx="4572000" cy="2589170"/>
          </a:xfrm>
          <a:prstGeom prst="rect">
            <a:avLst/>
          </a:prstGeom>
        </p:spPr>
        <p:txBody>
          <a:bodyPr>
            <a:spAutoFit/>
          </a:bodyPr>
          <a:lstStyle/>
          <a:p>
            <a:pPr algn="ctr">
              <a:lnSpc>
                <a:spcPct val="150000"/>
              </a:lnSpc>
            </a:pPr>
            <a:r>
              <a:rPr lang="en-US" sz="2200"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rPr>
              <a:t>Persoalannya</a:t>
            </a:r>
            <a:r>
              <a:rPr lang="en-US" sz="220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sejauh</a:t>
            </a:r>
            <a:r>
              <a:rPr lang="en-US" sz="2200" dirty="0"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manakah</a:t>
            </a:r>
            <a:r>
              <a:rPr lang="en-US" sz="2200" dirty="0"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kesedaran</a:t>
            </a:r>
            <a:r>
              <a:rPr lang="en-US" sz="2200" dirty="0"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terhadap</a:t>
            </a:r>
            <a:r>
              <a:rPr lang="en-US" sz="2200" dirty="0"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pengurusan</a:t>
            </a:r>
            <a:r>
              <a:rPr lang="en-US" sz="2200" dirty="0"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kualiti</a:t>
            </a:r>
            <a:r>
              <a:rPr lang="en-US" sz="2200" dirty="0"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penjagaan</a:t>
            </a:r>
            <a:r>
              <a:rPr lang="en-US" sz="2200" dirty="0"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kesihatan</a:t>
            </a:r>
            <a:r>
              <a:rPr lang="en-US" sz="2200" dirty="0"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alam</a:t>
            </a:r>
            <a:r>
              <a:rPr lang="en-US" sz="2200" dirty="0"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sekitar</a:t>
            </a:r>
            <a:r>
              <a:rPr lang="en-US" sz="2200" dirty="0"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a:t>
            </a:r>
            <a:endParaRPr lang="en-US" sz="2200" dirty="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07504" y="1124744"/>
            <a:ext cx="8928992" cy="430887"/>
          </a:xfrm>
          <a:prstGeom prst="rect">
            <a:avLst/>
          </a:prstGeom>
        </p:spPr>
        <p:txBody>
          <a:bodyPr wrap="square">
            <a:spAutoFit/>
          </a:bodyPr>
          <a:lstStyle/>
          <a:p>
            <a:pPr algn="ctr"/>
            <a:r>
              <a:rPr lang="en-US" sz="2200" dirty="0" err="1" smtClean="0">
                <a:ln>
                  <a:solidFill>
                    <a:schemeClr val="tx1"/>
                  </a:solidFill>
                </a:ln>
                <a:effectLst>
                  <a:glow rad="101600">
                    <a:schemeClr val="bg1">
                      <a:alpha val="60000"/>
                    </a:schemeClr>
                  </a:glow>
                </a:effectLst>
              </a:rPr>
              <a:t>Sabda</a:t>
            </a:r>
            <a:r>
              <a:rPr lang="en-US" sz="2200" dirty="0" smtClean="0">
                <a:ln>
                  <a:solidFill>
                    <a:schemeClr val="tx1"/>
                  </a:solidFill>
                </a:ln>
                <a:effectLst>
                  <a:glow rad="101600">
                    <a:schemeClr val="bg1">
                      <a:alpha val="60000"/>
                    </a:schemeClr>
                  </a:glow>
                </a:effectLst>
              </a:rPr>
              <a:t> </a:t>
            </a:r>
            <a:r>
              <a:rPr lang="en-US" sz="2200" dirty="0" err="1" smtClean="0">
                <a:ln>
                  <a:solidFill>
                    <a:schemeClr val="tx1"/>
                  </a:solidFill>
                </a:ln>
                <a:effectLst>
                  <a:glow rad="101600">
                    <a:schemeClr val="bg1">
                      <a:alpha val="60000"/>
                    </a:schemeClr>
                  </a:glow>
                </a:effectLst>
              </a:rPr>
              <a:t>Nabi</a:t>
            </a:r>
            <a:r>
              <a:rPr lang="en-US" sz="2200" dirty="0" smtClean="0">
                <a:ln>
                  <a:solidFill>
                    <a:schemeClr val="tx1"/>
                  </a:solidFill>
                </a:ln>
                <a:effectLst>
                  <a:glow rad="101600">
                    <a:schemeClr val="bg1">
                      <a:alpha val="60000"/>
                    </a:schemeClr>
                  </a:glow>
                </a:effectLst>
              </a:rPr>
              <a:t> S.A.W</a:t>
            </a:r>
            <a:endParaRPr lang="en-US" sz="2200" dirty="0">
              <a:ln>
                <a:solidFill>
                  <a:schemeClr val="tx1"/>
                </a:solidFill>
              </a:ln>
              <a:effectLst>
                <a:glow rad="101600">
                  <a:schemeClr val="bg1">
                    <a:alpha val="60000"/>
                  </a:schemeClr>
                </a:glow>
              </a:effectLst>
            </a:endParaRPr>
          </a:p>
        </p:txBody>
      </p:sp>
      <p:sp>
        <p:nvSpPr>
          <p:cNvPr id="11" name="Rectangle 10"/>
          <p:cNvSpPr/>
          <p:nvPr/>
        </p:nvSpPr>
        <p:spPr>
          <a:xfrm>
            <a:off x="539552" y="1746682"/>
            <a:ext cx="8064896" cy="1754326"/>
          </a:xfrm>
          <a:prstGeom prst="rect">
            <a:avLst/>
          </a:prstGeom>
        </p:spPr>
        <p:txBody>
          <a:bodyPr wrap="square">
            <a:spAutoFit/>
          </a:bodyPr>
          <a:lstStyle/>
          <a:p>
            <a:pPr algn="just" rtl="1"/>
            <a:r>
              <a:rPr lang="ar-SA"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عَنْ</a:t>
            </a:r>
            <a:r>
              <a:rPr lang="en-US"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 </a:t>
            </a:r>
            <a:r>
              <a:rPr lang="ar-SA"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أَبِي هُرَيْرَةَ</a:t>
            </a:r>
            <a:r>
              <a:rPr lang="en-US"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 </a:t>
            </a:r>
            <a:r>
              <a:rPr lang="ar-SA"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قَالَ:</a:t>
            </a:r>
            <a:r>
              <a:rPr lang="en-US"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 </a:t>
            </a:r>
            <a:r>
              <a:rPr lang="ar-SA"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قَالَ رَسُولُ اللَّهِ صَلَّى اللَّهُ عَلَيْهِ وَسَلَّمَ: الإِيمَانُ بِضْعٌ وَسَبْعُونَ</a:t>
            </a:r>
            <a:r>
              <a:rPr lang="en-US"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 </a:t>
            </a:r>
            <a:r>
              <a:rPr lang="ar-SA"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أَوْ بِضْعٌ وَسِتُّونَ شُعْبَةً فَأَفْضَلُهَا قَوْلُ لاَ إِلَهَ إِلاَّ اللَّهُ وَأَدْنَاهَا إِمَاطَةُ الأَذَى عَنِ الطَّرِيقِ وَالْحَيَاءُ شُعْبَةٌ مِنَ الإِيمَانِ</a:t>
            </a:r>
            <a:endPar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
        <p:nvSpPr>
          <p:cNvPr id="14" name="Rectangle 13"/>
          <p:cNvSpPr/>
          <p:nvPr/>
        </p:nvSpPr>
        <p:spPr>
          <a:xfrm>
            <a:off x="539552" y="3629923"/>
            <a:ext cx="8136904" cy="2031325"/>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Mafhumnya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endPar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algn="just"/>
            <a:endPar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algn="just"/>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Daripada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Abu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Hurairah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RA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bahawa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Rasulullah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S.A.W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bersabda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Iman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itu</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mempunyai</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70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atau</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60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cabang</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paling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utama</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ialah</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ucapan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La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ilaha</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illallah</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Tidak</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ada</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Tuhan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melainkan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paling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rendah</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ialah</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membuang</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gangguan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jalan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malu</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adalah</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salah</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satu</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cabang</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iman</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5" name="Rectangle 14"/>
          <p:cNvSpPr/>
          <p:nvPr/>
        </p:nvSpPr>
        <p:spPr>
          <a:xfrm>
            <a:off x="3275856" y="5579948"/>
            <a:ext cx="5482591"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Hadis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Riwayat</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Imam al-</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Bukhari</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Muslim)</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1556787"/>
            <a:ext cx="8208912" cy="3816429"/>
          </a:xfrm>
          <a:prstGeom prst="rect">
            <a:avLst/>
          </a:prstGeom>
        </p:spPr>
        <p:txBody>
          <a:bodyPr wrap="square">
            <a:spAutoFit/>
          </a:bodyPr>
          <a:lstStyle/>
          <a:p>
            <a:pPr marL="361950" indent="-361950" algn="just">
              <a:buClr>
                <a:srgbClr val="FF0000"/>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Jelasnya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membuang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gangguan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jalan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itu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memberi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satu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isyarat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bahawa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Islam</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sangat</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menitiberatkan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soal</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kebersihan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keselamatan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semua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aspek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kehidupan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sebagai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seorang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Muslim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Mukmin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FF0000"/>
              </a:buClr>
              <a:buFont typeface="Wingdings" pitchFamily="2" charset="2"/>
              <a:buChar char="§"/>
            </a:pP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FF0000"/>
              </a:buClr>
              <a:buFont typeface="Wingdings" pitchFamily="2" charset="2"/>
              <a:buChar char="§"/>
            </a:pP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Islam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mendidik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umatnya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bagaimana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untuk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mengurus</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sisa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pepejal</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umumnya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sebut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sebagai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sampah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serta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apa-apa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bahan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tidak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dikehendaki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untuk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dibuang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atau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dilupuskan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seperti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sisa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makanan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plastik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getah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sisa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taman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kertas</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besi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buruk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tekstil</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kaca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sebagainya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1239718"/>
            <a:ext cx="8208912" cy="4493538"/>
          </a:xfrm>
          <a:prstGeom prst="rect">
            <a:avLst/>
          </a:prstGeom>
        </p:spPr>
        <p:txBody>
          <a:bodyPr wrap="square">
            <a:spAutoFit/>
          </a:bodyPr>
          <a:lstStyle/>
          <a:p>
            <a:pPr marL="361950" indent="-361950" algn="just">
              <a:buClr>
                <a:srgbClr val="FF0000"/>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Menyedari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kepentingan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isu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maka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kerajaan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melalui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Kementerian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Kesejahteraan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Bandar,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Perumahan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Kerajaan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Tempatan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(KPKT)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mengambil</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inisiatif</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menubuhkan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Perbadanan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Pengurusan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Sisa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Pepejal</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Pembersihan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Awam</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pada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1 Jun 2008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iaitu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Solid Waste Corporation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SWCorp</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bagi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menjayakan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dasar</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pengurusan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sisa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pepejal</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negara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FF0000"/>
              </a:buClr>
              <a:buFont typeface="Wingdings" pitchFamily="2" charset="2"/>
              <a:buChar char="§"/>
            </a:pP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FF0000"/>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Secara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amnya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dasar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bertujuan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mewujudkan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sistem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pengurusan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sisa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pepejal</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menyeluruh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bersepadu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kos</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efektif</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lestari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bagi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memenuhi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tuntutan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masyarakat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memerlukan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mementingkan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pemuliharaan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sekitar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kesejahteraan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awam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1607309"/>
            <a:ext cx="8136904" cy="3477875"/>
          </a:xfrm>
          <a:prstGeom prst="rect">
            <a:avLst/>
          </a:prstGeom>
        </p:spPr>
        <p:txBody>
          <a:bodyPr wrap="square">
            <a:spAutoFit/>
          </a:bodyPr>
          <a:lstStyle/>
          <a:p>
            <a:pPr marL="361950" indent="-361950" algn="just">
              <a:buClr>
                <a:srgbClr val="FF0000"/>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Selain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daripada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memastikan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pengurusan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sisa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pepejal</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lebih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efisen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memberikan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kepuasan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perkhidmatan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lebih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baik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kepada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pengguna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pihak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SWCorp</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juga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berperanan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menjalankan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program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kitar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semula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sebagai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aktiviti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terasnya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FF0000"/>
              </a:buClr>
              <a:buFont typeface="Wingdings" pitchFamily="2" charset="2"/>
              <a:buChar char="§"/>
            </a:pP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FF0000"/>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Pada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masa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sama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masyarakat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juga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dituntut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supaya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mengisi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kefahaman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kesedaran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aspek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pengurusan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sampah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atau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sisa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pepejal</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amalan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kitar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semula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tahap</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sepatutnya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1196752"/>
            <a:ext cx="8280920" cy="4832092"/>
          </a:xfrm>
          <a:prstGeom prst="rect">
            <a:avLst/>
          </a:prstGeom>
        </p:spPr>
        <p:txBody>
          <a:bodyPr wrap="square">
            <a:spAutoFit/>
          </a:bodyPr>
          <a:lstStyle/>
          <a:p>
            <a:pPr marL="361950" indent="-361950" algn="just">
              <a:buClr>
                <a:srgbClr val="FF0000"/>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Akibat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perbuatan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membuang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sampah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longkang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sungai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atau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dilonggokkan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tepi-tepi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jalan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tidak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mengasingkan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bahan-bahan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tercemar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atau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barang-barang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boleh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dikitar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semula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melakukan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pembakaran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terbuka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atau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seumpamanya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memberi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impak</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negatif</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kepada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kualiti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kesihatan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individu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keluarga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masyarakat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serta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menjejaskan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eko-sistem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sekitar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p>
          <a:p>
            <a:pPr marL="361950" indent="-361950" algn="just">
              <a:buClr>
                <a:srgbClr val="FF0000"/>
              </a:buClr>
              <a:buFont typeface="Wingdings" pitchFamily="2" charset="2"/>
              <a:buChar char="§"/>
            </a:pP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FF0000"/>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Sikap</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buruk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juga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mencemarkan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kawasan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persekitaran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rumah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menjadi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tempat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pembiakan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nyamuk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Aedes</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menularnya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wabak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penyakit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berjangkit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seperti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demam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Denggi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Zika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Malaria,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Taun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penyakit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bawaan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tikus</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lalat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atau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haiwan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kotor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sebagainya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ectangle 14"/>
          <p:cNvSpPr/>
          <p:nvPr/>
        </p:nvSpPr>
        <p:spPr>
          <a:xfrm>
            <a:off x="395536" y="1535301"/>
            <a:ext cx="8280920" cy="3477875"/>
          </a:xfrm>
          <a:prstGeom prst="rect">
            <a:avLst/>
          </a:prstGeom>
        </p:spPr>
        <p:txBody>
          <a:bodyPr wrap="square">
            <a:spAutoFit/>
          </a:bodyPr>
          <a:lstStyle/>
          <a:p>
            <a:pPr marL="361950" indent="-361950" algn="just">
              <a:buClr>
                <a:srgbClr val="FF0000"/>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Lebih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malang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kecuaian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kegagalan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mengurus</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sisa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pepejal</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menyebabkan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beban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kewangan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meningkat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untuk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membayar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bil</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rawatan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tinggi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FF0000"/>
              </a:buClr>
              <a:buFont typeface="Wingdings" pitchFamily="2" charset="2"/>
              <a:buChar char="§"/>
            </a:pP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FF0000"/>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Manakala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negara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pula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terpaksa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memperuntukkan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kos</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jutaan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ringgit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untuk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memulihara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eko-sistem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sekitar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menampung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kos</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perubatan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rakyat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memantau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kemungkinan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berlaku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musibah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banjir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kilat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tanah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runtuh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serta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berbagai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masalah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mendatang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perlu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difikirkan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diselesaikan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2051720" y="1071546"/>
            <a:ext cx="5147948" cy="584775"/>
          </a:xfrm>
          <a:prstGeom prst="rect">
            <a:avLst/>
          </a:prstGeom>
        </p:spPr>
        <p:txBody>
          <a:bodyPr wrap="none">
            <a:spAutoFit/>
          </a:bodyPr>
          <a:lstStyle/>
          <a:p>
            <a:r>
              <a:rPr lang="en-US" sz="3200"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ndParaRPr>
          </a:p>
        </p:txBody>
      </p:sp>
      <p:grpSp>
        <p:nvGrpSpPr>
          <p:cNvPr id="4" name="Group 11"/>
          <p:cNvGrpSpPr/>
          <p:nvPr/>
        </p:nvGrpSpPr>
        <p:grpSpPr>
          <a:xfrm>
            <a:off x="4067944" y="1700808"/>
            <a:ext cx="1008112" cy="144016"/>
            <a:chOff x="323528" y="1268760"/>
            <a:chExt cx="1008112" cy="144016"/>
          </a:xfrm>
        </p:grpSpPr>
        <p:sp>
          <p:nvSpPr>
            <p:cNvPr id="13" name="Oval 12"/>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Slide Number Placeholder 10"/>
          <p:cNvSpPr>
            <a:spLocks noGrp="1"/>
          </p:cNvSpPr>
          <p:nvPr>
            <p:ph type="sldNum" sz="quarter" idx="12"/>
          </p:nvPr>
        </p:nvSpPr>
        <p:spPr>
          <a:xfrm>
            <a:off x="8244408"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8129" name="Rectangle 1"/>
          <p:cNvSpPr>
            <a:spLocks noChangeArrowheads="1"/>
          </p:cNvSpPr>
          <p:nvPr/>
        </p:nvSpPr>
        <p:spPr bwMode="auto">
          <a:xfrm>
            <a:off x="1835696" y="1988840"/>
            <a:ext cx="543609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2" charset="-78"/>
                <a:ea typeface="Calibri" pitchFamily="34" charset="0"/>
                <a:cs typeface="Traditional Arabic" pitchFamily="2" charset="-78"/>
              </a:rPr>
              <a:t>الحَمدُ ِللهِ القَآئِلِ:</a:t>
            </a:r>
            <a:endPar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Traditional Arabic" pitchFamily="2" charset="-78"/>
            </a:endParaRPr>
          </a:p>
        </p:txBody>
      </p:sp>
      <p:sp>
        <p:nvSpPr>
          <p:cNvPr id="41986" name="Rectangle 2"/>
          <p:cNvSpPr>
            <a:spLocks noChangeArrowheads="1"/>
          </p:cNvSpPr>
          <p:nvPr/>
        </p:nvSpPr>
        <p:spPr bwMode="auto">
          <a:xfrm>
            <a:off x="3024336" y="5445224"/>
            <a:ext cx="327585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rtl="1" fontAlgn="base">
              <a:spcBef>
                <a:spcPct val="0"/>
              </a:spcBef>
              <a:spcAft>
                <a:spcPct val="0"/>
              </a:spcAft>
            </a:pPr>
            <a:r>
              <a:rPr kumimoji="0" lang="ar-SA" sz="2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S Sans Serif"/>
                <a:ea typeface="Calibri" pitchFamily="34" charset="0"/>
                <a:cs typeface="Traditional Arabic" pitchFamily="2" charset="-78"/>
              </a:rPr>
              <a:t>(</a:t>
            </a:r>
            <a:r>
              <a:rPr lang="ar-SA" sz="20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QCF_P028" pitchFamily="2" charset="2"/>
                <a:ea typeface="Calibri" pitchFamily="34" charset="0"/>
                <a:cs typeface="Traditional Arabic" pitchFamily="2" charset="-78"/>
              </a:rPr>
              <a:t>سورة </a:t>
            </a:r>
            <a:r>
              <a:rPr lang="ar-SA" sz="20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QCF_P028" pitchFamily="2" charset="2"/>
                <a:ea typeface="Calibri" pitchFamily="34" charset="0"/>
                <a:cs typeface="Traditional Arabic" pitchFamily="2" charset="-78"/>
              </a:rPr>
              <a:t>البقرة: </a:t>
            </a:r>
            <a:r>
              <a:rPr lang="ar-SA" sz="20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QCF_P028" pitchFamily="2" charset="2"/>
                <a:ea typeface="Calibri" pitchFamily="34" charset="0"/>
                <a:cs typeface="Arabic Transparent" pitchFamily="2" charset="-78"/>
              </a:rPr>
              <a:t>٢٢</a:t>
            </a:r>
            <a:r>
              <a:rPr kumimoji="0" lang="ar-SA" sz="2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abic Typesetting"/>
                <a:ea typeface="Calibri" pitchFamily="34" charset="0"/>
                <a:cs typeface="Traditional Arabic" pitchFamily="2" charset="-78"/>
              </a:rPr>
              <a:t>)</a:t>
            </a:r>
            <a:endParaRPr kumimoji="0" lang="ar-SA" sz="2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52225" name="Rectangle 1"/>
          <p:cNvSpPr>
            <a:spLocks noChangeArrowheads="1"/>
          </p:cNvSpPr>
          <p:nvPr/>
        </p:nvSpPr>
        <p:spPr bwMode="auto">
          <a:xfrm>
            <a:off x="1187624" y="2674295"/>
            <a:ext cx="698477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rtl="1" fontAlgn="base">
              <a:lnSpc>
                <a:spcPct val="150000"/>
              </a:lnSpc>
              <a:spcBef>
                <a:spcPct val="0"/>
              </a:spcBef>
              <a:spcAft>
                <a:spcPct val="0"/>
              </a:spcAft>
            </a:pP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548"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204" pitchFamily="2" charset="2"/>
                <a:ea typeface="Calibri" pitchFamily="34" charset="0"/>
                <a:cs typeface="QCF_P204" pitchFamily="2" charset="2"/>
              </a:rPr>
              <a:t> </a:t>
            </a: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04" pitchFamily="2" charset="2"/>
                <a:ea typeface="Times New Roman" pitchFamily="18" charset="0"/>
                <a:cs typeface="QCF_P004" pitchFamily="2" charset="2"/>
              </a:rPr>
              <a:t>ﮨ ﮩ ﮪ ﮫ ﮬ ﮭ ﮮ ﮯ ﮰ ﮱ ﯓ ﯔ</a:t>
            </a:r>
            <a:r>
              <a:rPr kumimoji="0" lang="en-US"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04" pitchFamily="2" charset="2"/>
                <a:ea typeface="Times New Roman" pitchFamily="18" charset="0"/>
                <a:cs typeface="QCF_P004" pitchFamily="2" charset="2"/>
              </a:rPr>
              <a:t>    </a:t>
            </a: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04" pitchFamily="2" charset="2"/>
                <a:ea typeface="Times New Roman" pitchFamily="18" charset="0"/>
                <a:cs typeface="QCF_P004" pitchFamily="2" charset="2"/>
              </a:rPr>
              <a:t> ﯕ ﯖ ﯗ ﯘ ﯙ ﯚ ﯛ ﯜ ﯝ ﯞ ﯟ ﯠ</a:t>
            </a:r>
            <a:r>
              <a:rPr lang="ar-SA"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548" pitchFamily="2" charset="2"/>
                <a:ea typeface="Times New Roman" pitchFamily="18" charset="0"/>
                <a:cs typeface="Arabic Transparent" pitchFamily="2" charset="-78"/>
              </a:rPr>
              <a:t>﴾</a:t>
            </a:r>
            <a:endPar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611560" y="1844824"/>
            <a:ext cx="8064896" cy="3139321"/>
          </a:xfrm>
          <a:prstGeom prst="rect">
            <a:avLst/>
          </a:prstGeom>
        </p:spPr>
        <p:txBody>
          <a:bodyPr wrap="square">
            <a:spAutoFit/>
          </a:bodyPr>
          <a:lstStyle/>
          <a:p>
            <a:pPr marL="361950" indent="-361950" algn="just">
              <a:buClr>
                <a:srgbClr val="FF0000"/>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Kesihatan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tubuh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adalah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salah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satu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nikmat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Allah S.W.T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sangat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besar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wajib</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kita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syukuri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pelihara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FF0000"/>
              </a:buClr>
              <a:buFont typeface="Wingdings" pitchFamily="2" charset="2"/>
              <a:buChar char="§"/>
            </a:pP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FF0000"/>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Dengan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nikmat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dapatlah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menunaikan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amanah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tanggungjawab</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sebagai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hamba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khalifah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Allah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dengan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sempurna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selesa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samping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menjamin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kelangsungan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hidup</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sihat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serta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memastikan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kesejahteraan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umat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0" y="1268760"/>
            <a:ext cx="9144000" cy="523220"/>
          </a:xfrm>
          <a:prstGeom prst="rect">
            <a:avLst/>
          </a:prstGeom>
        </p:spPr>
        <p:txBody>
          <a:bodyPr wrap="square">
            <a:spAutoFit/>
          </a:bodyPr>
          <a:lstStyle/>
          <a:p>
            <a:pPr algn="ctr"/>
            <a:r>
              <a:rPr lang="en-US" sz="2800" dirty="0" smtClean="0">
                <a:ln w="18415" cmpd="sng">
                  <a:solidFill>
                    <a:schemeClr val="tx1"/>
                  </a:solidFill>
                  <a:prstDash val="solid"/>
                </a:ln>
                <a:effectLst>
                  <a:outerShdw blurRad="63500" dir="3600000" algn="tl" rotWithShape="0">
                    <a:srgbClr val="000000">
                      <a:alpha val="70000"/>
                    </a:srgbClr>
                  </a:outerShdw>
                </a:effectLst>
                <a:latin typeface="+mj-lt"/>
              </a:rPr>
              <a:t>RUMUSAN KHUTBAH</a:t>
            </a:r>
            <a:endParaRPr lang="en-US" sz="2800" dirty="0">
              <a:ln w="18415" cmpd="sng">
                <a:solidFill>
                  <a:schemeClr val="tx1"/>
                </a:solidFill>
                <a:prstDash val="solid"/>
              </a:ln>
              <a:effectLst>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029296"/>
          <a:ext cx="8028384" cy="43520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8-Point Star 18"/>
          <p:cNvSpPr/>
          <p:nvPr/>
        </p:nvSpPr>
        <p:spPr>
          <a:xfrm>
            <a:off x="4283968" y="2204864"/>
            <a:ext cx="504056" cy="576064"/>
          </a:xfrm>
          <a:prstGeom prst="star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1</a:t>
            </a:r>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0" y="1268760"/>
            <a:ext cx="9144000" cy="523220"/>
          </a:xfrm>
          <a:prstGeom prst="rect">
            <a:avLst/>
          </a:prstGeom>
        </p:spPr>
        <p:txBody>
          <a:bodyPr wrap="square">
            <a:spAutoFit/>
          </a:bodyPr>
          <a:lstStyle/>
          <a:p>
            <a:pPr algn="ctr"/>
            <a:r>
              <a:rPr lang="en-US" sz="2800" dirty="0" smtClean="0">
                <a:ln w="18415" cmpd="sng">
                  <a:solidFill>
                    <a:schemeClr val="tx1"/>
                  </a:solidFill>
                  <a:prstDash val="solid"/>
                </a:ln>
                <a:effectLst>
                  <a:outerShdw blurRad="63500" dir="3600000" algn="tl" rotWithShape="0">
                    <a:srgbClr val="000000">
                      <a:alpha val="70000"/>
                    </a:srgbClr>
                  </a:outerShdw>
                </a:effectLst>
                <a:latin typeface="+mj-lt"/>
              </a:rPr>
              <a:t>RUMUSAN KHUTBAH</a:t>
            </a:r>
            <a:endParaRPr lang="en-US" sz="2800" dirty="0">
              <a:ln w="18415" cmpd="sng">
                <a:solidFill>
                  <a:schemeClr val="tx1"/>
                </a:solidFill>
                <a:prstDash val="solid"/>
              </a:ln>
              <a:effectLst>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029296"/>
          <a:ext cx="8028384" cy="43520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8-Point Star 18"/>
          <p:cNvSpPr/>
          <p:nvPr/>
        </p:nvSpPr>
        <p:spPr>
          <a:xfrm>
            <a:off x="4283968" y="2204864"/>
            <a:ext cx="504056" cy="576064"/>
          </a:xfrm>
          <a:prstGeom prst="star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2</a:t>
            </a:r>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0" y="1268760"/>
            <a:ext cx="9144000" cy="523220"/>
          </a:xfrm>
          <a:prstGeom prst="rect">
            <a:avLst/>
          </a:prstGeom>
        </p:spPr>
        <p:txBody>
          <a:bodyPr wrap="square">
            <a:spAutoFit/>
          </a:bodyPr>
          <a:lstStyle/>
          <a:p>
            <a:pPr algn="ctr"/>
            <a:r>
              <a:rPr lang="en-US" sz="2800" dirty="0" smtClean="0">
                <a:ln w="18415" cmpd="sng">
                  <a:solidFill>
                    <a:schemeClr val="tx1"/>
                  </a:solidFill>
                  <a:prstDash val="solid"/>
                </a:ln>
                <a:effectLst>
                  <a:outerShdw blurRad="63500" dir="3600000" algn="tl" rotWithShape="0">
                    <a:srgbClr val="000000">
                      <a:alpha val="70000"/>
                    </a:srgbClr>
                  </a:outerShdw>
                </a:effectLst>
                <a:latin typeface="+mj-lt"/>
              </a:rPr>
              <a:t>RUMUSAN KHUTBAH</a:t>
            </a:r>
            <a:endParaRPr lang="en-US" sz="2800" dirty="0">
              <a:ln w="18415" cmpd="sng">
                <a:solidFill>
                  <a:schemeClr val="tx1"/>
                </a:solidFill>
                <a:prstDash val="solid"/>
              </a:ln>
              <a:effectLst>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029296"/>
          <a:ext cx="8028384" cy="43520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8-Point Star 18"/>
          <p:cNvSpPr/>
          <p:nvPr/>
        </p:nvSpPr>
        <p:spPr>
          <a:xfrm>
            <a:off x="4283968" y="2204864"/>
            <a:ext cx="504056" cy="576064"/>
          </a:xfrm>
          <a:prstGeom prst="star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3</a:t>
            </a:r>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67544" y="1052736"/>
            <a:ext cx="821537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 typeface="QCF_BSML" pitchFamily="2" charset="2"/>
              <a:buChar char="ﭷ"/>
              <a:tabLst/>
            </a:pPr>
            <a:r>
              <a:rPr kumimoji="0" lang="ar-SA" sz="4000" i="0" u="none" strike="noStrike" normalizeH="0" baseline="0" dirty="0" smtClean="0">
                <a:ln w="18415" cmpd="sng">
                  <a:solidFill>
                    <a:schemeClr val="tx1"/>
                  </a:solidFill>
                  <a:prstDash val="solid"/>
                </a:ln>
                <a:effectLst>
                  <a:glow rad="101600">
                    <a:schemeClr val="bg1">
                      <a:alpha val="60000"/>
                    </a:schemeClr>
                  </a:glow>
                </a:effectLst>
                <a:latin typeface="QCF_BSML" pitchFamily="2" charset="2"/>
                <a:ea typeface="Calibri" pitchFamily="34" charset="0"/>
                <a:cs typeface="QCF_BSML" pitchFamily="2" charset="2"/>
              </a:rPr>
              <a:t>ﭸ ﭹ ﭺ ﭻ</a:t>
            </a:r>
            <a:endParaRPr kumimoji="0" lang="en-US" sz="4000" i="0" u="none" strike="noStrike" normalizeH="0" baseline="0" dirty="0" smtClean="0">
              <a:ln w="18415" cmpd="sng">
                <a:solidFill>
                  <a:schemeClr val="tx1"/>
                </a:solidFill>
                <a:prstDash val="solid"/>
              </a:ln>
              <a:effectLst>
                <a:glow rad="101600">
                  <a:schemeClr val="bg1">
                    <a:alpha val="60000"/>
                  </a:schemeClr>
                </a:glow>
              </a:effectLst>
              <a:latin typeface="QCF_BSML" pitchFamily="2" charset="2"/>
              <a:ea typeface="Calibri" pitchFamily="34" charset="0"/>
              <a:cs typeface="QCF_BSML" pitchFamily="2" charset="2"/>
            </a:endParaRPr>
          </a:p>
        </p:txBody>
      </p:sp>
      <p:sp>
        <p:nvSpPr>
          <p:cNvPr id="13" name="Rectangle 12"/>
          <p:cNvSpPr/>
          <p:nvPr/>
        </p:nvSpPr>
        <p:spPr>
          <a:xfrm>
            <a:off x="395536" y="3789040"/>
            <a:ext cx="8496944" cy="2031325"/>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p>
          <a:p>
            <a:pPr algn="ctr"/>
            <a:endPar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algn="ct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Telah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timbul</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berbagai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kerosakan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bala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bencana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darat</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laut</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sebab</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apa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telah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dilakukan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oleh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tangan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manusia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timbulnya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demikian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kerana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hendak</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merasakan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sebahagian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balasan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perbuatan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buruk</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telah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lakukan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supaya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kembali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insaf</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bertaubat</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4" name="Rectangle 13"/>
          <p:cNvSpPr/>
          <p:nvPr/>
        </p:nvSpPr>
        <p:spPr>
          <a:xfrm>
            <a:off x="3347864" y="5877272"/>
            <a:ext cx="2488182"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Surah</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-Rum: 41)</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9697" name="Rectangle 1"/>
          <p:cNvSpPr>
            <a:spLocks noChangeArrowheads="1"/>
          </p:cNvSpPr>
          <p:nvPr/>
        </p:nvSpPr>
        <p:spPr bwMode="auto">
          <a:xfrm>
            <a:off x="1152128" y="1887939"/>
            <a:ext cx="6804248" cy="16850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408"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408" pitchFamily="2" charset="2"/>
                <a:ea typeface="Times New Roman" pitchFamily="18" charset="0"/>
                <a:cs typeface="QCF_P408" pitchFamily="2" charset="2"/>
              </a:rPr>
              <a:t>ﯾ ﯿ ﰀ ﰁ ﰂ ﰃ ﰄ ﰅ ﰆ ﰇ ﰈ ﰉ ﰊ ﰋ ﰌ </a:t>
            </a: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408" pitchFamily="2" charset="2"/>
                <a:ea typeface="Times New Roman" pitchFamily="18" charset="0"/>
                <a:cs typeface="Arabic Transparent" pitchFamily="2" charset="-78"/>
              </a:rPr>
              <a:t>﴾</a:t>
            </a:r>
            <a:endPar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461086" y="1376548"/>
            <a:ext cx="8215370" cy="424731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339752" y="2204864"/>
            <a:ext cx="4320480" cy="2308324"/>
          </a:xfrm>
          <a:prstGeom prst="rect">
            <a:avLst/>
          </a:prstGeom>
          <a:noFill/>
        </p:spPr>
        <p:txBody>
          <a:bodyPr wrap="square">
            <a:spAutoFit/>
          </a:bodyPr>
          <a:lstStyle/>
          <a:p>
            <a:pPr algn="ctr"/>
            <a:r>
              <a:rPr lang="en-US" sz="7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doni MT Poster Compressed" pitchFamily="18" charset="0"/>
                <a:cs typeface="Times New Roman" pitchFamily="18" charset="0"/>
              </a:rPr>
              <a:t>KHUTBAH </a:t>
            </a:r>
            <a:endParaRPr lang="en-US" sz="7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doni MT Poster Compressed" pitchFamily="18" charset="0"/>
              <a:cs typeface="Times New Roman" pitchFamily="18" charset="0"/>
            </a:endParaRPr>
          </a:p>
          <a:p>
            <a:pPr algn="ctr"/>
            <a:r>
              <a:rPr lang="en-US" sz="7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doni MT Poster Compressed" pitchFamily="18" charset="0"/>
                <a:cs typeface="Times New Roman" pitchFamily="18" charset="0"/>
              </a:rPr>
              <a:t>KEDUA</a:t>
            </a:r>
            <a:endParaRPr lang="en-US" sz="7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doni MT Poster Compressed" pitchFamily="18" charset="0"/>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814478"/>
            <a:ext cx="8358246" cy="2585323"/>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endParaRP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وَنَعُوْذُُ </a:t>
            </a: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بِاللهِ مِنْ شُرُوْرِ أَنْفُسِنَا وَمِنْ سَيِّئَاتِ </a:t>
            </a: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أَعْمَالِنَا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endParaRP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مَنْ يَهْدِهِ اللهُ فَلاَ مُضِلَّ لَهُ وَمَنْ يُضْلِلْهُ فَلاَ هَادِيَ لَهُ.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671915"/>
            <a:ext cx="8501122" cy="1754326"/>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وَأَشْهَدُ أَنَّ سَيِّدَنَا وَنَبِيَّنَا مُحَمَّدًا عَبْدُهُ وَرَسُوْلُهُ سَيِّدُ الْخَلاَئِقِ </a:t>
            </a: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وَالْبَشَرِ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3933056"/>
            <a:ext cx="8280920" cy="1323439"/>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Esa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sekutu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bagi-Nya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juga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Nabi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Muhammad SAW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adalah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hamba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rasul-Nya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segala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makhluk</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manusia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1685077"/>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اَللّهُمَّ صَلِّ وَسَلِّمْ وَبَارِكْ عَلَى سَيِّدِنَا وَنَبِيِّنَا مُحَمَّدٍ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endParaRP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وَعَلَى </a:t>
            </a: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آلِهِ وَصَحْبِهِ </a:t>
            </a: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أَجْمَعِيْنَ</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717032"/>
            <a:ext cx="8280920" cy="1015663"/>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berilah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selawat</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sejahtera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berkat</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atas</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penghulu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Nabi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Muhammad SAW,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kaum</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keluarga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para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sahabat</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baginda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088649" cy="584775"/>
          </a:xfrm>
          <a:prstGeom prst="rect">
            <a:avLst/>
          </a:prstGeom>
        </p:spPr>
        <p:txBody>
          <a:bodyPr wrap="none">
            <a:spAutoFit/>
          </a:bodyPr>
          <a:lstStyle/>
          <a:p>
            <a:r>
              <a:rPr lang="en-US" sz="3200"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231592"/>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2" name="Group 11"/>
          <p:cNvGrpSpPr/>
          <p:nvPr/>
        </p:nvGrpSpPr>
        <p:grpSpPr>
          <a:xfrm>
            <a:off x="4067944" y="1844824"/>
            <a:ext cx="1008112" cy="144016"/>
            <a:chOff x="323528" y="1268760"/>
            <a:chExt cx="1008112" cy="144016"/>
          </a:xfrm>
        </p:grpSpPr>
        <p:sp>
          <p:nvSpPr>
            <p:cNvPr id="14" name="Oval 13"/>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1403648" y="2529478"/>
            <a:ext cx="6408712" cy="2123658"/>
          </a:xfrm>
          <a:prstGeom prst="rect">
            <a:avLst/>
          </a:prstGeom>
        </p:spPr>
        <p:txBody>
          <a:bodyPr wrap="square">
            <a:spAutoFit/>
          </a:bodyPr>
          <a:lstStyle/>
          <a:p>
            <a:pPr algn="ctr">
              <a:lnSpc>
                <a:spcPct val="150000"/>
              </a:lnSpc>
            </a:pPr>
            <a:r>
              <a:rPr lang="ar-SA" sz="4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أَشهَدُ أَنْ لاَ إِلَهَ إِلاَّ اللهُ وَحدَهُ لاَ شَرِيكَ لَهُ، وَأَشهَدُ أَنَّ مُحَمَّدًا عَبدُهُ وَرَسُولُهُ</a:t>
            </a:r>
            <a:endParaRPr lang="en-US" sz="4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340768"/>
            <a:ext cx="8429684" cy="1938992"/>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5169386"/>
            <a:ext cx="8429684" cy="707886"/>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 سَيِّدِنَا مُحَمَّدٍ</a:t>
            </a:r>
            <a:endParaRPr lang="en-US"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
        <p:nvSpPr>
          <p:cNvPr id="10241" name="Rectangle 1"/>
          <p:cNvSpPr>
            <a:spLocks noChangeArrowheads="1"/>
          </p:cNvSpPr>
          <p:nvPr/>
        </p:nvSpPr>
        <p:spPr bwMode="auto">
          <a:xfrm>
            <a:off x="395536" y="3293474"/>
            <a:ext cx="8568952"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ﭲ ﭳ ﭴ ﭵ ﭶ ﭷ ﭸ ﭹ ﭺ ﭻ ﭼ ﭽ ﭾ ﭿ</a:t>
            </a:r>
            <a:r>
              <a:rPr kumimoji="0" lang="en-US" sz="36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 </a:t>
            </a:r>
            <a:endParaRPr kumimoji="0" lang="en-US" sz="3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5005"/>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481825"/>
            <a:ext cx="8352928" cy="1631216"/>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kurniakanlah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keredaan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kepada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empat</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orang</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khulafa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ar-Rasyidin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Saidina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Abu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Bakar</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Umar</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Usman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Ali bin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Abi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Talib</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Isteri-isteri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Nabi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suci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ahli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keluarga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seluruh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sahabat</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para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tabiin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Juga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redhailah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sekalian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wahai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Maha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Penyayang</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827584" y="2060848"/>
            <a:ext cx="7776864" cy="1200329"/>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الأَحْيَاءِ </a:t>
            </a: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مِنْهُمْ </a:t>
            </a: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وَالأَمْوَاتِ </a:t>
            </a:r>
            <a:endPar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611560" y="3645024"/>
            <a:ext cx="7920880" cy="1015663"/>
          </a:xfrm>
          <a:prstGeom prst="rect">
            <a:avLst/>
          </a:prstGeom>
        </p:spPr>
        <p:txBody>
          <a:bodyPr wrap="square">
            <a:spAutoFit/>
          </a:bodyPr>
          <a:lstStyle/>
          <a:p>
            <a:pPr algn="ctr">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ampunkanlah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dosa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golongan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muslimin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muslimat</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sama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ada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masih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hidup</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atau</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telah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meninggal</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dunia</a:t>
            </a:r>
            <a:endParaRPr lang="en-GB"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674674"/>
            <a:ext cx="8643998" cy="1754326"/>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SimSun" pitchFamily="2" charset="-122"/>
                <a:cs typeface="Traditional Arabic" pitchFamily="2" charset="-78"/>
              </a:rPr>
              <a:t>اَللّهُمَّ أَنْزِلِ الرَّحْمَةَ عَلَى السَّلاَطِيْنِ الْكِرَامِ،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SimSun" pitchFamily="2" charset="-122"/>
                <a:cs typeface="Traditional Arabic" pitchFamily="2" charset="-78"/>
              </a:rPr>
              <a:t>وَجَمِيْعِ الْمُسْلِمِيْنَ الْعِظَامِ،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SimSun" pitchFamily="2" charset="-122"/>
                <a:cs typeface="Traditional Arabic" pitchFamily="2" charset="-78"/>
              </a:rPr>
              <a:t>الَّذِيْنَ قَضَوْا بِالْحَقِّ وَبِهِ كَانُوْا يَعْدِلُوْنَ.</a:t>
            </a:r>
            <a:endPar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187624" y="4005064"/>
            <a:ext cx="6696744" cy="1015663"/>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Allah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anugerahkanlah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rahmat</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atas</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Raja-raja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pemimpin-pemimpin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melaksanakan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kebenaran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menegakkan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keadilan</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124744"/>
            <a:ext cx="8643998" cy="3170099"/>
          </a:xfrm>
          <a:prstGeom prst="rect">
            <a:avLst/>
          </a:prstGeom>
        </p:spPr>
        <p:txBody>
          <a:bodyPr wrap="square">
            <a:spAutoFit/>
          </a:bodyPr>
          <a:lstStyle/>
          <a:p>
            <a:pPr algn="just" rtl="1"/>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وَالسَّكِيْنَةَ وَالسَّلاَمَةَ وَالْعَافِيَةَ عَلَى مَلِكِنَا،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سري فادوك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بضيندا</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يغ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دفرتوان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اضوغ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مَوْلاَنَا الْمَلِكُ الْمُعْتَصِمُ بِاللهِ مُحِبُّ الدِّيْنِ توانكو الْحَاجَّ عَبْدَ الْحَلِيْمِ مُعَظَّمْ شَاهُ إِبْنَ الْمَرْحُوْمِ اَلْسُّلْطَانِ بَدْلِي شَاهُ</a:t>
            </a:r>
            <a:r>
              <a:rPr kumimoji="0" lang="ar-SA" altLang="zh-CN" sz="4000" i="0" u="none" strike="noStrike" normalizeH="0" baseline="0" dirty="0" smtClean="0">
                <a:ln>
                  <a:solidFill>
                    <a:schemeClr val="tx1"/>
                  </a:solidFill>
                </a:ln>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راج فرمايسوري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سلطانة حاجة حامينة</a:t>
            </a:r>
            <a:r>
              <a:rPr kumimoji="0" lang="ar-SA" altLang="zh-CN" sz="4000" i="0" u="none" strike="noStrike" normalizeH="0" baseline="0" dirty="0" smtClean="0">
                <a:ln>
                  <a:solidFill>
                    <a:schemeClr val="tx1"/>
                  </a:solidFill>
                </a:ln>
                <a:latin typeface="Arb Naskh" charset="2"/>
                <a:ea typeface="SimSun" pitchFamily="2" charset="-122"/>
                <a:cs typeface="Jawi - Biasa" pitchFamily="2" charset="-78"/>
              </a:rPr>
              <a:t> </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وَعَلَى كُلِّ بَنَاتِهِ وَقَرَابَتِهِ</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a:t>
            </a:r>
            <a:endParaRPr lang="en-US" sz="4000" dirty="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4365104"/>
            <a:ext cx="8424936" cy="2031325"/>
          </a:xfrm>
          <a:prstGeom prst="rect">
            <a:avLst/>
          </a:prstGeom>
        </p:spPr>
        <p:txBody>
          <a:bodyPr wrap="square">
            <a:spAutoFit/>
          </a:bodyPr>
          <a:lstStyle/>
          <a:p>
            <a:pPr algn="ctr">
              <a:defRPr/>
            </a:pP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Ya</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Allah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limpahkanlah</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rahmat</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ketenangan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keselamatan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dan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kesihatan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atas</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Raja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kami</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a:t>
            </a:r>
          </a:p>
          <a:p>
            <a:pPr algn="ctr">
              <a:defRPr/>
            </a:pPr>
            <a:r>
              <a:rPr lang="en-US" dirty="0" smtClean="0">
                <a:ln>
                  <a:solidFill>
                    <a:srgbClr val="0000FF"/>
                  </a:solidFill>
                </a:ln>
                <a:solidFill>
                  <a:srgbClr val="0000FF"/>
                </a:solidFill>
                <a:ea typeface="Arial Unicode MS" pitchFamily="34" charset="-128"/>
                <a:cs typeface="Arial" charset="0"/>
              </a:rPr>
              <a:t>SERI PADUKA BAGINDA YANG DIPERTUAN AGONG MAULANA AL-MALIK </a:t>
            </a:r>
          </a:p>
          <a:p>
            <a:pPr algn="ctr">
              <a:defRPr/>
            </a:pPr>
            <a:r>
              <a:rPr lang="en-US" dirty="0" smtClean="0">
                <a:ln>
                  <a:solidFill>
                    <a:srgbClr val="0000FF"/>
                  </a:solidFill>
                </a:ln>
                <a:solidFill>
                  <a:srgbClr val="0000FF"/>
                </a:solidFill>
                <a:ea typeface="Arial Unicode MS" pitchFamily="34" charset="-128"/>
                <a:cs typeface="Arial" charset="0"/>
              </a:rPr>
              <a:t>AL-MU’TASIM BILLAHI MUHIBBUDIN TUANKU AL-HAJ ABD AL-HALIM MUADZZAM SHAH IBN AL-MARHUM AS-SULTAN BADLI SHAH</a:t>
            </a:r>
            <a:r>
              <a:rPr lang="en-US" dirty="0" smtClean="0">
                <a:ln>
                  <a:solidFill>
                    <a:schemeClr val="tx1"/>
                  </a:solidFill>
                </a:ln>
                <a:ea typeface="Arial Unicode MS" pitchFamily="34" charset="-128"/>
                <a:cs typeface="Arial" charset="0"/>
              </a:rPr>
              <a:t>,</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RAJA PERMAISURI AGONG </a:t>
            </a:r>
            <a:r>
              <a:rPr lang="en-US" dirty="0" smtClean="0">
                <a:ln>
                  <a:solidFill>
                    <a:srgbClr val="0000FF"/>
                  </a:solidFill>
                </a:ln>
                <a:solidFill>
                  <a:srgbClr val="0000FF"/>
                </a:solidFill>
                <a:ea typeface="Arial Unicode MS" pitchFamily="34" charset="-128"/>
                <a:cs typeface="Arial" charset="0"/>
              </a:rPr>
              <a:t>SULTANAH HAJAH HAMINAH </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DAN</a:t>
            </a:r>
            <a:r>
              <a:rPr lang="en-US" dirty="0" smtClean="0">
                <a:ln>
                  <a:solidFill>
                    <a:schemeClr val="bg1"/>
                  </a:solidFill>
                </a:ln>
                <a:solidFill>
                  <a:schemeClr val="bg1"/>
                </a:solidFill>
                <a:ea typeface="Arial Unicode MS" pitchFamily="34" charset="-128"/>
                <a:cs typeface="Arial" charset="0"/>
              </a:rPr>
              <a:t> </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PUTERI-PUTERI SERTA KERABAT-KERABAT DI RAJA SEKALIAN.</a:t>
            </a:r>
            <a:endParaRPr lang="en-US" dirty="0">
              <a:ln>
                <a:solidFill>
                  <a:schemeClr val="bg1"/>
                </a:solidFill>
              </a:ln>
              <a:solidFill>
                <a:schemeClr val="bg1"/>
              </a:solidFill>
              <a:effectLst>
                <a:glow rad="101600">
                  <a:schemeClr val="tx1">
                    <a:alpha val="60000"/>
                  </a:schemeClr>
                </a:glow>
              </a:effectLst>
              <a:ea typeface="Arial Unicode MS" pitchFamily="34" charset="-128"/>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611560" y="1306503"/>
            <a:ext cx="7992888" cy="2308324"/>
          </a:xfrm>
          <a:prstGeom prst="rect">
            <a:avLst/>
          </a:prstGeom>
        </p:spPr>
        <p:txBody>
          <a:bodyPr wrap="square">
            <a:spAutoFit/>
          </a:bodyPr>
          <a:lstStyle/>
          <a:p>
            <a:pPr lvl="0" algn="just" rtl="1" fontAlgn="base">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lang="ar-SA" altLang="zh-CN"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3933056"/>
            <a:ext cx="8280920" cy="1938992"/>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1844824"/>
            <a:ext cx="8280920" cy="3647152"/>
          </a:xfrm>
          <a:prstGeom prst="rect">
            <a:avLst/>
          </a:prstGeom>
        </p:spPr>
        <p:txBody>
          <a:bodyPr wrap="square">
            <a:spAutoFit/>
          </a:bodyPr>
          <a:lstStyle/>
          <a:p>
            <a:pPr algn="ctr">
              <a:lnSpc>
                <a:spcPct val="150000"/>
              </a:lnSpc>
              <a:defRP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memohon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agar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dengan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perlindungan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ini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rakyatnya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dikekalkan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keamanan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kesejahteraan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Tanamkanlah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rasa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kasih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sayang</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antara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Kekalkanlah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perpaduan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kalangan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Semoga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dengannya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sentiasa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hidup</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damai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selamat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sepanjang</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zaman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573016"/>
            <a:ext cx="6408712" cy="1200329"/>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
        <p:nvSpPr>
          <p:cNvPr id="3073" name="Rectangle 1"/>
          <p:cNvSpPr>
            <a:spLocks noChangeArrowheads="1"/>
          </p:cNvSpPr>
          <p:nvPr/>
        </p:nvSpPr>
        <p:spPr bwMode="auto">
          <a:xfrm>
            <a:off x="899592" y="1807076"/>
            <a:ext cx="7164288"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r>
              <a:rPr kumimoji="0" lang="en-US"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 </a:t>
            </a:r>
            <a:endParaRPr kumimoji="0" lang="en-US" sz="28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03648" y="3861048"/>
            <a:ext cx="6408712" cy="9233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endParaRPr>
          </a:p>
        </p:txBody>
      </p:sp>
      <p:sp>
        <p:nvSpPr>
          <p:cNvPr id="2049" name="Rectangle 1"/>
          <p:cNvSpPr>
            <a:spLocks noChangeArrowheads="1"/>
          </p:cNvSpPr>
          <p:nvPr/>
        </p:nvSpPr>
        <p:spPr bwMode="auto">
          <a:xfrm>
            <a:off x="1259632" y="1892152"/>
            <a:ext cx="6588224"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r>
              <a:rPr kumimoji="0" lang="en-US"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 </a:t>
            </a:r>
            <a:endPar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4100879"/>
            <a:ext cx="8358246" cy="1200329"/>
          </a:xfrm>
          <a:prstGeom prst="rect">
            <a:avLst/>
          </a:prstGeom>
        </p:spPr>
        <p:txBody>
          <a:bodyPr wrap="square">
            <a:spAutoFit/>
          </a:bodyPr>
          <a:lstStyle/>
          <a:p>
            <a:pPr algn="ctr" rtl="1"/>
            <a:r>
              <a:rPr lang="ar-SA"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endParaRPr lang="en-US" sz="36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Rectangle 1"/>
          <p:cNvSpPr>
            <a:spLocks noChangeArrowheads="1"/>
          </p:cNvSpPr>
          <p:nvPr/>
        </p:nvSpPr>
        <p:spPr bwMode="auto">
          <a:xfrm>
            <a:off x="395536" y="1599907"/>
            <a:ext cx="8352928"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a:solidFill>
                    <a:srgbClr val="FFFF00"/>
                  </a:solidFill>
                </a:ln>
                <a:solidFill>
                  <a:srgbClr val="FFFF00"/>
                </a:solidFill>
                <a:effectLst>
                  <a:glow rad="101600">
                    <a:schemeClr val="tx1">
                      <a:alpha val="60000"/>
                    </a:schemeClr>
                  </a:glow>
                </a:effectLst>
                <a:latin typeface="QCF_P277" pitchFamily="2" charset="2"/>
                <a:ea typeface="Times New Roman" pitchFamily="18" charset="0"/>
                <a:cs typeface="QCF_P277" pitchFamily="2" charset="2"/>
              </a:rPr>
              <a:t>ﭻ ﭼ ﭽ ﭾ ﭿ ﮀ ﮁ ﮂ ﮃ ﮄ ﮅ ﮆ ﮇ ﮈ ﮉ ﮊ ﮋ</a:t>
            </a:r>
            <a:r>
              <a:rPr kumimoji="0" lang="en-US" sz="3600" i="0" u="none" strike="noStrike" normalizeH="0" baseline="0" dirty="0" smtClean="0">
                <a:ln>
                  <a:solidFill>
                    <a:srgbClr val="FFFF00"/>
                  </a:solidFill>
                </a:ln>
                <a:solidFill>
                  <a:srgbClr val="FFFF00"/>
                </a:solidFill>
                <a:effectLst>
                  <a:glow rad="101600">
                    <a:schemeClr val="tx1">
                      <a:alpha val="60000"/>
                    </a:schemeClr>
                  </a:glow>
                </a:effectLst>
                <a:latin typeface="QCF_P277" pitchFamily="2" charset="2"/>
                <a:ea typeface="Times New Roman" pitchFamily="18" charset="0"/>
                <a:cs typeface="QCF_P277" pitchFamily="2" charset="2"/>
              </a:rPr>
              <a:t> </a:t>
            </a:r>
            <a:endParaRPr kumimoji="0" lang="en-US" sz="2800" i="0" u="none" strike="noStrike" normalizeH="0" baseline="0"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737939" y="1214422"/>
            <a:ext cx="1770165" cy="584775"/>
          </a:xfrm>
          <a:prstGeom prst="rect">
            <a:avLst/>
          </a:prstGeom>
        </p:spPr>
        <p:txBody>
          <a:bodyPr wrap="none">
            <a:spAutoFit/>
          </a:bodyPr>
          <a:lstStyle/>
          <a:p>
            <a:r>
              <a:rPr lang="en-US" sz="3200"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0" name="Group 9"/>
          <p:cNvGrpSpPr/>
          <p:nvPr/>
        </p:nvGrpSpPr>
        <p:grpSpPr>
          <a:xfrm>
            <a:off x="4067944" y="1844824"/>
            <a:ext cx="1008112" cy="144016"/>
            <a:chOff x="323528" y="1268760"/>
            <a:chExt cx="1008112" cy="144016"/>
          </a:xfrm>
        </p:grpSpPr>
        <p:sp>
          <p:nvSpPr>
            <p:cNvPr id="14" name="Oval 13"/>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1187624" y="2492896"/>
            <a:ext cx="6768752" cy="3054682"/>
          </a:xfrm>
          <a:prstGeom prst="rect">
            <a:avLst/>
          </a:prstGeom>
        </p:spPr>
        <p:txBody>
          <a:bodyPr wrap="square">
            <a:spAutoFit/>
          </a:bodyPr>
          <a:lstStyle/>
          <a:p>
            <a:pPr algn="ctr">
              <a:lnSpc>
                <a:spcPct val="150000"/>
              </a:lnSpc>
            </a:pPr>
            <a:r>
              <a:rPr lang="ar-SA" sz="4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آلِهِ وَصَحبِهِ أَجمَعِينَ وَمَنْ تَبِعَهُم بِإِحْسَانٍ إِلَى يَوْمِ الدِّيْنِ</a:t>
            </a:r>
            <a:endParaRPr lang="en-US" sz="4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0" name="Group 9"/>
          <p:cNvGrpSpPr/>
          <p:nvPr/>
        </p:nvGrpSpPr>
        <p:grpSpPr>
          <a:xfrm>
            <a:off x="3995936" y="1844824"/>
            <a:ext cx="1008112" cy="144016"/>
            <a:chOff x="323528" y="1268760"/>
            <a:chExt cx="1008112" cy="144016"/>
          </a:xfrm>
        </p:grpSpPr>
        <p:sp>
          <p:nvSpPr>
            <p:cNvPr id="12" name="Oval 11"/>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899592" y="2132856"/>
            <a:ext cx="7128792" cy="3139321"/>
          </a:xfrm>
          <a:prstGeom prst="rect">
            <a:avLst/>
          </a:prstGeom>
        </p:spPr>
        <p:txBody>
          <a:bodyPr wrap="square">
            <a:spAutoFit/>
          </a:bodyPr>
          <a:lstStyle/>
          <a:p>
            <a:pPr algn="ctr">
              <a:lnSpc>
                <a:spcPct val="150000"/>
              </a:lnSpc>
            </a:pPr>
            <a:r>
              <a:rPr lang="ar-SA" sz="4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أَمَّا بَعدُ٬ </a:t>
            </a:r>
          </a:p>
          <a:p>
            <a:pPr algn="ctr">
              <a:lnSpc>
                <a:spcPct val="150000"/>
              </a:lnSpc>
            </a:pPr>
            <a:r>
              <a:rPr lang="ar-SA" sz="4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فَيَا عِبَادَ اللهِ اتَّقـُوا اللهَ أَوصِيكُم وَنَفسِي بِتَقوَى اللهِ فَقَد فَازَ المُتَّقُونَ</a:t>
            </a:r>
            <a:endParaRPr lang="en-US" sz="4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Flowchart: Alternate Process 9"/>
          <p:cNvSpPr/>
          <p:nvPr/>
        </p:nvSpPr>
        <p:spPr>
          <a:xfrm>
            <a:off x="251520" y="4941168"/>
            <a:ext cx="8640960" cy="1259919"/>
          </a:xfrm>
          <a:prstGeom prst="flowChartAlternateProcess">
            <a:avLst/>
          </a:prstGeom>
          <a:solidFill>
            <a:srgbClr val="00B0F0"/>
          </a:solidFill>
          <a:effectLst>
            <a:outerShdw blurRad="152400" dist="317500" dir="5400000" sx="90000" sy="-19000" rotWithShape="0">
              <a:prstClr val="black">
                <a:alpha val="15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MUDAH-MUDAHAN KITA SENTIASA BERADA DI DALAM </a:t>
            </a:r>
            <a:r>
              <a:rPr lang="en-US" sz="240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rPr>
              <a:t>RAHMAT</a:t>
            </a:r>
            <a:r>
              <a:rPr lang="en-US" sz="2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SERTA MENDAPAT </a:t>
            </a:r>
            <a:r>
              <a:rPr lang="en-US" sz="240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rPr>
              <a:t>PERLINDUNGAN</a:t>
            </a:r>
            <a:r>
              <a:rPr lang="en-US" sz="2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ALLAH SWT DEMI MENCARI KEREDHAAN-NYA DI DUNIA MAHU PUN DI AKHIRAT</a:t>
            </a:r>
            <a:endPar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1" name="Rectangle 10"/>
          <p:cNvSpPr/>
          <p:nvPr/>
        </p:nvSpPr>
        <p:spPr>
          <a:xfrm>
            <a:off x="3016265" y="1260049"/>
            <a:ext cx="2892138" cy="584775"/>
          </a:xfrm>
          <a:prstGeom prst="rect">
            <a:avLst/>
          </a:prstGeom>
          <a:noFill/>
        </p:spPr>
        <p:txBody>
          <a:bodyPr wrap="none" lIns="91440" tIns="45720" rIns="91440" bIns="45720">
            <a:spAutoFit/>
          </a:bodyPr>
          <a:lstStyle/>
          <a:p>
            <a:pPr algn="ctr"/>
            <a:r>
              <a:rPr lang="en-US" sz="3200"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rPr>
              <a:t>WASIAT IMAN</a:t>
            </a:r>
            <a:endParaRPr lang="en-US" sz="3200" dirty="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ndParaRPr>
          </a:p>
        </p:txBody>
      </p:sp>
      <p:sp>
        <p:nvSpPr>
          <p:cNvPr id="12" name="Flowchart: Off-page Connector 11"/>
          <p:cNvSpPr/>
          <p:nvPr/>
        </p:nvSpPr>
        <p:spPr>
          <a:xfrm>
            <a:off x="1403648" y="1916832"/>
            <a:ext cx="6408712" cy="1512168"/>
          </a:xfrm>
          <a:prstGeom prst="flowChartOffpageConnector">
            <a:avLst/>
          </a:prstGeom>
          <a:solidFill>
            <a:srgbClr val="00B050"/>
          </a:solidFill>
          <a:ln w="38100">
            <a:solidFill>
              <a:srgbClr val="FFFF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MARILAH SAMA-SAMA KITA MENINGKATKAN KETAKWAAN KEPADA ALLAH SWT </a:t>
            </a:r>
            <a:r>
              <a:rPr lang="es-E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endParaRPr lang="en-US" sz="2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5" name="Pentagon 14"/>
          <p:cNvSpPr/>
          <p:nvPr/>
        </p:nvSpPr>
        <p:spPr>
          <a:xfrm>
            <a:off x="1475656" y="3573016"/>
            <a:ext cx="3024336" cy="1224136"/>
          </a:xfrm>
          <a:prstGeom prst="homePlate">
            <a:avLst/>
          </a:prstGeom>
          <a:solidFill>
            <a:srgbClr val="FFC000"/>
          </a:solidFill>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r>
              <a:rPr lang="es-E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melaksanakan</a:t>
            </a:r>
            <a:r>
              <a:rPr lang="es-E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s-E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segala</a:t>
            </a:r>
            <a:r>
              <a:rPr lang="es-E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s-E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perintah</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6" name="Pentagon 15"/>
          <p:cNvSpPr/>
          <p:nvPr/>
        </p:nvSpPr>
        <p:spPr>
          <a:xfrm flipH="1">
            <a:off x="4716016" y="3573016"/>
            <a:ext cx="3096344" cy="1224136"/>
          </a:xfrm>
          <a:prstGeom prst="homePlate">
            <a:avLst/>
          </a:prstGeom>
          <a:solidFill>
            <a:srgbClr val="C00000"/>
          </a:solidFill>
          <a:ln>
            <a:solidFill>
              <a:srgbClr val="FFC000"/>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es-E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meninggalkan</a:t>
            </a:r>
            <a:r>
              <a:rPr lang="es-E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algn="ctr"/>
            <a:r>
              <a:rPr lang="es-E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segala</a:t>
            </a:r>
            <a:r>
              <a:rPr lang="es-E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s-E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larangan</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539552" y="2708920"/>
            <a:ext cx="7992888" cy="2123658"/>
          </a:xfrm>
          <a:prstGeom prst="rect">
            <a:avLst/>
          </a:prstGeom>
          <a:noFill/>
        </p:spPr>
        <p:txBody>
          <a:bodyPr wrap="square" lIns="91440" tIns="45720" rIns="91440" bIns="45720">
            <a:spAutoFit/>
          </a:bodyPr>
          <a:lstStyle/>
          <a:p>
            <a:pPr algn="ctr"/>
            <a:r>
              <a:rPr lang="en-US" sz="4400" dirty="0" smtClean="0">
                <a:ln w="18415" cmpd="sng">
                  <a:solidFill>
                    <a:srgbClr val="FFFFFF"/>
                  </a:solidFill>
                  <a:prstDash val="solid"/>
                </a:ln>
                <a:blipFill>
                  <a:blip r:embed="rId2"/>
                  <a:stretch>
                    <a:fillRect/>
                  </a:stretch>
                </a:blipFill>
                <a:effectLst>
                  <a:glow rad="101600">
                    <a:schemeClr val="tx1">
                      <a:alpha val="60000"/>
                    </a:schemeClr>
                  </a:glow>
                  <a:outerShdw blurRad="63500" dir="3600000" algn="tl" rotWithShape="0">
                    <a:srgbClr val="000000">
                      <a:alpha val="70000"/>
                    </a:srgbClr>
                  </a:outerShdw>
                </a:effectLst>
              </a:rPr>
              <a:t>HARGAI DIRI </a:t>
            </a:r>
            <a:endParaRPr lang="en-US" sz="4400" dirty="0" smtClean="0">
              <a:ln w="18415" cmpd="sng">
                <a:solidFill>
                  <a:srgbClr val="FFFFFF"/>
                </a:solidFill>
                <a:prstDash val="solid"/>
              </a:ln>
              <a:blipFill>
                <a:blip r:embed="rId2"/>
                <a:stretch>
                  <a:fillRect/>
                </a:stretch>
              </a:blipFill>
              <a:effectLst>
                <a:glow rad="101600">
                  <a:schemeClr val="tx1">
                    <a:alpha val="60000"/>
                  </a:schemeClr>
                </a:glow>
                <a:outerShdw blurRad="63500" dir="3600000" algn="tl" rotWithShape="0">
                  <a:srgbClr val="000000">
                    <a:alpha val="70000"/>
                  </a:srgbClr>
                </a:outerShdw>
              </a:effectLst>
            </a:endParaRPr>
          </a:p>
          <a:p>
            <a:pPr algn="ctr"/>
            <a:r>
              <a:rPr lang="en-US" sz="4400" dirty="0" smtClean="0">
                <a:ln w="18415" cmpd="sng">
                  <a:solidFill>
                    <a:srgbClr val="FFFFFF"/>
                  </a:solidFill>
                  <a:prstDash val="solid"/>
                </a:ln>
                <a:blipFill>
                  <a:blip r:embed="rId2"/>
                  <a:stretch>
                    <a:fillRect/>
                  </a:stretch>
                </a:blipFill>
                <a:effectLst>
                  <a:glow rad="101600">
                    <a:schemeClr val="tx1">
                      <a:alpha val="60000"/>
                    </a:schemeClr>
                  </a:glow>
                  <a:outerShdw blurRad="63500" dir="3600000" algn="tl" rotWithShape="0">
                    <a:srgbClr val="000000">
                      <a:alpha val="70000"/>
                    </a:srgbClr>
                  </a:outerShdw>
                </a:effectLst>
              </a:rPr>
              <a:t>DENGAN </a:t>
            </a:r>
          </a:p>
          <a:p>
            <a:pPr algn="ctr"/>
            <a:r>
              <a:rPr lang="en-US" sz="4400" dirty="0" smtClean="0">
                <a:ln w="18415" cmpd="sng">
                  <a:solidFill>
                    <a:srgbClr val="FFFFFF"/>
                  </a:solidFill>
                  <a:prstDash val="solid"/>
                </a:ln>
                <a:blipFill>
                  <a:blip r:embed="rId2"/>
                  <a:stretch>
                    <a:fillRect/>
                  </a:stretch>
                </a:blipFill>
                <a:effectLst>
                  <a:glow rad="101600">
                    <a:schemeClr val="tx1">
                      <a:alpha val="60000"/>
                    </a:schemeClr>
                  </a:glow>
                  <a:outerShdw blurRad="63500" dir="3600000" algn="tl" rotWithShape="0">
                    <a:srgbClr val="000000">
                      <a:alpha val="70000"/>
                    </a:srgbClr>
                  </a:outerShdw>
                </a:effectLst>
              </a:rPr>
              <a:t>MENGHARGAI </a:t>
            </a:r>
            <a:r>
              <a:rPr lang="en-US" sz="4400" dirty="0" smtClean="0">
                <a:ln w="18415" cmpd="sng">
                  <a:solidFill>
                    <a:srgbClr val="FFFFFF"/>
                  </a:solidFill>
                  <a:prstDash val="solid"/>
                </a:ln>
                <a:blipFill>
                  <a:blip r:embed="rId2"/>
                  <a:stretch>
                    <a:fillRect/>
                  </a:stretch>
                </a:blipFill>
                <a:effectLst>
                  <a:glow rad="101600">
                    <a:schemeClr val="tx1">
                      <a:alpha val="60000"/>
                    </a:schemeClr>
                  </a:glow>
                  <a:outerShdw blurRad="63500" dir="3600000" algn="tl" rotWithShape="0">
                    <a:srgbClr val="000000">
                      <a:alpha val="70000"/>
                    </a:srgbClr>
                  </a:outerShdw>
                </a:effectLst>
              </a:rPr>
              <a:t>ALAM</a:t>
            </a:r>
            <a:endParaRPr lang="en-US" sz="4400" dirty="0">
              <a:ln w="18415" cmpd="sng">
                <a:solidFill>
                  <a:srgbClr val="FFFFFF"/>
                </a:solidFill>
                <a:prstDash val="solid"/>
              </a:ln>
              <a:blipFill>
                <a:blip r:embed="rId2"/>
                <a:stretch>
                  <a:fillRect/>
                </a:stretch>
              </a:blipFill>
              <a:effectLst>
                <a:glow rad="101600">
                  <a:schemeClr val="tx1">
                    <a:alpha val="60000"/>
                  </a:schemeClr>
                </a:glow>
                <a:outerShdw blurRad="63500" dir="3600000" algn="tl" rotWithShape="0">
                  <a:srgbClr val="000000">
                    <a:alpha val="70000"/>
                  </a:srgbClr>
                </a:outerShdw>
              </a:effectLst>
            </a:endParaRPr>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956069" y="1268760"/>
            <a:ext cx="3200107" cy="584775"/>
          </a:xfrm>
          <a:prstGeom prst="rect">
            <a:avLst/>
          </a:prstGeom>
        </p:spPr>
        <p:txBody>
          <a:bodyPr wrap="none">
            <a:spAutoFit/>
          </a:bodyPr>
          <a:lstStyle/>
          <a:p>
            <a:r>
              <a:rPr lang="en-US" sz="3200"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TAJUK KHUTBAH</a:t>
            </a:r>
            <a:endParaRPr lang="en-US" sz="3200" dirty="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2" name="Group 11"/>
          <p:cNvGrpSpPr/>
          <p:nvPr/>
        </p:nvGrpSpPr>
        <p:grpSpPr>
          <a:xfrm>
            <a:off x="4067944" y="1844824"/>
            <a:ext cx="1008112" cy="144016"/>
            <a:chOff x="323528" y="1268760"/>
            <a:chExt cx="1008112" cy="144016"/>
          </a:xfrm>
        </p:grpSpPr>
        <p:sp>
          <p:nvSpPr>
            <p:cNvPr id="14" name="Oval 13"/>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descr="7.jpg"/>
          <p:cNvPicPr>
            <a:picLocks noChangeAspect="1"/>
          </p:cNvPicPr>
          <p:nvPr/>
        </p:nvPicPr>
        <p:blipFill>
          <a:blip r:embed="rId2" cstate="print"/>
          <a:stretch>
            <a:fillRect/>
          </a:stretch>
        </p:blipFill>
        <p:spPr>
          <a:xfrm>
            <a:off x="0" y="4725144"/>
            <a:ext cx="9144000" cy="213285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1624367"/>
            <a:ext cx="8136904" cy="3647152"/>
          </a:xfrm>
          <a:prstGeom prst="rect">
            <a:avLst/>
          </a:prstGeom>
        </p:spPr>
        <p:txBody>
          <a:bodyPr wrap="square">
            <a:spAutoFit/>
          </a:bodyPr>
          <a:lstStyle/>
          <a:p>
            <a:pPr marL="361950" indent="-361950" algn="just">
              <a:lnSpc>
                <a:spcPct val="150000"/>
              </a:lnSpc>
              <a:buClr>
                <a:srgbClr val="FF0000"/>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Sikap</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chemeClr val="accent1">
                    <a:lumMod val="40000"/>
                    <a:lumOff val="60000"/>
                  </a:schemeClr>
                </a:solidFill>
                <a:effectLst>
                  <a:glow rad="101600">
                    <a:schemeClr val="tx1">
                      <a:alpha val="60000"/>
                    </a:schemeClr>
                  </a:glow>
                  <a:outerShdw blurRad="63500" dir="3600000" algn="tl" rotWithShape="0">
                    <a:srgbClr val="000000">
                      <a:alpha val="70000"/>
                    </a:srgbClr>
                  </a:outerShdw>
                </a:effectLst>
              </a:rPr>
              <a:t>menghargai</a:t>
            </a:r>
            <a:r>
              <a:rPr lang="en-US" sz="2200" dirty="0" smtClean="0">
                <a:ln w="18415" cmpd="sng">
                  <a:solidFill>
                    <a:srgbClr val="00B0F0"/>
                  </a:solidFill>
                  <a:prstDash val="solid"/>
                </a:ln>
                <a:solidFill>
                  <a:schemeClr val="accent1">
                    <a:lumMod val="40000"/>
                    <a:lumOff val="60000"/>
                  </a:schemeClr>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chemeClr val="accent1">
                    <a:lumMod val="40000"/>
                    <a:lumOff val="60000"/>
                  </a:schemeClr>
                </a:solidFill>
                <a:effectLst>
                  <a:glow rad="101600">
                    <a:schemeClr val="tx1">
                      <a:alpha val="60000"/>
                    </a:schemeClr>
                  </a:glow>
                  <a:outerShdw blurRad="63500" dir="3600000" algn="tl" rotWithShape="0">
                    <a:srgbClr val="000000">
                      <a:alpha val="70000"/>
                    </a:srgbClr>
                  </a:outerShdw>
                </a:effectLst>
              </a:rPr>
              <a:t>setiap</a:t>
            </a:r>
            <a:r>
              <a:rPr lang="en-US" sz="2200" dirty="0" smtClean="0">
                <a:ln w="18415" cmpd="sng">
                  <a:solidFill>
                    <a:srgbClr val="00B0F0"/>
                  </a:solidFill>
                  <a:prstDash val="solid"/>
                </a:ln>
                <a:solidFill>
                  <a:schemeClr val="accent1">
                    <a:lumMod val="40000"/>
                    <a:lumOff val="60000"/>
                  </a:schemeClr>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chemeClr val="accent1">
                    <a:lumMod val="40000"/>
                    <a:lumOff val="60000"/>
                  </a:schemeClr>
                </a:solidFill>
                <a:effectLst>
                  <a:glow rad="101600">
                    <a:schemeClr val="tx1">
                      <a:alpha val="60000"/>
                    </a:schemeClr>
                  </a:glow>
                  <a:outerShdw blurRad="63500" dir="3600000" algn="tl" rotWithShape="0">
                    <a:srgbClr val="000000">
                      <a:alpha val="70000"/>
                    </a:srgbClr>
                  </a:outerShdw>
                </a:effectLst>
              </a:rPr>
              <a:t>nikmat</a:t>
            </a:r>
            <a:r>
              <a:rPr lang="en-US" sz="2200" dirty="0" smtClean="0">
                <a:ln w="18415" cmpd="sng">
                  <a:solidFill>
                    <a:srgbClr val="00B0F0"/>
                  </a:solidFill>
                  <a:prstDash val="solid"/>
                </a:ln>
                <a:solidFill>
                  <a:schemeClr val="accent1">
                    <a:lumMod val="40000"/>
                    <a:lumOff val="60000"/>
                  </a:schemeClr>
                </a:solidFill>
                <a:effectLst>
                  <a:glow rad="101600">
                    <a:schemeClr val="tx1">
                      <a:alpha val="60000"/>
                    </a:schemeClr>
                  </a:glow>
                  <a:outerShdw blurRad="63500" dir="3600000" algn="tl" rotWithShape="0">
                    <a:srgbClr val="000000">
                      <a:alpha val="70000"/>
                    </a:srgbClr>
                  </a:outerShdw>
                </a:effectLst>
              </a:rPr>
              <a:t> </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dikecapi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adalah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salah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satu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perbuatan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00B0F0"/>
                  </a:solidFill>
                  <a:prstDash val="solid"/>
                </a:ln>
                <a:solidFill>
                  <a:schemeClr val="accent1">
                    <a:lumMod val="40000"/>
                    <a:lumOff val="60000"/>
                  </a:schemeClr>
                </a:solidFill>
                <a:effectLst>
                  <a:glow rad="101600">
                    <a:schemeClr val="tx1">
                      <a:alpha val="60000"/>
                    </a:schemeClr>
                  </a:glow>
                  <a:outerShdw blurRad="63500" dir="3600000" algn="tl" rotWithShape="0">
                    <a:srgbClr val="000000">
                      <a:alpha val="70000"/>
                    </a:srgbClr>
                  </a:outerShdw>
                </a:effectLst>
              </a:rPr>
              <a:t>dicintai</a:t>
            </a:r>
            <a:r>
              <a:rPr lang="en-US" sz="2200" dirty="0" smtClean="0">
                <a:ln w="18415" cmpd="sng">
                  <a:solidFill>
                    <a:srgbClr val="00B0F0"/>
                  </a:solidFill>
                  <a:prstDash val="solid"/>
                </a:ln>
                <a:solidFill>
                  <a:schemeClr val="accent1">
                    <a:lumMod val="40000"/>
                    <a:lumOff val="60000"/>
                  </a:schemeClr>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chemeClr val="accent1">
                    <a:lumMod val="40000"/>
                    <a:lumOff val="60000"/>
                  </a:schemeClr>
                </a:solidFill>
                <a:effectLst>
                  <a:glow rad="101600">
                    <a:schemeClr val="tx1">
                      <a:alpha val="60000"/>
                    </a:schemeClr>
                  </a:glow>
                  <a:outerShdw blurRad="63500" dir="3600000" algn="tl" rotWithShape="0">
                    <a:srgbClr val="000000">
                      <a:alpha val="70000"/>
                    </a:srgbClr>
                  </a:outerShdw>
                </a:effectLst>
              </a:rPr>
              <a:t>oleh</a:t>
            </a:r>
            <a:r>
              <a:rPr lang="en-US" sz="2200" dirty="0" smtClean="0">
                <a:ln w="18415" cmpd="sng">
                  <a:solidFill>
                    <a:srgbClr val="00B0F0"/>
                  </a:solidFill>
                  <a:prstDash val="solid"/>
                </a:ln>
                <a:solidFill>
                  <a:schemeClr val="accent1">
                    <a:lumMod val="40000"/>
                    <a:lumOff val="60000"/>
                  </a:schemeClr>
                </a:solidFill>
                <a:effectLst>
                  <a:glow rad="101600">
                    <a:schemeClr val="tx1">
                      <a:alpha val="60000"/>
                    </a:schemeClr>
                  </a:glow>
                  <a:outerShdw blurRad="63500" dir="3600000" algn="tl" rotWithShape="0">
                    <a:srgbClr val="000000">
                      <a:alpha val="70000"/>
                    </a:srgbClr>
                  </a:outerShdw>
                </a:effectLst>
              </a:rPr>
              <a:t> Allah </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S.W.T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serta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bermanfaat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bagi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diri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orang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beriman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lnSpc>
                <a:spcPct val="150000"/>
              </a:lnSpc>
              <a:buClr>
                <a:srgbClr val="FF0000"/>
              </a:buClr>
              <a:buFont typeface="Wingdings" pitchFamily="2" charset="2"/>
              <a:buChar char="§"/>
            </a:pP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lnSpc>
                <a:spcPct val="150000"/>
              </a:lnSpc>
              <a:buClr>
                <a:srgbClr val="FF0000"/>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Nilai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murni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menatijahkan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perbuatan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terpuji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menjauhkan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perbuatan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tercela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sebagai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chemeClr val="accent1">
                    <a:lumMod val="40000"/>
                    <a:lumOff val="60000"/>
                  </a:schemeClr>
                </a:solidFill>
                <a:effectLst>
                  <a:glow rad="101600">
                    <a:schemeClr val="tx1">
                      <a:alpha val="60000"/>
                    </a:schemeClr>
                  </a:glow>
                  <a:outerShdw blurRad="63500" dir="3600000" algn="tl" rotWithShape="0">
                    <a:srgbClr val="000000">
                      <a:alpha val="70000"/>
                    </a:srgbClr>
                  </a:outerShdw>
                </a:effectLst>
              </a:rPr>
              <a:t>tanda</a:t>
            </a:r>
            <a:r>
              <a:rPr lang="en-US" sz="2200" dirty="0" smtClean="0">
                <a:ln w="18415" cmpd="sng">
                  <a:solidFill>
                    <a:srgbClr val="00B0F0"/>
                  </a:solidFill>
                  <a:prstDash val="solid"/>
                </a:ln>
                <a:solidFill>
                  <a:schemeClr val="accent1">
                    <a:lumMod val="40000"/>
                    <a:lumOff val="60000"/>
                  </a:schemeClr>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chemeClr val="accent1">
                    <a:lumMod val="40000"/>
                    <a:lumOff val="60000"/>
                  </a:schemeClr>
                </a:solidFill>
                <a:effectLst>
                  <a:glow rad="101600">
                    <a:schemeClr val="tx1">
                      <a:alpha val="60000"/>
                    </a:schemeClr>
                  </a:glow>
                  <a:outerShdw blurRad="63500" dir="3600000" algn="tl" rotWithShape="0">
                    <a:srgbClr val="000000">
                      <a:alpha val="70000"/>
                    </a:srgbClr>
                  </a:outerShdw>
                </a:effectLst>
              </a:rPr>
              <a:t>kesyukuran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seseorang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kepada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Allah S.W.T.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1654056"/>
            <a:ext cx="8136904" cy="3647152"/>
          </a:xfrm>
          <a:prstGeom prst="rect">
            <a:avLst/>
          </a:prstGeom>
        </p:spPr>
        <p:txBody>
          <a:bodyPr wrap="square">
            <a:spAutoFit/>
          </a:bodyPr>
          <a:lstStyle/>
          <a:p>
            <a:pPr marL="361950" indent="-361950" algn="just">
              <a:lnSpc>
                <a:spcPct val="150000"/>
              </a:lnSpc>
              <a:buClr>
                <a:srgbClr val="FF0000"/>
              </a:buClr>
              <a:buFont typeface="Wingdings" pitchFamily="2" charset="2"/>
              <a:buChar char="§"/>
            </a:pP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samping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itu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al-Quran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as-</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Sunnah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juga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menyeru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setiap</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manusia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untuk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chemeClr val="accent1">
                    <a:lumMod val="40000"/>
                    <a:lumOff val="60000"/>
                  </a:schemeClr>
                </a:solidFill>
                <a:effectLst>
                  <a:glow rad="101600">
                    <a:schemeClr val="tx1">
                      <a:alpha val="60000"/>
                    </a:schemeClr>
                  </a:glow>
                  <a:outerShdw blurRad="63500" dir="3600000" algn="tl" rotWithShape="0">
                    <a:srgbClr val="000000">
                      <a:alpha val="70000"/>
                    </a:srgbClr>
                  </a:outerShdw>
                </a:effectLst>
              </a:rPr>
              <a:t>mengekalkan</a:t>
            </a:r>
            <a:r>
              <a:rPr lang="en-US" sz="2200" dirty="0" smtClean="0">
                <a:ln w="18415" cmpd="sng">
                  <a:solidFill>
                    <a:srgbClr val="00B0F0"/>
                  </a:solidFill>
                  <a:prstDash val="solid"/>
                </a:ln>
                <a:solidFill>
                  <a:schemeClr val="accent1">
                    <a:lumMod val="40000"/>
                    <a:lumOff val="60000"/>
                  </a:schemeClr>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chemeClr val="accent1">
                    <a:lumMod val="40000"/>
                    <a:lumOff val="60000"/>
                  </a:schemeClr>
                </a:solidFill>
                <a:effectLst>
                  <a:glow rad="101600">
                    <a:schemeClr val="tx1">
                      <a:alpha val="60000"/>
                    </a:schemeClr>
                  </a:glow>
                  <a:outerShdw blurRad="63500" dir="3600000" algn="tl" rotWithShape="0">
                    <a:srgbClr val="000000">
                      <a:alpha val="70000"/>
                    </a:srgbClr>
                  </a:outerShdw>
                </a:effectLst>
              </a:rPr>
              <a:t>pemeliharaannya</a:t>
            </a:r>
            <a:r>
              <a:rPr lang="en-US" sz="2200" dirty="0" smtClean="0">
                <a:ln w="18415" cmpd="sng">
                  <a:solidFill>
                    <a:srgbClr val="00B0F0"/>
                  </a:solidFill>
                  <a:prstDash val="solid"/>
                </a:ln>
                <a:solidFill>
                  <a:schemeClr val="accent1">
                    <a:lumMod val="40000"/>
                    <a:lumOff val="60000"/>
                  </a:schemeClr>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sebagai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satu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nikmat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Allah S.W.T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agung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lnSpc>
                <a:spcPct val="150000"/>
              </a:lnSpc>
              <a:buClr>
                <a:srgbClr val="FF0000"/>
              </a:buClr>
              <a:buFont typeface="Wingdings" pitchFamily="2" charset="2"/>
              <a:buChar char="§"/>
            </a:pP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lnSpc>
                <a:spcPct val="150000"/>
              </a:lnSpc>
              <a:buClr>
                <a:srgbClr val="FF0000"/>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Isu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sekitar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bersangkut-paut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dengan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chemeClr val="accent1">
                    <a:lumMod val="40000"/>
                    <a:lumOff val="60000"/>
                  </a:schemeClr>
                </a:solidFill>
                <a:effectLst>
                  <a:glow rad="101600">
                    <a:schemeClr val="tx1">
                      <a:alpha val="60000"/>
                    </a:schemeClr>
                  </a:glow>
                  <a:outerShdw blurRad="63500" dir="3600000" algn="tl" rotWithShape="0">
                    <a:srgbClr val="000000">
                      <a:alpha val="70000"/>
                    </a:srgbClr>
                  </a:outerShdw>
                </a:effectLst>
              </a:rPr>
              <a:t>ajaran</a:t>
            </a:r>
            <a:r>
              <a:rPr lang="en-US" sz="2200" dirty="0" smtClean="0">
                <a:ln w="18415" cmpd="sng">
                  <a:solidFill>
                    <a:srgbClr val="00B0F0"/>
                  </a:solidFill>
                  <a:prstDash val="solid"/>
                </a:ln>
                <a:solidFill>
                  <a:schemeClr val="accent1">
                    <a:lumMod val="40000"/>
                    <a:lumOff val="60000"/>
                  </a:schemeClr>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chemeClr val="accent1">
                    <a:lumMod val="40000"/>
                    <a:lumOff val="60000"/>
                  </a:schemeClr>
                </a:solidFill>
                <a:effectLst>
                  <a:glow rad="101600">
                    <a:schemeClr val="tx1">
                      <a:alpha val="60000"/>
                    </a:schemeClr>
                  </a:glow>
                  <a:outerShdw blurRad="63500" dir="3600000" algn="tl" rotWithShape="0">
                    <a:srgbClr val="000000">
                      <a:alpha val="70000"/>
                    </a:srgbClr>
                  </a:outerShdw>
                </a:effectLst>
              </a:rPr>
              <a:t>tauhid</a:t>
            </a:r>
            <a:r>
              <a:rPr lang="en-US" sz="2200" dirty="0" smtClean="0">
                <a:ln w="18415" cmpd="sng">
                  <a:solidFill>
                    <a:srgbClr val="00B0F0"/>
                  </a:solidFill>
                  <a:prstDash val="solid"/>
                </a:ln>
                <a:solidFill>
                  <a:schemeClr val="accent1">
                    <a:lumMod val="40000"/>
                    <a:lumOff val="60000"/>
                  </a:schemeClr>
                </a:solidFill>
                <a:effectLst>
                  <a:glow rad="101600">
                    <a:schemeClr val="tx1">
                      <a:alpha val="60000"/>
                    </a:schemeClr>
                  </a:glow>
                  <a:outerShdw blurRad="63500" dir="3600000" algn="tl" rotWithShape="0">
                    <a:srgbClr val="000000">
                      <a:alpha val="70000"/>
                    </a:srgbClr>
                  </a:outerShdw>
                </a:effectLst>
              </a:rPr>
              <a:t> </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menggabungkan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manusia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tuhan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ditunjangi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oleh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akhlak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mulia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3098</TotalTime>
  <Words>1998</Words>
  <Application>Microsoft Office PowerPoint</Application>
  <PresentationFormat>On-screen Show (4:3)</PresentationFormat>
  <Paragraphs>204</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263</cp:revision>
  <dcterms:created xsi:type="dcterms:W3CDTF">2015-11-26T00:41:05Z</dcterms:created>
  <dcterms:modified xsi:type="dcterms:W3CDTF">2016-08-04T03:47:45Z</dcterms:modified>
</cp:coreProperties>
</file>