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38"/>
  </p:notesMasterIdLst>
  <p:handoutMasterIdLst>
    <p:handoutMasterId r:id="rId39"/>
  </p:handoutMasterIdLst>
  <p:sldIdLst>
    <p:sldId id="256" r:id="rId2"/>
    <p:sldId id="342" r:id="rId3"/>
    <p:sldId id="259" r:id="rId4"/>
    <p:sldId id="260" r:id="rId5"/>
    <p:sldId id="261" r:id="rId6"/>
    <p:sldId id="319" r:id="rId7"/>
    <p:sldId id="263" r:id="rId8"/>
    <p:sldId id="343" r:id="rId9"/>
    <p:sldId id="361" r:id="rId10"/>
    <p:sldId id="364" r:id="rId11"/>
    <p:sldId id="394" r:id="rId12"/>
    <p:sldId id="404" r:id="rId13"/>
    <p:sldId id="406" r:id="rId14"/>
    <p:sldId id="407" r:id="rId15"/>
    <p:sldId id="409" r:id="rId16"/>
    <p:sldId id="410" r:id="rId17"/>
    <p:sldId id="412" r:id="rId18"/>
    <p:sldId id="413" r:id="rId19"/>
    <p:sldId id="333" r:id="rId20"/>
    <p:sldId id="383" r:id="rId21"/>
    <p:sldId id="384" r:id="rId22"/>
    <p:sldId id="276" r:id="rId23"/>
    <p:sldId id="278" r:id="rId24"/>
    <p:sldId id="279" r:id="rId25"/>
    <p:sldId id="299" r:id="rId26"/>
    <p:sldId id="300" r:id="rId27"/>
    <p:sldId id="282" r:id="rId28"/>
    <p:sldId id="411" r:id="rId29"/>
    <p:sldId id="283" r:id="rId30"/>
    <p:sldId id="301" r:id="rId31"/>
    <p:sldId id="302" r:id="rId32"/>
    <p:sldId id="285" r:id="rId33"/>
    <p:sldId id="303" r:id="rId34"/>
    <p:sldId id="286" r:id="rId35"/>
    <p:sldId id="304"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FFFF"/>
    <a:srgbClr val="FDC3E8"/>
    <a:srgbClr val="FC9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72" d="100"/>
          <a:sy n="72" d="100"/>
        </p:scale>
        <p:origin x="52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Islam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sebagai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agama yang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syumul</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menyediakan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asas</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kuat</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pengurusan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kualiti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berasaskan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tauhid</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konsep</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kerja</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sebagai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ibadah</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b="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Kualiti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Islam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bermula</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diri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individu</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muslim</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mampu</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menghasilkan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kerja</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berkualiti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b="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B36492D7-4B12-4B55-8DB7-490F94A07302}" type="presOf" srcId="{9841F14C-DCC2-48F3-81C6-1B36E3DA9C65}" destId="{135287A4-6937-47C0-8F39-C96C4B97CD44}" srcOrd="1" destOrd="0" presId="urn:microsoft.com/office/officeart/2005/8/layout/list1"/>
    <dgm:cxn modelId="{0132E06F-B923-4870-8DE4-03CDCE52B7E0}" type="presOf" srcId="{300B4929-CA6D-44CF-90A5-12B6BD4E7280}" destId="{6C94124A-AF01-4443-B214-2B6E105C6595}"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97F42190-4C93-49E6-BB0D-5CCA14504BA0}" type="presOf" srcId="{9841F14C-DCC2-48F3-81C6-1B36E3DA9C65}" destId="{FFE7CF78-7432-402C-8F82-CA25BD0A1B34}" srcOrd="0" destOrd="0" presId="urn:microsoft.com/office/officeart/2005/8/layout/list1"/>
    <dgm:cxn modelId="{D64C46B0-2637-4E13-BF92-2A315269498A}" type="presParOf" srcId="{6C94124A-AF01-4443-B214-2B6E105C6595}" destId="{760116B9-10D1-4380-A733-9E7F1C9A80D8}" srcOrd="0" destOrd="0" presId="urn:microsoft.com/office/officeart/2005/8/layout/list1"/>
    <dgm:cxn modelId="{E0E2246D-6FC1-44E1-B4EE-9F7795B07C5D}" type="presParOf" srcId="{760116B9-10D1-4380-A733-9E7F1C9A80D8}" destId="{FFE7CF78-7432-402C-8F82-CA25BD0A1B34}" srcOrd="0" destOrd="0" presId="urn:microsoft.com/office/officeart/2005/8/layout/list1"/>
    <dgm:cxn modelId="{79B3D008-338F-4699-A5BE-4082C3218ED4}" type="presParOf" srcId="{760116B9-10D1-4380-A733-9E7F1C9A80D8}" destId="{135287A4-6937-47C0-8F39-C96C4B97CD44}" srcOrd="1" destOrd="0" presId="urn:microsoft.com/office/officeart/2005/8/layout/list1"/>
    <dgm:cxn modelId="{BA086D7A-A363-40AE-BDA1-894E0DFD5BE6}" type="presParOf" srcId="{6C94124A-AF01-4443-B214-2B6E105C6595}" destId="{EFF7E294-78C3-4D49-A5F6-67D79C98564C}" srcOrd="1" destOrd="0" presId="urn:microsoft.com/office/officeart/2005/8/layout/list1"/>
    <dgm:cxn modelId="{58AD025C-F18D-422E-B0A4-EE76B26D3517}"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Pemeliharaan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prinsip</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Maqasid</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Syariah</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dapat</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melahirkan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masyarakat</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berkualiti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tinggi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berakhlak</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terpuji</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membawa</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kemakmuran</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4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b="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9B7287F6-433A-4825-8008-C8D082CB5909}" type="presOf" srcId="{300B4929-CA6D-44CF-90A5-12B6BD4E7280}" destId="{6C94124A-AF01-4443-B214-2B6E105C6595}" srcOrd="0" destOrd="0" presId="urn:microsoft.com/office/officeart/2005/8/layout/list1"/>
    <dgm:cxn modelId="{E25D9CA4-2C28-4E9E-BAC3-3879C019450B}" type="presOf" srcId="{9841F14C-DCC2-48F3-81C6-1B36E3DA9C65}" destId="{FFE7CF78-7432-402C-8F82-CA25BD0A1B34}" srcOrd="0" destOrd="0" presId="urn:microsoft.com/office/officeart/2005/8/layout/list1"/>
    <dgm:cxn modelId="{DF9DE8E1-D2AF-4A25-AE00-290A04B08EDE}"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C583208E-5F84-4728-984E-BEE9FF39D703}" type="presParOf" srcId="{6C94124A-AF01-4443-B214-2B6E105C6595}" destId="{760116B9-10D1-4380-A733-9E7F1C9A80D8}" srcOrd="0" destOrd="0" presId="urn:microsoft.com/office/officeart/2005/8/layout/list1"/>
    <dgm:cxn modelId="{F54EE665-7BBF-422A-9C2F-059348C087EF}" type="presParOf" srcId="{760116B9-10D1-4380-A733-9E7F1C9A80D8}" destId="{FFE7CF78-7432-402C-8F82-CA25BD0A1B34}" srcOrd="0" destOrd="0" presId="urn:microsoft.com/office/officeart/2005/8/layout/list1"/>
    <dgm:cxn modelId="{2D3B6518-B55B-4C20-8A98-EBC1CFDE0928}" type="presParOf" srcId="{760116B9-10D1-4380-A733-9E7F1C9A80D8}" destId="{135287A4-6937-47C0-8F39-C96C4B97CD44}" srcOrd="1" destOrd="0" presId="urn:microsoft.com/office/officeart/2005/8/layout/list1"/>
    <dgm:cxn modelId="{B21118E1-10A0-412A-A104-7609E51E88B7}" type="presParOf" srcId="{6C94124A-AF01-4443-B214-2B6E105C6595}" destId="{EFF7E294-78C3-4D49-A5F6-67D79C98564C}" srcOrd="1" destOrd="0" presId="urn:microsoft.com/office/officeart/2005/8/layout/list1"/>
    <dgm:cxn modelId="{A6EA258E-DB36-4EE2-A46E-616C26B7B96F}"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Islam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sebagai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agama yang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syumul</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menyediakan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asas</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kuat</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pengurusan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kualiti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berasaskan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tauhid</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konsep</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kerja</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sebagai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ibadah</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b="0" kern="120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528931" y="658177"/>
        <a:ext cx="7261550" cy="2357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Kualiti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Islam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bermula</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diri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individu</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muslim</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mampu</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menghasilkan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kerja</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berkualiti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b="0" kern="120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528931" y="658177"/>
        <a:ext cx="7261550" cy="2357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Pemeliharaan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prinsip</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Maqasid</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Syariah</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dapat</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melahirkan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masyarakat</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berkualiti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tinggi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berakhlak</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terpuji</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membawa</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kemakmuran</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4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b="0" kern="1200" cap="none" spc="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528931" y="658177"/>
        <a:ext cx="7261550" cy="23570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12/22/2016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2141982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21299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2100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12/22/2016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12/22/2016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1832838" y="3044889"/>
            <a:ext cx="5832648" cy="1464231"/>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r>
              <a:rPr lang="en-US" sz="4000" dirty="0" smtClean="0">
                <a:ln w="0">
                  <a:solidFill>
                    <a:srgbClr val="FF0000"/>
                  </a:solidFill>
                </a:ln>
                <a:solidFill>
                  <a:srgbClr val="FF0000"/>
                </a:solidFill>
                <a:effectLst>
                  <a:glow rad="101600">
                    <a:schemeClr val="bg1">
                      <a:alpha val="60000"/>
                    </a:schemeClr>
                  </a:glow>
                  <a:outerShdw blurRad="38100" dist="19050" dir="2700000" algn="tl" rotWithShape="0">
                    <a:schemeClr val="dk1">
                      <a:alpha val="40000"/>
                    </a:schemeClr>
                  </a:outerShdw>
                </a:effectLst>
              </a:rPr>
              <a:t>IHSAN INDIKATOR</a:t>
            </a:r>
          </a:p>
          <a:p>
            <a:pPr algn="ctr" fontAlgn="base"/>
            <a:r>
              <a:rPr lang="en-US" sz="4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Arial" pitchFamily="34" charset="0"/>
              </a:rPr>
              <a:t>HIDUP BERINTEGRITI</a:t>
            </a:r>
            <a:endParaRPr lang="en-US" sz="32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Arial" pitchFamily="34" charset="0"/>
            </a:endParaRPr>
          </a:p>
        </p:txBody>
      </p:sp>
      <p:sp>
        <p:nvSpPr>
          <p:cNvPr id="12" name="Rectangle 11"/>
          <p:cNvSpPr/>
          <p:nvPr/>
        </p:nvSpPr>
        <p:spPr>
          <a:xfrm>
            <a:off x="1759401" y="5589240"/>
            <a:ext cx="5979522"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(23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Disember</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2016 /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23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Rabiulawwal</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1438)</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ontent Placeholder 11"/>
          <p:cNvSpPr>
            <a:spLocks noGrp="1"/>
          </p:cNvSpPr>
          <p:nvPr>
            <p:ph idx="1"/>
          </p:nvPr>
        </p:nvSpPr>
        <p:spPr>
          <a:xfrm>
            <a:off x="450037" y="1302354"/>
            <a:ext cx="8229600" cy="507325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361950" lvl="0" indent="-361950" algn="just">
              <a:buClr>
                <a:srgbClr val="FF0000"/>
              </a:buClr>
              <a:buFont typeface="Wingdings" pitchFamily="2" charset="2"/>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kekurangan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dapat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diperbaiki</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kembali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PRINSIP TAUHID </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yang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menjadi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dasar</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pengurusan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kualiti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di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sisi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Islam</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p>
          <a:p>
            <a:pPr marL="0" lvl="0" indent="0" algn="just">
              <a:buClr>
                <a:srgbClr val="FF0000"/>
              </a:buClr>
              <a:buNone/>
            </a:pP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tiga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prinsip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utama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sehingga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mempengaruhi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kualiti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perkhidmatan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iaitu</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hubungan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ALLAH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hubungan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sesama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MANUSIA</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hubungan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manusia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ALAM</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p>
          <a:p>
            <a:pPr marL="361950" lvl="0" indent="-361950" algn="just">
              <a:buClr>
                <a:srgbClr val="FF0000"/>
              </a:buClr>
              <a:buFont typeface="Wingdings" pitchFamily="2" charset="2"/>
              <a:buChar char="§"/>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IHSAN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sebagai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PENCAPAIAN TERTINGGI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memperlengkapkan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maksud</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ibadah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07504" y="1088521"/>
            <a:ext cx="8928992" cy="461665"/>
          </a:xfrm>
          <a:prstGeom prst="rect">
            <a:avLst/>
          </a:prstGeom>
        </p:spPr>
        <p:txBody>
          <a:bodyPr wrap="square">
            <a:spAutoFit/>
          </a:bodyPr>
          <a:lstStyle/>
          <a:p>
            <a:pPr algn="ctr"/>
            <a:r>
              <a:rPr lang="en-US" sz="2400" dirty="0" err="1" smtClean="0">
                <a:ln>
                  <a:solidFill>
                    <a:srgbClr val="FFFF00"/>
                  </a:solidFill>
                </a:ln>
                <a:solidFill>
                  <a:srgbClr val="FFFF00"/>
                </a:solidFill>
                <a:effectLst>
                  <a:glow rad="101600">
                    <a:schemeClr val="bg1">
                      <a:alpha val="60000"/>
                    </a:schemeClr>
                  </a:glow>
                </a:effectLst>
              </a:rPr>
              <a:t>Sabda</a:t>
            </a:r>
            <a:r>
              <a:rPr lang="en-US" sz="2400" dirty="0" smtClean="0">
                <a:ln>
                  <a:solidFill>
                    <a:srgbClr val="FFFF00"/>
                  </a:solidFill>
                </a:ln>
                <a:solidFill>
                  <a:srgbClr val="FFFF00"/>
                </a:solidFill>
                <a:effectLst>
                  <a:glow rad="101600">
                    <a:schemeClr val="bg1">
                      <a:alpha val="60000"/>
                    </a:schemeClr>
                  </a:glow>
                </a:effectLst>
              </a:rPr>
              <a:t> </a:t>
            </a:r>
            <a:r>
              <a:rPr lang="en-US" sz="2400" dirty="0" err="1" smtClean="0">
                <a:ln>
                  <a:solidFill>
                    <a:srgbClr val="FFFF00"/>
                  </a:solidFill>
                </a:ln>
                <a:solidFill>
                  <a:srgbClr val="FFFF00"/>
                </a:solidFill>
                <a:effectLst>
                  <a:glow rad="101600">
                    <a:schemeClr val="bg1">
                      <a:alpha val="60000"/>
                    </a:schemeClr>
                  </a:glow>
                </a:effectLst>
              </a:rPr>
              <a:t>Rasulullah</a:t>
            </a:r>
            <a:r>
              <a:rPr lang="en-US" sz="2400" dirty="0" smtClean="0">
                <a:ln>
                  <a:solidFill>
                    <a:srgbClr val="FFFF00"/>
                  </a:solidFill>
                </a:ln>
                <a:solidFill>
                  <a:srgbClr val="FFFF00"/>
                </a:solidFill>
                <a:effectLst>
                  <a:glow rad="101600">
                    <a:schemeClr val="bg1">
                      <a:alpha val="60000"/>
                    </a:schemeClr>
                  </a:glow>
                </a:effectLst>
              </a:rPr>
              <a:t> </a:t>
            </a:r>
            <a:r>
              <a:rPr lang="en-US" sz="2400" dirty="0">
                <a:ln>
                  <a:solidFill>
                    <a:srgbClr val="FFFF00"/>
                  </a:solidFill>
                </a:ln>
                <a:solidFill>
                  <a:srgbClr val="FFFF00"/>
                </a:solidFill>
                <a:effectLst>
                  <a:glow rad="101600">
                    <a:schemeClr val="bg1">
                      <a:alpha val="60000"/>
                    </a:schemeClr>
                  </a:glow>
                </a:effectLst>
              </a:rPr>
              <a:t>SAW </a:t>
            </a:r>
            <a:endParaRPr lang="en-US" sz="2200" dirty="0">
              <a:ln>
                <a:solidFill>
                  <a:srgbClr val="FFFF00"/>
                </a:solidFill>
              </a:ln>
              <a:solidFill>
                <a:srgbClr val="FFFF00"/>
              </a:solidFill>
              <a:effectLst>
                <a:glow rad="101600">
                  <a:schemeClr val="bg1">
                    <a:alpha val="60000"/>
                  </a:schemeClr>
                </a:glow>
              </a:effectLst>
            </a:endParaRPr>
          </a:p>
        </p:txBody>
      </p:sp>
      <p:sp>
        <p:nvSpPr>
          <p:cNvPr id="13" name="Rounded Rectangle 12"/>
          <p:cNvSpPr/>
          <p:nvPr/>
        </p:nvSpPr>
        <p:spPr>
          <a:xfrm>
            <a:off x="107504" y="1821728"/>
            <a:ext cx="8829232" cy="3626525"/>
          </a:xfrm>
          <a:prstGeom prst="roundRect">
            <a:avLst/>
          </a:prstGeom>
          <a:gradFill>
            <a:gsLst>
              <a:gs pos="0">
                <a:schemeClr val="dk1">
                  <a:tint val="98000"/>
                  <a:shade val="25000"/>
                  <a:satMod val="250000"/>
                  <a:alpha val="12000"/>
                </a:schemeClr>
              </a:gs>
              <a:gs pos="68000">
                <a:schemeClr val="dk1">
                  <a:tint val="86000"/>
                  <a:satMod val="115000"/>
                </a:schemeClr>
              </a:gs>
              <a:gs pos="100000">
                <a:schemeClr val="dk1">
                  <a:tint val="50000"/>
                  <a:satMod val="150000"/>
                </a:schemeClr>
              </a:gs>
            </a:gsLst>
          </a:gradFill>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15000"/>
              </a:lnSpc>
            </a:pPr>
            <a:endParaRPr lang="en-US" b="1" dirty="0" smtClean="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pPr>
            <a:endParaRPr lang="en-US" b="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pPr>
            <a:endParaRPr lang="en-US" b="1" dirty="0" smtClean="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pPr>
            <a:endParaRPr lang="en-US" b="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pPr>
            <a:endParaRPr lang="en-US" b="1" dirty="0" smtClean="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pPr>
            <a:r>
              <a:rPr lang="en-US" b="1" dirty="0" err="1" smtClean="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Mafhumnya</a:t>
            </a:r>
            <a:r>
              <a:rPr lang="en-US" b="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endParaRPr lang="en-US" dirty="0" smtClean="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i="1"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Daripada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Abu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Burdah</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Buraid</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bin Abu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Burdah</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bahawa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Datuknya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telah</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mendengar</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daripada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Abu Musa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bahawa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Nabi</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SAW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telah</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bersabda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Orang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mukmin</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bagi</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orang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mukmin</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lainnya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seperti</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bangunan</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yang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saling</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menguatkan</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satu</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sama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lain,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lalu</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baginda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merapatkan</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i="1" dirty="0" err="1">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jari-jemarinya</a:t>
            </a:r>
            <a:r>
              <a:rPr lang="en-US" i="1"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t>
            </a:r>
            <a:endParaRPr lang="en-US" sz="140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3258114" y="5897488"/>
            <a:ext cx="2627707" cy="369332"/>
          </a:xfrm>
          <a:prstGeom prst="rect">
            <a:avLst/>
          </a:prstGeom>
        </p:spPr>
        <p:txBody>
          <a:bodyPr wrap="none">
            <a:spAutoFit/>
          </a:bodyPr>
          <a:lstStyle/>
          <a:p>
            <a:r>
              <a:rPr lang="en-US" dirty="0" err="1" smtClean="0">
                <a:ln>
                  <a:solidFill>
                    <a:srgbClr val="FFFF00"/>
                  </a:solidFill>
                </a:ln>
                <a:solidFill>
                  <a:srgbClr val="FFFF00"/>
                </a:solidFill>
                <a:latin typeface="Times New Roman" panose="02020603050405020304" pitchFamily="18" charset="0"/>
                <a:ea typeface="Calibri" panose="020F0502020204030204" pitchFamily="34" charset="0"/>
              </a:rPr>
              <a:t>Hadis</a:t>
            </a:r>
            <a:r>
              <a:rPr lang="en-US" dirty="0" smtClean="0">
                <a:ln>
                  <a:solidFill>
                    <a:srgbClr val="FFFF00"/>
                  </a:solidFill>
                </a:ln>
                <a:solidFill>
                  <a:srgbClr val="FFFF00"/>
                </a:solidFill>
                <a:latin typeface="Times New Roman" panose="02020603050405020304" pitchFamily="18" charset="0"/>
                <a:ea typeface="Calibri" panose="020F0502020204030204" pitchFamily="34" charset="0"/>
              </a:rPr>
              <a:t> </a:t>
            </a:r>
            <a:r>
              <a:rPr lang="en-US" dirty="0" err="1" smtClean="0">
                <a:ln>
                  <a:solidFill>
                    <a:srgbClr val="FFFF00"/>
                  </a:solidFill>
                </a:ln>
                <a:solidFill>
                  <a:srgbClr val="FFFF00"/>
                </a:solidFill>
                <a:latin typeface="Times New Roman" panose="02020603050405020304" pitchFamily="18" charset="0"/>
                <a:ea typeface="Calibri" panose="020F0502020204030204" pitchFamily="34" charset="0"/>
              </a:rPr>
              <a:t>Riwayat</a:t>
            </a:r>
            <a:r>
              <a:rPr lang="en-US" dirty="0" smtClean="0">
                <a:ln>
                  <a:solidFill>
                    <a:srgbClr val="FFFF00"/>
                  </a:solidFill>
                </a:ln>
                <a:solidFill>
                  <a:srgbClr val="FFFF00"/>
                </a:solidFill>
                <a:latin typeface="Times New Roman" panose="02020603050405020304" pitchFamily="18" charset="0"/>
                <a:ea typeface="Calibri" panose="020F0502020204030204" pitchFamily="34" charset="0"/>
              </a:rPr>
              <a:t> Al </a:t>
            </a:r>
            <a:r>
              <a:rPr lang="en-US" dirty="0" err="1">
                <a:ln>
                  <a:solidFill>
                    <a:srgbClr val="FFFF00"/>
                  </a:solidFill>
                </a:ln>
                <a:solidFill>
                  <a:srgbClr val="FFFF00"/>
                </a:solidFill>
                <a:latin typeface="Times New Roman" panose="02020603050405020304" pitchFamily="18" charset="0"/>
                <a:ea typeface="Calibri" panose="020F0502020204030204" pitchFamily="34" charset="0"/>
              </a:rPr>
              <a:t>Bukhari</a:t>
            </a:r>
            <a:endParaRPr lang="en-US" dirty="0">
              <a:ln>
                <a:solidFill>
                  <a:srgbClr val="FFFF00"/>
                </a:solidFill>
              </a:ln>
              <a:solidFill>
                <a:srgbClr val="FFFF00"/>
              </a:solidFill>
            </a:endParaRPr>
          </a:p>
        </p:txBody>
      </p:sp>
      <p:sp>
        <p:nvSpPr>
          <p:cNvPr id="3" name="Rectangle 2"/>
          <p:cNvSpPr/>
          <p:nvPr/>
        </p:nvSpPr>
        <p:spPr>
          <a:xfrm>
            <a:off x="539552" y="2007843"/>
            <a:ext cx="7992888" cy="1366528"/>
          </a:xfrm>
          <a:prstGeom prst="rect">
            <a:avLst/>
          </a:prstGeom>
        </p:spPr>
        <p:txBody>
          <a:bodyPr wrap="square">
            <a:spAutoFit/>
          </a:bodyPr>
          <a:lstStyle/>
          <a:p>
            <a:pPr algn="ctr"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قَالَ: فَأَخْبِرْنِي عَنِ الإِحْسَانِ، قَالَ: أَنْ تَعْبُدَ اللهَ كَأَنَّكَ تَرَاهُ، فَإِنْ لَمْ تَكُنْ تَرَاهُ فَإِنَّهُ يَرَاكَ</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142812" y="1141835"/>
            <a:ext cx="8793923" cy="91940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Sifat</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ihsan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telah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menentukan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HALA TUJU DIRI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kita</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sebagai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seorang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hamba</a:t>
            </a: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3" name="Rectangle 2"/>
          <p:cNvSpPr/>
          <p:nvPr/>
        </p:nvSpPr>
        <p:spPr>
          <a:xfrm>
            <a:off x="395536" y="2351675"/>
            <a:ext cx="3744416" cy="3914918"/>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panose="03020402040406030203" pitchFamily="66" charset="-78"/>
                <a:ea typeface="Times New Roman" panose="02020603050405020304" pitchFamily="18" charset="0"/>
                <a:cs typeface="Arabic Transparent" panose="020B0604020202020204" pitchFamily="34" charset="0"/>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277" panose="02000400000000000000" pitchFamily="2" charset="2"/>
              </a:rPr>
              <a:t> ﭻ ﭼ ﭽ ﭾ</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277" panose="02000400000000000000" pitchFamily="2" charset="2"/>
                <a:ea typeface="Times New Roman" panose="02020603050405020304" pitchFamily="18" charset="0"/>
                <a:cs typeface="Arial" panose="020B0604020202020204" pitchFamily="34" charset="0"/>
              </a:rPr>
              <a:t>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277" panose="02000400000000000000" pitchFamily="2" charset="2"/>
              </a:rPr>
              <a:t> ﭿ ﮀ ﮁ ﮂ ﮃ ﮄ ﮅ ﮆ ﮇ ﮈ ﮉ ﮊ ﮋ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panose="03020402040406030203" pitchFamily="66" charset="-78"/>
                <a:ea typeface="Times New Roman" panose="02020603050405020304" pitchFamily="18" charset="0"/>
                <a:cs typeface="Arabic Transparent" panose="020B0604020202020204" pitchFamily="34" charset="0"/>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328968" y="2636912"/>
            <a:ext cx="4572000" cy="3255378"/>
          </a:xfrm>
          <a:prstGeom prst="rect">
            <a:avLst/>
          </a:prstGeom>
        </p:spPr>
        <p:txBody>
          <a:bodyPr>
            <a:spAutoFit/>
          </a:bodyPr>
          <a:lstStyle/>
          <a:p>
            <a:pPr algn="ctr">
              <a:lnSpc>
                <a:spcPct val="115000"/>
              </a:lnSpc>
            </a:pPr>
            <a:r>
              <a:rPr lang="en-US" sz="20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Maksudnya</a:t>
            </a:r>
            <a:r>
              <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t>
            </a:r>
            <a:r>
              <a:rPr lang="en-US" sz="2000" dirty="0">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000" i="1" dirty="0" smtClean="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Sesungguhnya</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Allah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menyuruh</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berlaku</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adil</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berbuat</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kebaikan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serta</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memberi</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bantuan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kepada</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kaum</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kerabat</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melarang</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daripada</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melakukan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perbuatan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yang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keji</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mungkar</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serta</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kezaliman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Ia</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mengajar</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kamu</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dengan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suruhan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larangan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-Nya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ini</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supaya</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kamu</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mengambil</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peringatan</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mematuhi</a:t>
            </a:r>
            <a:r>
              <a:rPr lang="en-US" sz="2000" i="1"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-Nya.”</a:t>
            </a:r>
            <a:endParaRPr lang="en-US" sz="1600" dirty="0">
              <a:ln w="0"/>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471033" y="6001376"/>
            <a:ext cx="203139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Surah An </a:t>
            </a:r>
            <a:r>
              <a:rPr lang="en-US" dirty="0" err="1">
                <a:latin typeface="Times New Roman" panose="02020603050405020304" pitchFamily="18" charset="0"/>
                <a:ea typeface="Calibri" panose="020F0502020204030204" pitchFamily="34" charset="0"/>
              </a:rPr>
              <a:t>Nahl</a:t>
            </a:r>
            <a:r>
              <a:rPr lang="en-US" dirty="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90</a:t>
            </a:r>
            <a:endParaRPr lang="en-US" dirty="0"/>
          </a:p>
        </p:txBody>
      </p:sp>
    </p:spTree>
    <p:extLst>
      <p:ext uri="{BB962C8B-B14F-4D97-AF65-F5344CB8AC3E}">
        <p14:creationId xmlns:p14="http://schemas.microsoft.com/office/powerpoint/2010/main" val="4194083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395536" y="1303694"/>
            <a:ext cx="8424936" cy="500562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Ihsan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menuntut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agar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kita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BERSUNGGUH-SUNGGUH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melaksanakan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satu</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penghasilan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berkualiti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tinggi</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p>
          <a:p>
            <a:pPr marL="342900" indent="-342900" algn="just">
              <a:buFont typeface="Arial" panose="020B0604020202020204" pitchFamily="34" charset="0"/>
              <a:buChar char="•"/>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terdapat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dua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aspek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penting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ihsan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iaitu</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BERIBADAH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Allah SWT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MENUNAIKAN HAK</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sesama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makhluk</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p>
          <a:p>
            <a:pPr marL="342900" indent="-342900" algn="just">
              <a:buFont typeface="Arial" panose="020B0604020202020204" pitchFamily="34" charset="0"/>
              <a:buChar char="•"/>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ihsan</a:t>
            </a:r>
            <a:r>
              <a:rPr lang="en-US" sz="240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INTIPATI</a:t>
            </a:r>
            <a:r>
              <a:rPr lang="en-US" sz="240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utama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integriti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INDIKATOR</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utama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untuk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membezakan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insan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makhluk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Allah yang lain</a:t>
            </a: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23603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0" y="990505"/>
            <a:ext cx="9144000" cy="582287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PENDEKATAN ISLAM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sebagai</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jalan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penyelesaian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jawapan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semua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masalah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INDEKS SYARIAH MALAYSIA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satu</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kaedah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pengukuran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saintifik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menyeluruh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bagi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menentu</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ukur</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kedudukan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kerajaan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menjalankan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pentadbiran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berdasarkan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prinsip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asas</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Islam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iaitu</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Maqasid</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Syariah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impak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pelaksanaan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indeks</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terus</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ditambahbaik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diperkasa</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melalui</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PELAN PELAKSANAAN INDEKS SYARIAH MALAYSIA 2016-2018</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p>
          <a:p>
            <a:pPr marL="342900" indent="-342900" algn="just">
              <a:buFont typeface="Arial" panose="020B0604020202020204" pitchFamily="34" charset="0"/>
              <a:buChar char="•"/>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mendaulatkan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Islam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bukan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suatu</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pilihan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tetapi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merupakan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TUNTUTAN</a:t>
            </a:r>
            <a:endParaRPr lang="en-US" sz="2400" dirty="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52643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395536" y="1303694"/>
            <a:ext cx="8424936" cy="418838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Untuk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itu</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kita</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perlu</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memastikan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setiap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amal</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dilakukan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adalah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p>
          <a:p>
            <a:pPr marL="342900" indent="-342900" algn="just">
              <a:buFont typeface="Arial" panose="020B0604020202020204" pitchFamily="34" charset="0"/>
              <a:buChar char="•"/>
            </a:pP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800100" lvl="1" indent="-342900" algn="just">
              <a:buFont typeface="Arial" panose="020B0604020202020204" pitchFamily="34" charset="0"/>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BETUL</a:t>
            </a:r>
          </a:p>
          <a:p>
            <a:pPr marL="800100" lvl="1" indent="-342900" algn="just">
              <a:buFont typeface="Arial" panose="020B0604020202020204" pitchFamily="34" charset="0"/>
              <a:buChar char="•"/>
            </a:pPr>
            <a:endPar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endParaRPr>
          </a:p>
          <a:p>
            <a:pPr marL="800100" lvl="1" indent="-342900" algn="just">
              <a:buFont typeface="Arial" panose="020B0604020202020204" pitchFamily="34" charset="0"/>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BERSUNGGUH-SUNGGUH</a:t>
            </a:r>
          </a:p>
          <a:p>
            <a:pPr marL="800100" lvl="1" indent="-342900" algn="just">
              <a:buFont typeface="Arial" panose="020B0604020202020204" pitchFamily="34" charset="0"/>
              <a:buChar char="•"/>
            </a:pPr>
            <a:endPar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endParaRPr>
          </a:p>
          <a:p>
            <a:pPr marL="800100" lvl="1" indent="-342900" algn="just">
              <a:buFont typeface="Arial" panose="020B0604020202020204" pitchFamily="34" charset="0"/>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BERTERUSAN </a:t>
            </a:r>
            <a:r>
              <a:rPr lang="en-US" sz="2400" i="1"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(ISTIQAMAH)</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 </a:t>
            </a:r>
          </a:p>
          <a:p>
            <a:pPr marL="800100" lvl="1" indent="-342900" algn="just">
              <a:buFont typeface="Arial" panose="020B0604020202020204" pitchFamily="34" charset="0"/>
              <a:buChar char="•"/>
            </a:pPr>
            <a:endPar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endParaRPr>
          </a:p>
          <a:p>
            <a:pPr marL="800100" lvl="1" indent="-342900" algn="just">
              <a:buFont typeface="Arial" panose="020B0604020202020204" pitchFamily="34" charset="0"/>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MUHASABAH</a:t>
            </a:r>
            <a:endParaRPr lang="en-US" sz="2400" dirty="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7133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395536" y="1303694"/>
            <a:ext cx="8424936" cy="418838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PRINSIP SISTEM PENGURUSAN KUALITI ISLAM MALAYSIA</a:t>
            </a:r>
          </a:p>
          <a:p>
            <a:pPr algn="just"/>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457200" indent="-457200" algn="just">
              <a:buFont typeface="+mj-lt"/>
              <a:buAutoNum type="arabicPeriod"/>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kepatuhan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prinsip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halal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haram.</a:t>
            </a:r>
          </a:p>
          <a:p>
            <a:pPr marL="457200" indent="-457200" algn="just">
              <a:buFont typeface="+mj-lt"/>
              <a:buAutoNum type="arabicPeriod"/>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457200" indent="-457200" algn="just">
              <a:buFont typeface="+mj-lt"/>
              <a:buAutoNum type="arabicPeriod"/>
            </a:pP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pengurusan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organisasi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berasaskan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nilai-nilai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tidak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bertentangan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Islam.</a:t>
            </a:r>
          </a:p>
          <a:p>
            <a:pPr marL="457200" indent="-457200" algn="just">
              <a:buFont typeface="+mj-lt"/>
              <a:buAutoNum type="arabicPeriod"/>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457200" indent="-457200" algn="just">
              <a:buFont typeface="+mj-lt"/>
              <a:buAutoNum type="arabicPeriod"/>
            </a:pP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keputusan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organisasi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mestilah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selari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kehendak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Maqasid</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Syariah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7725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305748" y="2060848"/>
            <a:ext cx="8532440" cy="255389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Perkhidmatan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tidak</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memenuhi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kriteria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integriti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menyumbang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pelbagai</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kesan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negatif</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MENCALARKAN IMEJ</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p>
          <a:p>
            <a:pPr marL="342900" indent="-342900" algn="just">
              <a:buFont typeface="Arial" panose="020B0604020202020204" pitchFamily="34" charset="0"/>
              <a:buChar char="•"/>
            </a:pP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ntegriti</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adalah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asas</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pelaksanaan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URUSTADBIR YANG BERKESAN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085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91573" y="980728"/>
            <a:ext cx="4552435" cy="5826210"/>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341" panose="02000400000000000000" pitchFamily="2" charset="2"/>
                <a:ea typeface="Times New Roman" panose="02020603050405020304" pitchFamily="18" charset="0"/>
                <a:cs typeface="Arabic Transparent" panose="020B0604020202020204" pitchFamily="34" charset="0"/>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341" panose="02000400000000000000" pitchFamily="2" charset="2"/>
              </a:rPr>
              <a:t>ﮢ ﮣ ﮤ ﮥ ﮦ ﮧ ﮨ ﮩ ﮪ ﮫ ﮬ ﮭ ﮮ ﮯ ﮰ ﮱ ﯓ ﯔ ﯕ ﯖ ﯗ ﯘ ﯙ ﯚ ﯛ ﯜ ﯝ ﯞ ﯟ ﯠ ﯡ ﯢ ﯣ ﯤ ﯥ ﯦ ﯧ ﯨ ﯩ ﯪ ﯫ ﯬ ﯭ ﯮ ﯯ ﯰ ﯱ ﯲ ﯳ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341" panose="02000400000000000000" pitchFamily="2" charset="2"/>
                <a:ea typeface="Times New Roman" panose="02020603050405020304" pitchFamily="18" charset="0"/>
                <a:cs typeface="Arabic Transparent" panose="020B0604020202020204" pitchFamily="34" charset="0"/>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607404" y="908720"/>
            <a:ext cx="4429092" cy="59093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b="1"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Maksudnya</a:t>
            </a:r>
            <a:r>
              <a:rPr lang="en-US"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a:t>
            </a:r>
            <a:r>
              <a:rPr lang="en-US" dirty="0">
                <a:effectLst>
                  <a:glow rad="101600">
                    <a:schemeClr val="bg1">
                      <a:alpha val="60000"/>
                    </a:schemeClr>
                  </a:glow>
                </a:effectLst>
                <a:latin typeface="Times New Roman" panose="02020603050405020304" pitchFamily="18" charset="0"/>
                <a:ea typeface="Calibri" panose="020F0502020204030204" pitchFamily="34" charset="0"/>
              </a:rPr>
              <a:t> </a:t>
            </a:r>
            <a:endParaRPr lang="en-US" dirty="0" smtClean="0">
              <a:effectLst>
                <a:glow rad="101600">
                  <a:schemeClr val="bg1">
                    <a:alpha val="60000"/>
                  </a:schemeClr>
                </a:glow>
              </a:effectLst>
              <a:latin typeface="Times New Roman" panose="02020603050405020304" pitchFamily="18" charset="0"/>
              <a:ea typeface="Calibri" panose="020F0502020204030204" pitchFamily="34" charset="0"/>
            </a:endParaRPr>
          </a:p>
          <a:p>
            <a:pPr algn="just"/>
            <a:r>
              <a:rPr lang="en-US" dirty="0" smtClean="0">
                <a:solidFill>
                  <a:schemeClr val="bg1"/>
                </a:solidFill>
                <a:latin typeface="Times New Roman" panose="02020603050405020304" pitchFamily="18" charset="0"/>
                <a:ea typeface="Calibri" panose="020F0502020204030204" pitchFamily="34" charset="0"/>
              </a:rPr>
              <a:t>“</a:t>
            </a:r>
            <a:r>
              <a:rPr lang="en-US" i="1" dirty="0" smtClean="0">
                <a:solidFill>
                  <a:schemeClr val="bg1"/>
                </a:solidFill>
                <a:latin typeface="Times New Roman" panose="02020603050405020304" pitchFamily="18" charset="0"/>
                <a:ea typeface="Calibri" panose="020F0502020204030204" pitchFamily="34" charset="0"/>
              </a:rPr>
              <a:t>Dan </a:t>
            </a:r>
            <a:r>
              <a:rPr lang="en-US" i="1" dirty="0" err="1">
                <a:solidFill>
                  <a:schemeClr val="bg1"/>
                </a:solidFill>
                <a:latin typeface="Times New Roman" panose="02020603050405020304" pitchFamily="18" charset="0"/>
                <a:ea typeface="Calibri" panose="020F0502020204030204" pitchFamily="34" charset="0"/>
              </a:rPr>
              <a:t>berjihadlah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pada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jalan</a:t>
            </a:r>
            <a:r>
              <a:rPr lang="en-US" i="1" dirty="0">
                <a:solidFill>
                  <a:schemeClr val="bg1"/>
                </a:solidFill>
                <a:latin typeface="Times New Roman" panose="02020603050405020304" pitchFamily="18" charset="0"/>
                <a:ea typeface="Calibri" panose="020F0502020204030204" pitchFamily="34" charset="0"/>
              </a:rPr>
              <a:t> Allah </a:t>
            </a:r>
            <a:r>
              <a:rPr lang="en-US" i="1" dirty="0" err="1">
                <a:solidFill>
                  <a:schemeClr val="bg1"/>
                </a:solidFill>
                <a:latin typeface="Times New Roman" panose="02020603050405020304" pitchFamily="18" charset="0"/>
                <a:ea typeface="Calibri" panose="020F0502020204030204" pitchFamily="34" charset="0"/>
              </a:rPr>
              <a:t>dengan</a:t>
            </a:r>
            <a:r>
              <a:rPr lang="en-US" i="1" dirty="0">
                <a:solidFill>
                  <a:schemeClr val="bg1"/>
                </a:solidFill>
                <a:latin typeface="Times New Roman" panose="02020603050405020304" pitchFamily="18" charset="0"/>
                <a:ea typeface="Calibri" panose="020F0502020204030204" pitchFamily="34" charset="0"/>
              </a:rPr>
              <a:t> jihad yang </a:t>
            </a:r>
            <a:r>
              <a:rPr lang="en-US" i="1" dirty="0" err="1">
                <a:solidFill>
                  <a:schemeClr val="bg1"/>
                </a:solidFill>
                <a:latin typeface="Times New Roman" panose="02020603050405020304" pitchFamily="18" charset="0"/>
                <a:ea typeface="Calibri" panose="020F0502020204030204" pitchFamily="34" charset="0"/>
              </a:rPr>
              <a:t>sebenar-benarnya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Dialah</a:t>
            </a:r>
            <a:r>
              <a:rPr lang="en-US" i="1" dirty="0">
                <a:solidFill>
                  <a:schemeClr val="bg1"/>
                </a:solidFill>
                <a:latin typeface="Times New Roman" panose="02020603050405020304" pitchFamily="18" charset="0"/>
                <a:ea typeface="Calibri" panose="020F0502020204030204" pitchFamily="34" charset="0"/>
              </a:rPr>
              <a:t> yang </a:t>
            </a:r>
            <a:r>
              <a:rPr lang="en-US" i="1" dirty="0" err="1">
                <a:solidFill>
                  <a:schemeClr val="bg1"/>
                </a:solidFill>
                <a:latin typeface="Times New Roman" panose="02020603050405020304" pitchFamily="18" charset="0"/>
                <a:ea typeface="Calibri" panose="020F0502020204030204" pitchFamily="34" charset="0"/>
              </a:rPr>
              <a:t>memilih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untuk</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mengerjakan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suruhan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agamanya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Ia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tidak</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menjadikan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menanggung</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sesuatu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keberatan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susah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payah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dalam</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perkara</a:t>
            </a:r>
            <a:r>
              <a:rPr lang="en-US" i="1" dirty="0">
                <a:solidFill>
                  <a:schemeClr val="bg1"/>
                </a:solidFill>
                <a:latin typeface="Times New Roman" panose="02020603050405020304" pitchFamily="18" charset="0"/>
                <a:ea typeface="Calibri" panose="020F0502020204030204" pitchFamily="34" charset="0"/>
              </a:rPr>
              <a:t> agama, agama </a:t>
            </a:r>
            <a:r>
              <a:rPr lang="en-US" i="1" dirty="0" err="1">
                <a:solidFill>
                  <a:schemeClr val="bg1"/>
                </a:solidFill>
                <a:latin typeface="Times New Roman" panose="02020603050405020304" pitchFamily="18" charset="0"/>
                <a:ea typeface="Calibri" panose="020F0502020204030204" pitchFamily="34" charset="0"/>
              </a:rPr>
              <a:t>bapa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Ibrahim. </a:t>
            </a:r>
            <a:r>
              <a:rPr lang="en-US" i="1" dirty="0" err="1">
                <a:solidFill>
                  <a:schemeClr val="bg1"/>
                </a:solidFill>
                <a:latin typeface="Times New Roman" panose="02020603050405020304" pitchFamily="18" charset="0"/>
                <a:ea typeface="Calibri" panose="020F0502020204030204" pitchFamily="34" charset="0"/>
              </a:rPr>
              <a:t>Ia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menamakan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orang Islam </a:t>
            </a:r>
            <a:r>
              <a:rPr lang="en-US" i="1" dirty="0" err="1">
                <a:solidFill>
                  <a:schemeClr val="bg1"/>
                </a:solidFill>
                <a:latin typeface="Times New Roman" panose="02020603050405020304" pitchFamily="18" charset="0"/>
                <a:ea typeface="Calibri" panose="020F0502020204030204" pitchFamily="34" charset="0"/>
              </a:rPr>
              <a:t>semenjak</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dahulu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dan</a:t>
            </a:r>
            <a:r>
              <a:rPr lang="en-US" i="1" dirty="0">
                <a:solidFill>
                  <a:schemeClr val="bg1"/>
                </a:solidFill>
                <a:latin typeface="Times New Roman" panose="02020603050405020304" pitchFamily="18" charset="0"/>
                <a:ea typeface="Calibri" panose="020F0502020204030204" pitchFamily="34" charset="0"/>
              </a:rPr>
              <a:t> di </a:t>
            </a:r>
            <a:r>
              <a:rPr lang="en-US" i="1" dirty="0" err="1">
                <a:solidFill>
                  <a:schemeClr val="bg1"/>
                </a:solidFill>
                <a:latin typeface="Times New Roman" panose="02020603050405020304" pitchFamily="18" charset="0"/>
                <a:ea typeface="Calibri" panose="020F0502020204030204" pitchFamily="34" charset="0"/>
              </a:rPr>
              <a:t>dalam</a:t>
            </a:r>
            <a:r>
              <a:rPr lang="en-US" i="1" dirty="0">
                <a:solidFill>
                  <a:schemeClr val="bg1"/>
                </a:solidFill>
                <a:latin typeface="Times New Roman" panose="02020603050405020304" pitchFamily="18" charset="0"/>
                <a:ea typeface="Calibri" panose="020F0502020204030204" pitchFamily="34" charset="0"/>
              </a:rPr>
              <a:t> (Al-Qur'an) </a:t>
            </a:r>
            <a:r>
              <a:rPr lang="en-US" i="1" dirty="0" err="1">
                <a:solidFill>
                  <a:schemeClr val="bg1"/>
                </a:solidFill>
                <a:latin typeface="Times New Roman" panose="02020603050405020304" pitchFamily="18" charset="0"/>
                <a:ea typeface="Calibri" panose="020F0502020204030204" pitchFamily="34" charset="0"/>
              </a:rPr>
              <a:t>ini</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supaya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Rasulullah</a:t>
            </a:r>
            <a:r>
              <a:rPr lang="en-US" i="1" dirty="0">
                <a:solidFill>
                  <a:schemeClr val="bg1"/>
                </a:solidFill>
                <a:latin typeface="Times New Roman" panose="02020603050405020304" pitchFamily="18" charset="0"/>
                <a:ea typeface="Calibri" panose="020F0502020204030204" pitchFamily="34" charset="0"/>
              </a:rPr>
              <a:t> (Muhammad) </a:t>
            </a:r>
            <a:r>
              <a:rPr lang="en-US" i="1" dirty="0" err="1">
                <a:solidFill>
                  <a:schemeClr val="bg1"/>
                </a:solidFill>
                <a:latin typeface="Times New Roman" panose="02020603050405020304" pitchFamily="18" charset="0"/>
                <a:ea typeface="Calibri" panose="020F0502020204030204" pitchFamily="34" charset="0"/>
              </a:rPr>
              <a:t>menjadi</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saksi</a:t>
            </a:r>
            <a:r>
              <a:rPr lang="en-US" i="1" dirty="0">
                <a:solidFill>
                  <a:schemeClr val="bg1"/>
                </a:solidFill>
                <a:latin typeface="Times New Roman" panose="02020603050405020304" pitchFamily="18" charset="0"/>
                <a:ea typeface="Calibri" panose="020F0502020204030204" pitchFamily="34" charset="0"/>
              </a:rPr>
              <a:t> yang </a:t>
            </a:r>
            <a:r>
              <a:rPr lang="en-US" i="1" dirty="0" err="1">
                <a:solidFill>
                  <a:schemeClr val="bg1"/>
                </a:solidFill>
                <a:latin typeface="Times New Roman" panose="02020603050405020304" pitchFamily="18" charset="0"/>
                <a:ea typeface="Calibri" panose="020F0502020204030204" pitchFamily="34" charset="0"/>
              </a:rPr>
              <a:t>menerangkan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kebenaran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perbuatan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supaya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pula </a:t>
            </a:r>
            <a:r>
              <a:rPr lang="en-US" i="1" dirty="0" err="1">
                <a:solidFill>
                  <a:schemeClr val="bg1"/>
                </a:solidFill>
                <a:latin typeface="Times New Roman" panose="02020603050405020304" pitchFamily="18" charset="0"/>
                <a:ea typeface="Calibri" panose="020F0502020204030204" pitchFamily="34" charset="0"/>
              </a:rPr>
              <a:t>layak</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menjadi</a:t>
            </a:r>
            <a:r>
              <a:rPr lang="en-US" i="1" dirty="0">
                <a:solidFill>
                  <a:schemeClr val="bg1"/>
                </a:solidFill>
                <a:latin typeface="Times New Roman" panose="02020603050405020304" pitchFamily="18" charset="0"/>
                <a:ea typeface="Calibri" panose="020F0502020204030204" pitchFamily="34" charset="0"/>
              </a:rPr>
              <a:t> orang yang </a:t>
            </a:r>
            <a:r>
              <a:rPr lang="en-US" i="1" dirty="0" err="1">
                <a:solidFill>
                  <a:schemeClr val="bg1"/>
                </a:solidFill>
                <a:latin typeface="Times New Roman" panose="02020603050405020304" pitchFamily="18" charset="0"/>
                <a:ea typeface="Calibri" panose="020F0502020204030204" pitchFamily="34" charset="0"/>
              </a:rPr>
              <a:t>memberi</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keterangan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kepada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umat</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manusia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tentang</a:t>
            </a:r>
            <a:r>
              <a:rPr lang="en-US" i="1" dirty="0">
                <a:solidFill>
                  <a:schemeClr val="bg1"/>
                </a:solidFill>
                <a:latin typeface="Times New Roman" panose="02020603050405020304" pitchFamily="18" charset="0"/>
                <a:ea typeface="Calibri" panose="020F0502020204030204" pitchFamily="34" charset="0"/>
              </a:rPr>
              <a:t> yang </a:t>
            </a:r>
            <a:r>
              <a:rPr lang="en-US" i="1" dirty="0" err="1">
                <a:solidFill>
                  <a:schemeClr val="bg1"/>
                </a:solidFill>
                <a:latin typeface="Times New Roman" panose="02020603050405020304" pitchFamily="18" charset="0"/>
                <a:ea typeface="Calibri" panose="020F0502020204030204" pitchFamily="34" charset="0"/>
              </a:rPr>
              <a:t>benar</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dan</a:t>
            </a:r>
            <a:r>
              <a:rPr lang="en-US" i="1" dirty="0">
                <a:solidFill>
                  <a:schemeClr val="bg1"/>
                </a:solidFill>
                <a:latin typeface="Times New Roman" panose="02020603050405020304" pitchFamily="18" charset="0"/>
                <a:ea typeface="Calibri" panose="020F0502020204030204" pitchFamily="34" charset="0"/>
              </a:rPr>
              <a:t> yang </a:t>
            </a:r>
            <a:r>
              <a:rPr lang="en-US" i="1" dirty="0" err="1">
                <a:solidFill>
                  <a:schemeClr val="bg1"/>
                </a:solidFill>
                <a:latin typeface="Times New Roman" panose="02020603050405020304" pitchFamily="18" charset="0"/>
                <a:ea typeface="Calibri" panose="020F0502020204030204" pitchFamily="34" charset="0"/>
              </a:rPr>
              <a:t>salah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Oleh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itu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dirikanlah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sembahyang</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berilah</a:t>
            </a:r>
            <a:r>
              <a:rPr lang="en-US" i="1" dirty="0">
                <a:solidFill>
                  <a:schemeClr val="bg1"/>
                </a:solidFill>
                <a:latin typeface="Times New Roman" panose="02020603050405020304" pitchFamily="18" charset="0"/>
                <a:ea typeface="Calibri" panose="020F0502020204030204" pitchFamily="34" charset="0"/>
              </a:rPr>
              <a:t> zakat, </a:t>
            </a:r>
            <a:r>
              <a:rPr lang="en-US" i="1" dirty="0" err="1">
                <a:solidFill>
                  <a:schemeClr val="bg1"/>
                </a:solidFill>
                <a:latin typeface="Times New Roman" panose="02020603050405020304" pitchFamily="18" charset="0"/>
                <a:ea typeface="Calibri" panose="020F0502020204030204" pitchFamily="34" charset="0"/>
              </a:rPr>
              <a:t>serta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berpegang</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teguhlah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kepada</a:t>
            </a:r>
            <a:r>
              <a:rPr lang="en-US" i="1" dirty="0">
                <a:solidFill>
                  <a:schemeClr val="bg1"/>
                </a:solidFill>
                <a:latin typeface="Times New Roman" panose="02020603050405020304" pitchFamily="18" charset="0"/>
                <a:ea typeface="Calibri" panose="020F0502020204030204" pitchFamily="34" charset="0"/>
              </a:rPr>
              <a:t> Allah! </a:t>
            </a:r>
            <a:r>
              <a:rPr lang="en-US" i="1" dirty="0" err="1">
                <a:solidFill>
                  <a:schemeClr val="bg1"/>
                </a:solidFill>
                <a:latin typeface="Times New Roman" panose="02020603050405020304" pitchFamily="18" charset="0"/>
                <a:ea typeface="Calibri" panose="020F0502020204030204" pitchFamily="34" charset="0"/>
              </a:rPr>
              <a:t>Dialah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Pelindung</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kamu</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Maka</a:t>
            </a:r>
            <a:r>
              <a:rPr lang="en-US" i="1" dirty="0">
                <a:solidFill>
                  <a:schemeClr val="bg1"/>
                </a:solidFill>
                <a:latin typeface="Times New Roman" panose="02020603050405020304" pitchFamily="18" charset="0"/>
                <a:ea typeface="Calibri" panose="020F0502020204030204" pitchFamily="34" charset="0"/>
              </a:rPr>
              <a:t> (Allah yang </a:t>
            </a:r>
            <a:r>
              <a:rPr lang="en-US" i="1" dirty="0" err="1">
                <a:solidFill>
                  <a:schemeClr val="bg1"/>
                </a:solidFill>
                <a:latin typeface="Times New Roman" panose="02020603050405020304" pitchFamily="18" charset="0"/>
                <a:ea typeface="Calibri" panose="020F0502020204030204" pitchFamily="34" charset="0"/>
              </a:rPr>
              <a:t>demikian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sifatNya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Dialah</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sahaja</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sebaik-baik</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Pelindung</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dan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sebaik-baik</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Pemberi</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pertolongan</a:t>
            </a:r>
            <a:r>
              <a:rPr lang="en-US" i="1" dirty="0">
                <a:solidFill>
                  <a:schemeClr val="bg1"/>
                </a:solidFill>
                <a:latin typeface="Times New Roman" panose="02020603050405020304" pitchFamily="18" charset="0"/>
                <a:ea typeface="Calibri" panose="020F0502020204030204" pitchFamily="34" charset="0"/>
              </a:rPr>
              <a:t>.”</a:t>
            </a:r>
            <a:endParaRPr lang="en-US" dirty="0">
              <a:solidFill>
                <a:schemeClr val="bg1"/>
              </a:solidFill>
            </a:endParaRPr>
          </a:p>
        </p:txBody>
      </p:sp>
      <p:sp>
        <p:nvSpPr>
          <p:cNvPr id="5" name="Rectangle 4"/>
          <p:cNvSpPr/>
          <p:nvPr/>
        </p:nvSpPr>
        <p:spPr>
          <a:xfrm>
            <a:off x="521039" y="6264024"/>
            <a:ext cx="1928798"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Surah Al Hajj </a:t>
            </a: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78</a:t>
            </a:r>
            <a:endParaRPr lang="en-US" dirty="0"/>
          </a:p>
        </p:txBody>
      </p:sp>
    </p:spTree>
    <p:extLst>
      <p:ext uri="{BB962C8B-B14F-4D97-AF65-F5344CB8AC3E}">
        <p14:creationId xmlns:p14="http://schemas.microsoft.com/office/powerpoint/2010/main" val="809743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2515865929"/>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878592"/>
            <a:ext cx="9144000" cy="1918560"/>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0" y="4797152"/>
            <a:ext cx="9143968" cy="442674"/>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S Sans Serif"/>
                <a:ea typeface="Calibri" pitchFamily="34" charset="0"/>
                <a:cs typeface="+mj-cs"/>
              </a:rPr>
              <a:t>(</a:t>
            </a:r>
            <a:r>
              <a:rPr lang="ar-SA" sz="2000" b="1" dirty="0">
                <a:ln w="9525">
                  <a:solidFill>
                    <a:schemeClr val="bg1"/>
                  </a:solidFill>
                  <a:prstDash val="solid"/>
                </a:ln>
                <a:effectLst>
                  <a:outerShdw blurRad="12700" dist="38100" dir="2700000" algn="tl" rotWithShape="0">
                    <a:schemeClr val="bg1">
                      <a:lumMod val="50000"/>
                    </a:schemeClr>
                  </a:outerShdw>
                </a:effectLst>
                <a:latin typeface="QCF_P028" panose="02000400000000000000" pitchFamily="2" charset="2"/>
                <a:ea typeface="Calibri" panose="020F0502020204030204" pitchFamily="34" charset="0"/>
                <a:cs typeface="+mj-cs"/>
              </a:rPr>
              <a:t>سورة البقرة: </a:t>
            </a:r>
            <a:r>
              <a:rPr lang="ar-SA" sz="20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cs typeface="+mj-cs"/>
              </a:rPr>
              <a:t>١٩٥</a:t>
            </a: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a:ea typeface="Calibri" pitchFamily="34" charset="0"/>
                <a:cs typeface="+mj-cs"/>
              </a:rPr>
              <a:t>)</a:t>
            </a:r>
            <a:endPar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2" name="Rectangle 1"/>
          <p:cNvSpPr/>
          <p:nvPr/>
        </p:nvSpPr>
        <p:spPr>
          <a:xfrm>
            <a:off x="323528" y="2924944"/>
            <a:ext cx="8424936" cy="1685077"/>
          </a:xfrm>
          <a:prstGeom prst="rect">
            <a:avLst/>
          </a:prstGeom>
        </p:spPr>
        <p:txBody>
          <a:bodyPr wrap="square">
            <a:spAutoFit/>
          </a:bodyPr>
          <a:lstStyle/>
          <a:p>
            <a:pPr algn="ctr" rtl="1">
              <a:lnSpc>
                <a:spcPct val="150000"/>
              </a:lnSpc>
            </a:pPr>
            <a:r>
              <a:rPr lang="ar-SA" sz="3600" b="1" dirty="0">
                <a:ln w="9525">
                  <a:solidFill>
                    <a:srgbClr val="FFFF00"/>
                  </a:solidFill>
                  <a:prstDash val="solid"/>
                </a:ln>
                <a:solidFill>
                  <a:srgbClr val="FFFF00"/>
                </a:solidFill>
                <a:effectLst>
                  <a:glow rad="101600">
                    <a:schemeClr val="bg1">
                      <a:alpha val="60000"/>
                    </a:schemeClr>
                  </a:glow>
                  <a:outerShdw blurRad="12700" dist="38100" dir="2700000" algn="tl" rotWithShape="0">
                    <a:schemeClr val="bg1">
                      <a:lumMod val="50000"/>
                    </a:schemeClr>
                  </a:outerShdw>
                </a:effectLst>
                <a:latin typeface="QCF_P548" panose="02000400000000000000" pitchFamily="2" charset="2"/>
                <a:ea typeface="Times New Roman" panose="02020603050405020304" pitchFamily="18" charset="0"/>
                <a:cs typeface="Arabic Transparent" panose="020B0604020202020204" pitchFamily="34" charset="0"/>
              </a:rPr>
              <a:t>﴿</a:t>
            </a:r>
            <a:r>
              <a:rPr lang="ar-SA" sz="3600" b="1" dirty="0">
                <a:ln w="9525">
                  <a:solidFill>
                    <a:srgbClr val="FFFF00"/>
                  </a:solidFill>
                  <a:prstDash val="solid"/>
                </a:ln>
                <a:solidFill>
                  <a:srgbClr val="FFFF00"/>
                </a:solidFill>
                <a:effectLst>
                  <a:glow rad="101600">
                    <a:schemeClr val="bg1">
                      <a:alpha val="60000"/>
                    </a:schemeClr>
                  </a:glow>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QCF_P204" panose="02000400000000000000" pitchFamily="2" charset="2"/>
              </a:rPr>
              <a:t> </a:t>
            </a:r>
            <a:r>
              <a:rPr lang="ar-SA" sz="3600" b="1" dirty="0">
                <a:ln w="9525">
                  <a:solidFill>
                    <a:srgbClr val="FFFF00"/>
                  </a:solidFill>
                  <a:prstDash val="solid"/>
                </a:ln>
                <a:solidFill>
                  <a:srgbClr val="FFFF00"/>
                </a:solidFill>
                <a:effectLst>
                  <a:glow rad="101600">
                    <a:schemeClr val="bg1">
                      <a:alpha val="60000"/>
                    </a:schemeClr>
                  </a:glow>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QCF_P030" panose="02000400000000000000" pitchFamily="2" charset="2"/>
              </a:rPr>
              <a:t>ﮠ ﮡ ﮢ ﮣ ﮤ ﮥ ﮦ ﮧ ﮨ ﮩ ﮪ </a:t>
            </a:r>
            <a:r>
              <a:rPr lang="ar-SA" sz="3600" b="1" dirty="0" smtClean="0">
                <a:ln w="9525">
                  <a:solidFill>
                    <a:srgbClr val="FFFF00"/>
                  </a:solidFill>
                  <a:prstDash val="solid"/>
                </a:ln>
                <a:solidFill>
                  <a:srgbClr val="FFFF00"/>
                </a:solidFill>
                <a:effectLst>
                  <a:glow rad="101600">
                    <a:schemeClr val="bg1">
                      <a:alpha val="60000"/>
                    </a:schemeClr>
                  </a:glow>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QCF_P030" panose="02000400000000000000" pitchFamily="2" charset="2"/>
              </a:rPr>
              <a:t>ﮫ</a:t>
            </a:r>
          </a:p>
          <a:p>
            <a:pPr algn="ctr" rtl="1">
              <a:lnSpc>
                <a:spcPct val="150000"/>
              </a:lnSpc>
            </a:pPr>
            <a:r>
              <a:rPr lang="ar-SA" sz="3600" b="1" dirty="0" smtClean="0">
                <a:ln w="9525">
                  <a:solidFill>
                    <a:srgbClr val="FFFF00"/>
                  </a:solidFill>
                  <a:prstDash val="solid"/>
                </a:ln>
                <a:solidFill>
                  <a:srgbClr val="FFFF00"/>
                </a:solidFill>
                <a:effectLst>
                  <a:glow rad="101600">
                    <a:schemeClr val="bg1">
                      <a:alpha val="60000"/>
                    </a:schemeClr>
                  </a:glow>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QCF_P030" panose="02000400000000000000" pitchFamily="2" charset="2"/>
              </a:rPr>
              <a:t> </a:t>
            </a:r>
            <a:r>
              <a:rPr lang="ar-SA" sz="3600" b="1" dirty="0">
                <a:ln w="9525">
                  <a:solidFill>
                    <a:srgbClr val="FFFF00"/>
                  </a:solidFill>
                  <a:prstDash val="solid"/>
                </a:ln>
                <a:solidFill>
                  <a:srgbClr val="FFFF00"/>
                </a:solidFill>
                <a:effectLst>
                  <a:glow rad="101600">
                    <a:schemeClr val="bg1">
                      <a:alpha val="60000"/>
                    </a:schemeClr>
                  </a:glow>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QCF_P030" panose="02000400000000000000" pitchFamily="2" charset="2"/>
              </a:rPr>
              <a:t>ﮬ ﮭ ﮮ ﮯ </a:t>
            </a:r>
            <a:r>
              <a:rPr lang="ar-SA" sz="3600" b="1" dirty="0" smtClean="0">
                <a:ln w="9525">
                  <a:solidFill>
                    <a:srgbClr val="FFFF00"/>
                  </a:solidFill>
                  <a:prstDash val="solid"/>
                </a:ln>
                <a:solidFill>
                  <a:srgbClr val="FFFF00"/>
                </a:solidFill>
                <a:effectLst>
                  <a:glow rad="101600">
                    <a:schemeClr val="bg1">
                      <a:alpha val="60000"/>
                    </a:schemeClr>
                  </a:glow>
                  <a:outerShdw blurRad="12700" dist="38100" dir="2700000" algn="tl" rotWithShape="0">
                    <a:schemeClr val="bg1">
                      <a:lumMod val="50000"/>
                    </a:schemeClr>
                  </a:outerShdw>
                </a:effectLst>
                <a:latin typeface="QCF_P548" panose="02000400000000000000" pitchFamily="2" charset="2"/>
                <a:ea typeface="Times New Roman" panose="02020603050405020304" pitchFamily="18" charset="0"/>
                <a:cs typeface="Arabic Transparent" panose="020B0604020202020204" pitchFamily="34" charset="0"/>
              </a:rPr>
              <a:t>﴾</a:t>
            </a:r>
            <a:endParaRPr lang="en-US" sz="3600" b="1" dirty="0">
              <a:ln w="9525">
                <a:solidFill>
                  <a:srgbClr val="FFFF00"/>
                </a:solidFill>
                <a:prstDash val="solid"/>
              </a:ln>
              <a:solidFill>
                <a:srgbClr val="FFFF00"/>
              </a:solidFill>
              <a:effectLst>
                <a:glow rad="101600">
                  <a:schemeClr val="bg1">
                    <a:alpha val="60000"/>
                  </a:schemeClr>
                </a:glow>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4012470792"/>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2663868311"/>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ound Diagonal Corner Rectangle 12"/>
          <p:cNvSpPr/>
          <p:nvPr/>
        </p:nvSpPr>
        <p:spPr>
          <a:xfrm>
            <a:off x="144016" y="4115469"/>
            <a:ext cx="8892480" cy="1328023"/>
          </a:xfrm>
          <a:prstGeom prst="round2DiagRect">
            <a:avLst/>
          </a:prstGeom>
          <a:solidFill>
            <a:schemeClr val="dk1">
              <a:alpha val="58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algn="just"/>
            <a:r>
              <a:rPr lang="ms-MY" i="1" dirty="0">
                <a:solidFill>
                  <a:schemeClr val="tx1"/>
                </a:solidFill>
                <a:effectLst>
                  <a:glow rad="101600">
                    <a:schemeClr val="bg1">
                      <a:alpha val="60000"/>
                    </a:schemeClr>
                  </a:glow>
                </a:effectLst>
              </a:rPr>
              <a:t>“</a:t>
            </a:r>
            <a:r>
              <a:rPr lang="en-US" i="1" dirty="0" err="1">
                <a:solidFill>
                  <a:schemeClr val="tx1"/>
                </a:solidFill>
                <a:effectLst>
                  <a:glow rad="101600">
                    <a:schemeClr val="bg1">
                      <a:alpha val="60000"/>
                    </a:schemeClr>
                  </a:glow>
                </a:effectLst>
              </a:rPr>
              <a:t>Wahai</a:t>
            </a:r>
            <a:r>
              <a:rPr lang="en-US" i="1" dirty="0">
                <a:solidFill>
                  <a:schemeClr val="tx1"/>
                </a:solidFill>
                <a:effectLst>
                  <a:glow rad="101600">
                    <a:schemeClr val="bg1">
                      <a:alpha val="60000"/>
                    </a:schemeClr>
                  </a:glow>
                </a:effectLst>
              </a:rPr>
              <a:t> orang yang </a:t>
            </a:r>
            <a:r>
              <a:rPr lang="en-US" i="1" dirty="0" err="1">
                <a:solidFill>
                  <a:schemeClr val="tx1"/>
                </a:solidFill>
                <a:effectLst>
                  <a:glow rad="101600">
                    <a:schemeClr val="bg1">
                      <a:alpha val="60000"/>
                    </a:schemeClr>
                  </a:glow>
                </a:effectLst>
              </a:rPr>
              <a:t>beriman</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Janganlah</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kamu</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mengkhianati</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amanah</a:t>
            </a:r>
            <a:r>
              <a:rPr lang="en-US" i="1" dirty="0">
                <a:solidFill>
                  <a:schemeClr val="tx1"/>
                </a:solidFill>
                <a:effectLst>
                  <a:glow rad="101600">
                    <a:schemeClr val="bg1">
                      <a:alpha val="60000"/>
                    </a:schemeClr>
                  </a:glow>
                </a:effectLst>
              </a:rPr>
              <a:t>) Allah </a:t>
            </a:r>
            <a:r>
              <a:rPr lang="en-US" i="1" dirty="0" err="1">
                <a:solidFill>
                  <a:schemeClr val="tx1"/>
                </a:solidFill>
                <a:effectLst>
                  <a:glow rad="101600">
                    <a:schemeClr val="bg1">
                      <a:alpha val="60000"/>
                    </a:schemeClr>
                  </a:glow>
                </a:effectLst>
              </a:rPr>
              <a:t>dan</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Rasul</a:t>
            </a:r>
            <a:r>
              <a:rPr lang="en-US" i="1" dirty="0">
                <a:solidFill>
                  <a:schemeClr val="tx1"/>
                </a:solidFill>
                <a:effectLst>
                  <a:glow rad="101600">
                    <a:schemeClr val="bg1">
                      <a:alpha val="60000"/>
                    </a:schemeClr>
                  </a:glow>
                </a:effectLst>
              </a:rPr>
              <a:t>-Nya, </a:t>
            </a:r>
            <a:r>
              <a:rPr lang="en-US" i="1" dirty="0" err="1">
                <a:solidFill>
                  <a:schemeClr val="tx1"/>
                </a:solidFill>
                <a:effectLst>
                  <a:glow rad="101600">
                    <a:schemeClr val="bg1">
                      <a:alpha val="60000"/>
                    </a:schemeClr>
                  </a:glow>
                </a:effectLst>
              </a:rPr>
              <a:t>dan</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janganlah</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kamu</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mengkhianati</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amanah-amanah</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kamu</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sedang</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kamu</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mengetahui</a:t>
            </a:r>
            <a:r>
              <a:rPr lang="en-US" i="1" dirty="0">
                <a:solidFill>
                  <a:schemeClr val="tx1"/>
                </a:solidFill>
                <a:effectLst>
                  <a:glow rad="101600">
                    <a:schemeClr val="bg1">
                      <a:alpha val="60000"/>
                    </a:schemeClr>
                  </a:glow>
                </a:effectLst>
              </a:rPr>
              <a:t> (</a:t>
            </a:r>
            <a:r>
              <a:rPr lang="en-US" i="1" dirty="0" err="1">
                <a:solidFill>
                  <a:schemeClr val="tx1"/>
                </a:solidFill>
                <a:effectLst>
                  <a:glow rad="101600">
                    <a:schemeClr val="bg1">
                      <a:alpha val="60000"/>
                    </a:schemeClr>
                  </a:glow>
                </a:effectLst>
              </a:rPr>
              <a:t>salahnya</a:t>
            </a:r>
            <a:r>
              <a:rPr lang="en-US" i="1" dirty="0">
                <a:solidFill>
                  <a:schemeClr val="tx1"/>
                </a:solidFill>
                <a:effectLst>
                  <a:glow rad="101600">
                    <a:schemeClr val="bg1">
                      <a:alpha val="60000"/>
                    </a:schemeClr>
                  </a:glow>
                </a:effectLst>
              </a:rPr>
              <a:t>).</a:t>
            </a:r>
            <a:r>
              <a:rPr lang="ms-MY" i="1" dirty="0" smtClean="0">
                <a:solidFill>
                  <a:schemeClr val="tx1"/>
                </a:solidFill>
                <a:effectLst>
                  <a:glow rad="101600">
                    <a:schemeClr val="bg1">
                      <a:alpha val="60000"/>
                    </a:schemeClr>
                  </a:glow>
                </a:effectLst>
              </a:rPr>
              <a:t>”</a:t>
            </a:r>
            <a:endParaRPr lang="en-US" dirty="0">
              <a:solidFill>
                <a:schemeClr val="tx1"/>
              </a:solidFill>
              <a:effectLst>
                <a:glow rad="101600">
                  <a:schemeClr val="bg1">
                    <a:alpha val="60000"/>
                  </a:schemeClr>
                </a:glow>
              </a:effectLst>
            </a:endParaRPr>
          </a:p>
        </p:txBody>
      </p:sp>
      <p:sp>
        <p:nvSpPr>
          <p:cNvPr id="14" name="Rectangle 13"/>
          <p:cNvSpPr/>
          <p:nvPr/>
        </p:nvSpPr>
        <p:spPr>
          <a:xfrm>
            <a:off x="3385462" y="5540218"/>
            <a:ext cx="2138342" cy="369332"/>
          </a:xfrm>
          <a:prstGeom prst="rect">
            <a:avLst/>
          </a:prstGeom>
        </p:spPr>
        <p:txBody>
          <a:bodyPr wrap="none">
            <a:spAutoFit/>
          </a:bodyPr>
          <a:lstStyle/>
          <a:p>
            <a:pPr algn="just"/>
            <a:r>
              <a:rPr lang="ms-MY"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(Surah Al Anfal: 27)</a:t>
            </a:r>
            <a:endPar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3" name="Rectangle 2"/>
          <p:cNvSpPr/>
          <p:nvPr/>
        </p:nvSpPr>
        <p:spPr>
          <a:xfrm>
            <a:off x="251520" y="2164159"/>
            <a:ext cx="8685216" cy="1366528"/>
          </a:xfrm>
          <a:prstGeom prst="rect">
            <a:avLst/>
          </a:prstGeom>
        </p:spPr>
        <p:txBody>
          <a:bodyPr wrap="square">
            <a:spAutoFit/>
          </a:bodyPr>
          <a:lstStyle/>
          <a:p>
            <a:pPr algn="ctr" rtl="1">
              <a:lnSpc>
                <a:spcPct val="115000"/>
              </a:lnSpc>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panose="03020402040406030203" pitchFamily="66" charset="-78"/>
                <a:ea typeface="Calibri" panose="020F0502020204030204" pitchFamily="34" charset="0"/>
                <a:cs typeface="Arabic Transparent" panose="020B0604020202020204" pitchFamily="34" charset="0"/>
              </a:rPr>
              <a:t>﴿</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180" panose="02000400000000000000" pitchFamily="2" charset="2"/>
              </a:rPr>
              <a:t>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180" panose="02000400000000000000" pitchFamily="2" charset="2"/>
              </a:rPr>
              <a:t>ﭥ ﭦ ﭧ ﭨ ﭩ ﭪ ﭫ ﭬ ﭭ ﭮ ﭯ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panose="03020402040406030203" pitchFamily="66" charset="-78"/>
                <a:ea typeface="Times New Roman" panose="02020603050405020304" pitchFamily="18" charset="0"/>
                <a:cs typeface="Arabic Transparent" panose="020B0604020202020204" pitchFamily="34" charset="0"/>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92845" y="1124744"/>
            <a:ext cx="8358246" cy="3416320"/>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الحَمدُ ِللهِ حَمْدًا كَثِيْرًا كَمَا أَمَرَ،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lvl="0" algn="ctr" rtl="1" fontAlgn="base">
              <a:lnSpc>
                <a:spcPct val="150000"/>
              </a:lnSpc>
              <a:spcBef>
                <a:spcPct val="0"/>
              </a:spcBef>
              <a:spcAft>
                <a:spcPct val="0"/>
              </a:spcAft>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أَشْهَدُ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أَنْ لآ إِلَهَ إِلاَّ اللهُ وَحْدَهُ لاَ شَرِيْكَ لَهُ، إِقْرَارًا بِرُبُوْبِيَّتِهِ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وَإِرْغَامًا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لِمَنْ جَحَدَ بِهِ وَكَفَرَ،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lvl="0" algn="ctr" rtl="1" fontAlgn="base">
              <a:lnSpc>
                <a:spcPct val="150000"/>
              </a:lnSpc>
              <a:spcBef>
                <a:spcPct val="0"/>
              </a:spcBef>
              <a:spcAft>
                <a:spcPct val="0"/>
              </a:spcAft>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وَأَشْهَدُ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أَنَّ سَيِّدَنَا مُحَمَّدًا عَبْدُهُ وَرَسُوْلُهُ سَيِّدُ الْجِنِّ وَالْبَشَرِ.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2" y="5085184"/>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521039" y="5215552"/>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kami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-Nya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4624" y="1895993"/>
            <a:ext cx="8501122" cy="854080"/>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اللَّهُمَّ فَصَلِّ وَسَلِّمْ عَلَى سَيِّدِنَا مُحَمَّدٍ وَعَلَى آلِهِ الـمُـصَابِيْحِ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الْغُرَرِ</a:t>
            </a:r>
            <a:endParaRPr lang="ar-SA" altLang="zh-CN"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032216"/>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33263" y="4048179"/>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216024" y="1530658"/>
            <a:ext cx="8785068" cy="1754326"/>
          </a:xfrm>
          <a:prstGeom prst="rect">
            <a:avLst/>
          </a:prstGeom>
        </p:spPr>
        <p:txBody>
          <a:bodyPr wrap="square">
            <a:spAutoFit/>
          </a:bodyPr>
          <a:lstStyle/>
          <a:p>
            <a:pPr algn="just"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mj-cs"/>
              </a:rPr>
              <a:t>أَمَّا بَعْدُ، فَيَا أَيُّهَا النَّاسُ، اتَّقُواْ اللهَ فِيْمَا أَمَرَ، وَانْتَهُواْ عَمَّا نَهَى عَنْهُ وَحَذَرَ. وَاعْلَمُواْ أَنَّ اللهَ أَمَرَكُمْ بِأَمْرٍ بَدَأَ فِيْهِ بِنَفْسِهِ وَثَنَّى بِمَلآئِكَةِ قُدْسِهِ. فَقَالَ تَعَالَى وَلَمْ يَزَلْ قَآئِلاً عَلِيْمًا: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5524" y="2132856"/>
            <a:ext cx="7992888" cy="2640723"/>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610378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51520" y="1372264"/>
            <a:ext cx="8685216" cy="5009064"/>
          </a:xfrm>
          <a:prstGeom prst="rect">
            <a:avLst/>
          </a:prstGeom>
        </p:spPr>
        <p:txBody>
          <a:bodyPr wrap="square">
            <a:spAutoFit/>
          </a:bodyPr>
          <a:lstStyle/>
          <a:p>
            <a:pPr algn="ctr">
              <a:lnSpc>
                <a:spcPct val="150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b Naskh"/>
                <a:ea typeface="Calibri" panose="020F0502020204030204" pitchFamily="34" charset="0"/>
                <a:cs typeface="+mj-cs"/>
              </a:rPr>
              <a:t>اَللّهُمَّ اغْفِرْ لِلْمُسْلِمِيْنَ وَالْمُسْلِمَاتِ وَالْمُؤْمِنِيْنَ وَالْمُؤْمِنَاتِ الأَحْيَاءِ مِنْهُمْ وَالأَمْوَاتِ، وَأَلِّفْ بَيْنَ قُلُوْبِهِمْ وَأَصْلِحْ ذَاتَ بَيْنَهُمْ، وَانْصُرْهُمْ عَلَى عَدُوِّكَ وَعَدُوِّهِمْ. اَللّهُمَّ انْصُرْ سَلاَطِيْنَ الْمُسْلِمِيْنَ وَأَيِّدْهُمَ بِالتَّقْوَى وَالتَّوْفِيْقِ إِلَى يَوْمِ الدِّيْنِ، وَأَعْلِ كَلِمَةَ الْمُـوَحِّدِيْنَ وَأَدِمْ لَهُمُ الْعِزَّةَ وَالتَّمْكِيْنَ. اَللَّهُمَّ اهْدِنَا سُبُلَ السَّلاَمِ وَأَخْرِجْنَا مِنَ الظُّلُمَاتِ إِلَى النُّوْرِ، وَجَنِّبْنَا الْفَوَاحِشَ مَا ظَهَرَ مِنْهَا وَمَا بَطَنَ.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70292" y="1340768"/>
            <a:ext cx="8830799" cy="5193729"/>
          </a:xfrm>
          <a:prstGeom prst="rect">
            <a:avLst/>
          </a:prstGeom>
        </p:spPr>
        <p:txBody>
          <a:bodyPr wrap="square">
            <a:spAutoFit/>
          </a:bodyPr>
          <a:lstStyle/>
          <a:p>
            <a:pPr algn="ctr" rtl="1">
              <a:lnSpc>
                <a:spcPct val="150000"/>
              </a:lnSpc>
            </a:pP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اَللّهُمَّ أَنْزِلِ الرَّحْمَةَ وَالسَّكِيْنَةَ وَالسَّلاَمَةَ وَالْعَافِيَةَ عَلَى عَبْدِكَ الْحَارِسَ لِشَريْعَتِكَ مَلِكِنَا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r>
              <a:rPr lang="ar-SA" sz="44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endPar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endParaRPr>
          </a:p>
          <a:p>
            <a:pPr algn="ctr" rtl="1">
              <a:lnSpc>
                <a:spcPct val="150000"/>
              </a:lnSpc>
            </a:pP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وَعَلَى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كُلِّ قَرَابَتِهِ أَجْمَعِيْنَ. </a:t>
            </a:r>
            <a:r>
              <a:rPr lang="ar-SA" sz="3600" dirty="0">
                <a:ln w="0">
                  <a:solidFill>
                    <a:schemeClr val="bg1"/>
                  </a:solidFill>
                </a:ln>
                <a:solidFill>
                  <a:schemeClr val="bg1"/>
                </a:solidFill>
                <a:effectLst>
                  <a:outerShdw blurRad="38100" dist="19050" dir="2700000" algn="tl" rotWithShape="0">
                    <a:schemeClr val="dk1">
                      <a:alpha val="40000"/>
                    </a:schemeClr>
                  </a:outerShdw>
                </a:effectLst>
                <a:ea typeface="Calibri" panose="020F0502020204030204" pitchFamily="34" charset="0"/>
                <a:cs typeface="+mj-cs"/>
              </a:rPr>
              <a:t>أَصْلَحَ اللهُ مُلْكَهُ وَإِحْسَانَهُ وَفَيَّضَ لَهُ عَدْلَهُ وَبَلَّغَهُ مِنَ الْخَيْرِ مَا شَآئَهُ.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اللَّهُمَّ أَدِمِ الشَّرْعَ الشَّرِيْفَ لَهُ وَلِوُزَرَآئِهِ سَبِيْلاً وَمِنْهَاجًا، وَارْزُقْهُمُ التَّوْفِيْقَ لِكُلِّ خَيْرٍ وَاجْعَلْهُمْ سِرَاجًا وَّهَّاجًا. </a:t>
            </a:r>
            <a:endParaRPr lang="en-US" sz="3600" dirty="0">
              <a:ln w="0">
                <a:solidFill>
                  <a:schemeClr val="bg1"/>
                </a:solidFill>
              </a:ln>
              <a:solidFill>
                <a:schemeClr val="bg1"/>
              </a:solidFill>
              <a:effectLst>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a:t>
            </a:r>
            <a:endPar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وَمَنْ تَبِعَهُم بِإِحْسَانٍ إِلَى يَوْمِ الدِّيْنِ.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Rectangle 11"/>
          <p:cNvSpPr/>
          <p:nvPr/>
        </p:nvSpPr>
        <p:spPr>
          <a:xfrm>
            <a:off x="251520" y="1916832"/>
            <a:ext cx="8496944" cy="1152128"/>
          </a:xfrm>
          <a:prstGeom prst="rect">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525187" y="4383385"/>
            <a:ext cx="2940805" cy="584775"/>
          </a:xfrm>
          <a:prstGeom prst="rect">
            <a:avLst/>
          </a:prstGeom>
        </p:spPr>
        <p:txBody>
          <a:bodyPr wrap="none">
            <a:spAutoFit/>
          </a:bodyPr>
          <a:lstStyle/>
          <a:p>
            <a:r>
              <a:rPr lang="en-US" sz="3200" dirty="0" smtClean="0">
                <a:ln w="18415" cmpd="sng">
                  <a:solidFill>
                    <a:srgbClr val="0000FF"/>
                  </a:solidFill>
                  <a:prstDash val="solid"/>
                </a:ln>
                <a:solidFill>
                  <a:srgbClr val="0000FF"/>
                </a:solidFill>
                <a:effectLst>
                  <a:glow rad="101600">
                    <a:srgbClr val="FFFF00">
                      <a:alpha val="60000"/>
                    </a:srgb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0000FF"/>
                </a:solidFill>
                <a:prstDash val="solid"/>
              </a:ln>
              <a:solidFill>
                <a:srgbClr val="0000FF"/>
              </a:solidFill>
              <a:effectLst>
                <a:glow rad="101600">
                  <a:srgbClr val="FFFF00">
                    <a:alpha val="60000"/>
                  </a:srgb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494993" y="4857050"/>
            <a:ext cx="6840760" cy="1446550"/>
          </a:xfrm>
          <a:prstGeom prst="rect">
            <a:avLst/>
          </a:prstGeom>
        </p:spPr>
        <p:txBody>
          <a:bodyPr wrap="square">
            <a:spAutoFit/>
          </a:bodyPr>
          <a:lstStyle/>
          <a:p>
            <a:pPr algn="just" fontAlgn="base"/>
            <a:r>
              <a:rPr lang="en-US" sz="4400" dirty="0" smtClean="0">
                <a:ln w="0"/>
                <a:effectLst>
                  <a:glow rad="101600">
                    <a:schemeClr val="bg1">
                      <a:alpha val="60000"/>
                    </a:schemeClr>
                  </a:glow>
                  <a:outerShdw blurRad="38100" dist="19050" dir="2700000" algn="tl" rotWithShape="0">
                    <a:schemeClr val="dk1">
                      <a:alpha val="40000"/>
                    </a:schemeClr>
                  </a:outerShdw>
                </a:effectLst>
              </a:rPr>
              <a:t>IHSAN INDIKATOR</a:t>
            </a:r>
          </a:p>
          <a:p>
            <a:pPr algn="just" fontAlgn="base"/>
            <a:r>
              <a:rPr lang="en-US" sz="4400" dirty="0" smtClean="0">
                <a:ln w="0"/>
                <a:effectLst>
                  <a:glow rad="101600">
                    <a:schemeClr val="bg1">
                      <a:alpha val="60000"/>
                    </a:schemeClr>
                  </a:glow>
                  <a:outerShdw blurRad="38100" dist="19050" dir="2700000" algn="tl" rotWithShape="0">
                    <a:schemeClr val="dk1">
                      <a:alpha val="40000"/>
                    </a:schemeClr>
                  </a:outerShdw>
                </a:effectLst>
              </a:rPr>
              <a:t>HIDUP BERINTEGRITI</a:t>
            </a:r>
            <a:endParaRPr lang="en-US" sz="3600" dirty="0">
              <a:ln w="0"/>
              <a:effectLst>
                <a:glow rad="101600">
                  <a:schemeClr val="bg1">
                    <a:alpha val="60000"/>
                  </a:schemeClr>
                </a:glow>
                <a:outerShdw blurRad="38100" dist="19050" dir="2700000" algn="tl" rotWithShape="0">
                  <a:schemeClr val="dk1">
                    <a:alpha val="40000"/>
                  </a:schemeClr>
                </a:outerShdw>
              </a:effectLst>
              <a:latin typeface="Forte" pitchFamily="66" charset="0"/>
              <a:cs typeface="Arial" pitchFamily="34" charset="0"/>
            </a:endParaRPr>
          </a:p>
        </p:txBody>
      </p:sp>
      <p:sp>
        <p:nvSpPr>
          <p:cNvPr id="3" name="Rectangle 2"/>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9843" y="2420888"/>
            <a:ext cx="8229600" cy="2808312"/>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oAutofit/>
          </a:bodyPr>
          <a:lstStyle/>
          <a:p>
            <a:pPr marL="361950" lvl="0" indent="-361950" algn="just">
              <a:buClr>
                <a:srgbClr val="FF0000"/>
              </a:buClr>
              <a:buFont typeface="Wingdings" pitchFamily="2" charset="2"/>
              <a:buChar char="§"/>
            </a:pP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KUALITI</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merupakan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dimensi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utama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prestasi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setiap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perkhidmatan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p>
          <a:p>
            <a:pPr marL="361950" lvl="0" indent="-361950" algn="just">
              <a:buClr>
                <a:srgbClr val="FF0000"/>
              </a:buClr>
              <a:buFont typeface="Wingdings" pitchFamily="2" charset="2"/>
              <a:buChar char="§"/>
            </a:pP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Isu</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cabaran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menangani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masalah-masalah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yang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berasal</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kekurangan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integriti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smtClean="0">
                <a:ln w="0">
                  <a:solidFill>
                    <a:srgbClr val="00B0F0"/>
                  </a:solidFill>
                </a:ln>
                <a:solidFill>
                  <a:srgbClr val="00B0F0"/>
                </a:solidFill>
                <a:effectLst>
                  <a:glow rad="101600">
                    <a:schemeClr val="bg1">
                      <a:alpha val="60000"/>
                    </a:schemeClr>
                  </a:glow>
                  <a:outerShdw blurRad="38100" dist="19050" dir="2700000" algn="tl" rotWithShape="0">
                    <a:schemeClr val="dk1">
                      <a:alpha val="40000"/>
                    </a:schemeClr>
                  </a:outerShdw>
                </a:effectLst>
              </a:rPr>
              <a:t>MASIH BANYAK</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621830"/>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42812" y="2052717"/>
            <a:ext cx="8893684" cy="4086225"/>
          </a:xfrm>
          <a:prstGeom prst="round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ct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ct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ct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ct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ct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a:ln w="0"/>
                <a:solidFill>
                  <a:srgbClr val="002060"/>
                </a:solidFill>
                <a:effectLst>
                  <a:outerShdw blurRad="38100" dist="19050" dir="2700000" algn="tl" rotWithShape="0">
                    <a:schemeClr val="dk1">
                      <a:alpha val="40000"/>
                    </a:schemeClr>
                  </a:outerShdw>
                </a:effectLst>
              </a:rPr>
              <a:t>“Dan </a:t>
            </a:r>
            <a:r>
              <a:rPr lang="en-US" i="1" dirty="0" err="1">
                <a:ln w="0"/>
                <a:solidFill>
                  <a:srgbClr val="002060"/>
                </a:solidFill>
                <a:effectLst>
                  <a:outerShdw blurRad="38100" dist="19050" dir="2700000" algn="tl" rotWithShape="0">
                    <a:schemeClr val="dk1">
                      <a:alpha val="40000"/>
                    </a:schemeClr>
                  </a:outerShdw>
                </a:effectLst>
              </a:rPr>
              <a:t>belanjakanlah</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apa</a:t>
            </a:r>
            <a:r>
              <a:rPr lang="en-US" i="1" dirty="0">
                <a:ln w="0"/>
                <a:solidFill>
                  <a:srgbClr val="002060"/>
                </a:solidFill>
                <a:effectLst>
                  <a:outerShdw blurRad="38100" dist="19050" dir="2700000" algn="tl" rotWithShape="0">
                    <a:schemeClr val="dk1">
                      <a:alpha val="40000"/>
                    </a:schemeClr>
                  </a:outerShdw>
                </a:effectLst>
              </a:rPr>
              <a:t> yang </a:t>
            </a:r>
            <a:r>
              <a:rPr lang="en-US" i="1" dirty="0" err="1">
                <a:ln w="0"/>
                <a:solidFill>
                  <a:srgbClr val="002060"/>
                </a:solidFill>
                <a:effectLst>
                  <a:outerShdw blurRad="38100" dist="19050" dir="2700000" algn="tl" rotWithShape="0">
                    <a:schemeClr val="dk1">
                      <a:alpha val="40000"/>
                    </a:schemeClr>
                  </a:outerShdw>
                </a:effectLst>
              </a:rPr>
              <a:t>ada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pada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kamu</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kerana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menegakkan</a:t>
            </a:r>
            <a:r>
              <a:rPr lang="en-US" i="1" dirty="0">
                <a:ln w="0"/>
                <a:solidFill>
                  <a:srgbClr val="002060"/>
                </a:solidFill>
                <a:effectLst>
                  <a:outerShdw blurRad="38100" dist="19050" dir="2700000" algn="tl" rotWithShape="0">
                    <a:schemeClr val="dk1">
                      <a:alpha val="40000"/>
                    </a:schemeClr>
                  </a:outerShdw>
                </a:effectLst>
              </a:rPr>
              <a:t>) agama Allah, </a:t>
            </a:r>
            <a:r>
              <a:rPr lang="en-US" i="1" dirty="0" err="1">
                <a:ln w="0"/>
                <a:solidFill>
                  <a:srgbClr val="002060"/>
                </a:solidFill>
                <a:effectLst>
                  <a:outerShdw blurRad="38100" dist="19050" dir="2700000" algn="tl" rotWithShape="0">
                    <a:schemeClr val="dk1">
                      <a:alpha val="40000"/>
                    </a:schemeClr>
                  </a:outerShdw>
                </a:effectLst>
              </a:rPr>
              <a:t>dan</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janganlah</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kamu</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sengaja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mencampakkan</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diri</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kamu</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ke</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dalam</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bahaya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kebinasaan</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dengan</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bersikap</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bakhil</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dan</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baikilah</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dengan</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sebaik-baiknya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segala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usaha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dan</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perbuatan</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kamu</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kerana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sesungguhnya</a:t>
            </a:r>
            <a:r>
              <a:rPr lang="en-US" i="1" dirty="0">
                <a:ln w="0"/>
                <a:solidFill>
                  <a:srgbClr val="002060"/>
                </a:solidFill>
                <a:effectLst>
                  <a:outerShdw blurRad="38100" dist="19050" dir="2700000" algn="tl" rotWithShape="0">
                    <a:schemeClr val="dk1">
                      <a:alpha val="40000"/>
                    </a:schemeClr>
                  </a:outerShdw>
                </a:effectLst>
              </a:rPr>
              <a:t> Allah </a:t>
            </a:r>
            <a:r>
              <a:rPr lang="en-US" i="1" dirty="0" err="1">
                <a:ln w="0"/>
                <a:solidFill>
                  <a:srgbClr val="002060"/>
                </a:solidFill>
                <a:effectLst>
                  <a:outerShdw blurRad="38100" dist="19050" dir="2700000" algn="tl" rotWithShape="0">
                    <a:schemeClr val="dk1">
                      <a:alpha val="40000"/>
                    </a:schemeClr>
                  </a:outerShdw>
                </a:effectLst>
              </a:rPr>
              <a:t>mengasihi</a:t>
            </a:r>
            <a:r>
              <a:rPr lang="en-US" i="1" dirty="0">
                <a:ln w="0"/>
                <a:solidFill>
                  <a:srgbClr val="002060"/>
                </a:solidFill>
                <a:effectLst>
                  <a:outerShdw blurRad="38100" dist="19050" dir="2700000" algn="tl" rotWithShape="0">
                    <a:schemeClr val="dk1">
                      <a:alpha val="40000"/>
                    </a:schemeClr>
                  </a:outerShdw>
                </a:effectLst>
              </a:rPr>
              <a:t> orang yang </a:t>
            </a:r>
            <a:r>
              <a:rPr lang="en-US" i="1" dirty="0" err="1">
                <a:ln w="0"/>
                <a:solidFill>
                  <a:srgbClr val="002060"/>
                </a:solidFill>
                <a:effectLst>
                  <a:outerShdw blurRad="38100" dist="19050" dir="2700000" algn="tl" rotWithShape="0">
                    <a:schemeClr val="dk1">
                      <a:alpha val="40000"/>
                    </a:schemeClr>
                  </a:outerShdw>
                </a:effectLst>
              </a:rPr>
              <a:t>berusaha</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memperbaiki</a:t>
            </a:r>
            <a:r>
              <a:rPr lang="en-US" i="1" dirty="0">
                <a:ln w="0"/>
                <a:solidFill>
                  <a:srgbClr val="002060"/>
                </a:solidFill>
                <a:effectLst>
                  <a:outerShdw blurRad="38100" dist="19050" dir="2700000" algn="tl" rotWithShape="0">
                    <a:schemeClr val="dk1">
                      <a:alpha val="40000"/>
                    </a:schemeClr>
                  </a:outerShdw>
                </a:effectLst>
              </a:rPr>
              <a:t> </a:t>
            </a:r>
            <a:r>
              <a:rPr lang="en-US" i="1" dirty="0" err="1">
                <a:ln w="0"/>
                <a:solidFill>
                  <a:srgbClr val="002060"/>
                </a:solidFill>
                <a:effectLst>
                  <a:outerShdw blurRad="38100" dist="19050" dir="2700000" algn="tl" rotWithShape="0">
                    <a:schemeClr val="dk1">
                      <a:alpha val="40000"/>
                    </a:schemeClr>
                  </a:outerShdw>
                </a:effectLst>
              </a:rPr>
              <a:t>amalannya</a:t>
            </a:r>
            <a:r>
              <a:rPr lang="en-US" i="1" dirty="0" smtClean="0">
                <a:ln w="0"/>
                <a:solidFill>
                  <a:srgbClr val="002060"/>
                </a:solidFill>
                <a:effectLst>
                  <a:outerShdw blurRad="38100" dist="19050" dir="2700000" algn="tl" rotWithShape="0">
                    <a:schemeClr val="dk1">
                      <a:alpha val="40000"/>
                    </a:schemeClr>
                  </a:outerShdw>
                </a:effectLst>
              </a:rPr>
              <a:t>.”</a:t>
            </a:r>
          </a:p>
          <a:p>
            <a:pPr algn="just"/>
            <a:endParaRPr lang="en-US" i="1" dirty="0">
              <a:ln w="18415" cmpd="sng">
                <a:solidFill>
                  <a:srgbClr val="FFFFFF"/>
                </a:solidFill>
                <a:prstDash val="solid"/>
              </a:ln>
              <a:solidFill>
                <a:srgbClr val="FFFF00"/>
              </a:solidFill>
              <a:effectLst>
                <a:glow rad="101600">
                  <a:schemeClr val="bg1">
                    <a:alpha val="60000"/>
                  </a:schemeClr>
                </a:glow>
              </a:effectLst>
            </a:endParaRPr>
          </a:p>
        </p:txBody>
      </p:sp>
      <p:sp>
        <p:nvSpPr>
          <p:cNvPr id="13" name="Rectangle 12"/>
          <p:cNvSpPr/>
          <p:nvPr/>
        </p:nvSpPr>
        <p:spPr>
          <a:xfrm>
            <a:off x="3258371" y="5642000"/>
            <a:ext cx="262719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a:ln>
                  <a:solidFill>
                    <a:srgbClr val="FFFF00"/>
                  </a:solidFill>
                </a:ln>
                <a:solidFill>
                  <a:srgbClr val="FFFF00"/>
                </a:solidFill>
                <a:effectLst>
                  <a:glow rad="101600">
                    <a:schemeClr val="bg1">
                      <a:alpha val="60000"/>
                    </a:schemeClr>
                  </a:glow>
                </a:effectLst>
              </a:rPr>
              <a:t>Al </a:t>
            </a:r>
            <a:r>
              <a:rPr lang="en-US" dirty="0" err="1">
                <a:ln>
                  <a:solidFill>
                    <a:srgbClr val="FFFF00"/>
                  </a:solidFill>
                </a:ln>
                <a:solidFill>
                  <a:srgbClr val="FFFF00"/>
                </a:solidFill>
                <a:effectLst>
                  <a:glow rad="101600">
                    <a:schemeClr val="bg1">
                      <a:alpha val="60000"/>
                    </a:schemeClr>
                  </a:glow>
                </a:effectLst>
              </a:rPr>
              <a:t>Baqarah</a:t>
            </a:r>
            <a:r>
              <a:rPr lang="en-US" dirty="0">
                <a:ln>
                  <a:solidFill>
                    <a:srgbClr val="FFFF00"/>
                  </a:solidFill>
                </a:ln>
                <a:solidFill>
                  <a:srgbClr val="FFFF00"/>
                </a:solidFill>
                <a:effectLst>
                  <a:glow rad="101600">
                    <a:schemeClr val="bg1">
                      <a:alpha val="60000"/>
                    </a:schemeClr>
                  </a:glow>
                </a:effectLst>
              </a:rPr>
              <a:t> </a:t>
            </a:r>
            <a:r>
              <a:rPr lang="en-US" dirty="0" smtClean="0">
                <a:ln>
                  <a:solidFill>
                    <a:srgbClr val="FFFF00"/>
                  </a:solidFill>
                </a:ln>
                <a:solidFill>
                  <a:srgbClr val="FFFF00"/>
                </a:solidFill>
                <a:effectLst>
                  <a:glow rad="101600">
                    <a:schemeClr val="bg1">
                      <a:alpha val="60000"/>
                    </a:schemeClr>
                  </a:glow>
                </a:effectLst>
              </a:rPr>
              <a:t>: </a:t>
            </a:r>
            <a:r>
              <a:rPr lang="en-US" dirty="0">
                <a:ln>
                  <a:solidFill>
                    <a:srgbClr val="FFFF00"/>
                  </a:solidFill>
                </a:ln>
                <a:solidFill>
                  <a:srgbClr val="FFFF00"/>
                </a:solidFill>
                <a:effectLst>
                  <a:glow rad="101600">
                    <a:schemeClr val="bg1">
                      <a:alpha val="60000"/>
                    </a:schemeClr>
                  </a:glow>
                </a:effectLst>
              </a:rPr>
              <a:t>195</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694727" y="2250559"/>
            <a:ext cx="7992887" cy="1366528"/>
          </a:xfrm>
          <a:prstGeom prst="rect">
            <a:avLst/>
          </a:prstGeom>
        </p:spPr>
        <p:txBody>
          <a:bodyPr wrap="square">
            <a:spAutoFit/>
          </a:bodyPr>
          <a:lstStyle/>
          <a:p>
            <a:pPr algn="ctr"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030" panose="02000400000000000000" pitchFamily="2" charset="2"/>
                <a:ea typeface="Times New Roman" panose="02020603050405020304" pitchFamily="18" charset="0"/>
                <a:cs typeface="Arabic Transparent" panose="020B0604020202020204" pitchFamily="34" charset="0"/>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030" panose="02000400000000000000" pitchFamily="2" charset="2"/>
              </a:rPr>
              <a:t>ﮠ ﮡ ﮢ ﮣ ﮤ ﮥ ﮦ ﮧ ﮨ ﮩ ﮪ ﮫ ﮬ ﮭ ﮮ 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030" panose="02000400000000000000" pitchFamily="2" charset="2"/>
                <a:ea typeface="Times New Roman" panose="02020603050405020304" pitchFamily="18" charset="0"/>
                <a:cs typeface="Arabic Transparent" panose="020B0604020202020204" pitchFamily="34" charset="0"/>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5363</TotalTime>
  <Words>1789</Words>
  <Application>Microsoft Office PowerPoint</Application>
  <PresentationFormat>On-screen Show (4:3)</PresentationFormat>
  <Paragraphs>212</Paragraphs>
  <Slides>36</Slides>
  <Notes>2</Notes>
  <HiddenSlides>0</HiddenSlides>
  <MMClips>0</MMClips>
  <ScaleCrop>false</ScaleCrop>
  <HeadingPairs>
    <vt:vector size="6" baseType="variant">
      <vt:variant>
        <vt:lpstr>Fonts Used</vt:lpstr>
      </vt:variant>
      <vt:variant>
        <vt:i4>30</vt:i4>
      </vt:variant>
      <vt:variant>
        <vt:lpstr>Theme</vt:lpstr>
      </vt:variant>
      <vt:variant>
        <vt:i4>1</vt:i4>
      </vt:variant>
      <vt:variant>
        <vt:lpstr>Slide Titles</vt:lpstr>
      </vt:variant>
      <vt:variant>
        <vt:i4>36</vt:i4>
      </vt:variant>
    </vt:vector>
  </HeadingPairs>
  <TitlesOfParts>
    <vt:vector size="67" baseType="lpstr">
      <vt:lpstr>Arial Unicode MS</vt:lpstr>
      <vt:lpstr>SimSun</vt:lpstr>
      <vt:lpstr>SimSun</vt:lpstr>
      <vt:lpstr>Angsana New</vt:lpstr>
      <vt:lpstr>Arabic Transparent</vt:lpstr>
      <vt:lpstr>Arabic Typesetting</vt:lpstr>
      <vt:lpstr>Arb Naskh</vt:lpstr>
      <vt:lpstr>Arial</vt:lpstr>
      <vt:lpstr>Calibri</vt:lpstr>
      <vt:lpstr>Constantia</vt:lpstr>
      <vt:lpstr>Forte</vt:lpstr>
      <vt:lpstr>Jawi - Biasa</vt:lpstr>
      <vt:lpstr>Majalla UI</vt:lpstr>
      <vt:lpstr>Monotype Corsiva</vt:lpstr>
      <vt:lpstr>MS Sans Serif</vt:lpstr>
      <vt:lpstr>QCF_BSML</vt:lpstr>
      <vt:lpstr>QCF_P028</vt:lpstr>
      <vt:lpstr>QCF_P030</vt:lpstr>
      <vt:lpstr>QCF_P031</vt:lpstr>
      <vt:lpstr>QCF_P050</vt:lpstr>
      <vt:lpstr>QCF_P180</vt:lpstr>
      <vt:lpstr>QCF_P204</vt:lpstr>
      <vt:lpstr>QCF_P277</vt:lpstr>
      <vt:lpstr>QCF_P341</vt:lpstr>
      <vt:lpstr>QCF_P426</vt:lpstr>
      <vt:lpstr>QCF_P548</vt:lpstr>
      <vt:lpstr>Times New Roman</vt:lpstr>
      <vt:lpstr>Traditional Arabic</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Ahmad Termizi Zainudin</cp:lastModifiedBy>
  <cp:revision>463</cp:revision>
  <dcterms:created xsi:type="dcterms:W3CDTF">2015-11-26T00:41:05Z</dcterms:created>
  <dcterms:modified xsi:type="dcterms:W3CDTF">2016-12-22T15:29:01Z</dcterms:modified>
</cp:coreProperties>
</file>