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0"/>
  </p:notesMasterIdLst>
  <p:handoutMasterIdLst>
    <p:handoutMasterId r:id="rId41"/>
  </p:handoutMasterIdLst>
  <p:sldIdLst>
    <p:sldId id="256" r:id="rId2"/>
    <p:sldId id="342" r:id="rId3"/>
    <p:sldId id="259" r:id="rId4"/>
    <p:sldId id="260" r:id="rId5"/>
    <p:sldId id="261" r:id="rId6"/>
    <p:sldId id="319" r:id="rId7"/>
    <p:sldId id="263" r:id="rId8"/>
    <p:sldId id="343" r:id="rId9"/>
    <p:sldId id="361" r:id="rId10"/>
    <p:sldId id="364" r:id="rId11"/>
    <p:sldId id="344" r:id="rId12"/>
    <p:sldId id="378" r:id="rId13"/>
    <p:sldId id="379" r:id="rId14"/>
    <p:sldId id="365" r:id="rId15"/>
    <p:sldId id="380" r:id="rId16"/>
    <p:sldId id="360" r:id="rId17"/>
    <p:sldId id="370" r:id="rId18"/>
    <p:sldId id="381" r:id="rId19"/>
    <p:sldId id="382" r:id="rId20"/>
    <p:sldId id="333" r:id="rId21"/>
    <p:sldId id="383" r:id="rId22"/>
    <p:sldId id="384" r:id="rId23"/>
    <p:sldId id="276" r:id="rId24"/>
    <p:sldId id="278" r:id="rId25"/>
    <p:sldId id="279" r:id="rId26"/>
    <p:sldId id="299" r:id="rId27"/>
    <p:sldId id="281" r:id="rId28"/>
    <p:sldId id="300" r:id="rId29"/>
    <p:sldId id="282" r:id="rId30"/>
    <p:sldId id="283" r:id="rId31"/>
    <p:sldId id="301" r:id="rId32"/>
    <p:sldId id="284" r:id="rId33"/>
    <p:sldId id="302" r:id="rId34"/>
    <p:sldId id="285" r:id="rId35"/>
    <p:sldId id="303" r:id="rId36"/>
    <p:sldId id="286" r:id="rId37"/>
    <p:sldId id="304"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FFFFF"/>
    <a:srgbClr val="FDC3E8"/>
    <a:srgbClr val="FC96D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C000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integriti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sifat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benteng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sebarang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perilaku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negatif</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termasuk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gejala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C000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Menjadi</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golongan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menyeru</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kebaikan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mencegah</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kemungkaran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akan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menambahkan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kemakmuran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bumi</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Allah SWT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dengan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benih-benih</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kebaikan</a:t>
          </a:r>
          <a:r>
            <a:rPr lang="en-US" sz="2400" b="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C00000">
            <a:alpha val="55000"/>
          </a:srgbClr>
        </a:solidFill>
      </dgm:spPr>
      <dgm:t>
        <a:bodyPr/>
        <a:lstStyle/>
        <a:p>
          <a:pPr algn="just"/>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Prinsip</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ketelusan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kebertanggungjawaban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integriti</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hendaklah</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diserapkan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ketetapan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minda</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i="1"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(mind set)</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masyarakat</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agar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wujud</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rasa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tanggungjawab</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dalam</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samping</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meningkatkan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tahap</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motivasi</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kecekapan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mutu</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kerja</a:t>
          </a:r>
          <a:r>
            <a:rPr lang="en-US" sz="2400" b="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9B7287F6-433A-4825-8008-C8D082CB5909}" type="presOf" srcId="{300B4929-CA6D-44CF-90A5-12B6BD4E7280}" destId="{6C94124A-AF01-4443-B214-2B6E105C6595}" srcOrd="0" destOrd="0" presId="urn:microsoft.com/office/officeart/2005/8/layout/list1"/>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C000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integriti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sifat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amanah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benteng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sebarang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perilaku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negatif</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termasuk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gejala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C000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Menjadi</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golongan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menyeru</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kebaikan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mencegah</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kemungkaran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akan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menambahkan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kemakmuran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bumi</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Allah SWT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dengan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benih-benih</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kebaikan</a:t>
          </a:r>
          <a:r>
            <a:rPr lang="en-US" sz="2400" b="0" kern="1200" cap="none" spc="0" dirty="0" smtClean="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63500">
                <a:schemeClr val="accent1">
                  <a:satMod val="175000"/>
                  <a:alpha val="4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C000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Prinsip</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ketelusan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kebertanggungjawaban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integriti</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hendaklah</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diserapkan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ketetapan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minda</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i="1"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(mind set)</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masyarakat</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agar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wujud</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rasa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tanggungjawab</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dalam</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di</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samping</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meningkatkan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tahap</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motivasi</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kecekapan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mutu</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kerja</a:t>
          </a:r>
          <a:r>
            <a:rPr lang="en-US" sz="2400" b="0" kern="1200" cap="none" spc="0" dirty="0" smtClean="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228600">
                <a:schemeClr val="bg1">
                  <a:alpha val="40000"/>
                </a:schemeClr>
              </a:glow>
              <a:outerShdw blurRad="63500" dir="3600000" algn="tl" rotWithShape="0">
                <a:srgbClr val="000000">
                  <a:alpha val="70000"/>
                </a:srgbClr>
              </a:outerShdw>
            </a:effectLst>
            <a:latin typeface="+mn-lt"/>
          </a:endParaRPr>
        </a:p>
      </dsp:txBody>
      <dsp:txXfrm>
        <a:off x="401419" y="555978"/>
        <a:ext cx="7516574" cy="257191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10/12/2016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10/12/2016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10/12/2016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2051720" y="1859796"/>
            <a:ext cx="5040560" cy="3473291"/>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6600" dirty="0" smtClean="0">
                <a:ln w="18415" cmpd="sng">
                  <a:solidFill>
                    <a:srgbClr val="FFFF00"/>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latin typeface="Chiller" pitchFamily="82" charset="0"/>
              </a:rPr>
              <a:t>KEBERSAMAAN</a:t>
            </a:r>
          </a:p>
          <a:p>
            <a:pPr algn="ctr" fontAlgn="base"/>
            <a:r>
              <a:rPr lang="en-US" sz="6600" dirty="0" smtClean="0">
                <a:ln w="18415" cmpd="sng">
                  <a:solidFill>
                    <a:srgbClr val="FFFF00"/>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latin typeface="Chiller" pitchFamily="82" charset="0"/>
                <a:cs typeface="Arial" pitchFamily="34" charset="0"/>
              </a:rPr>
              <a:t>MEMERANGI</a:t>
            </a:r>
          </a:p>
          <a:p>
            <a:pPr algn="ctr" fontAlgn="base"/>
            <a:r>
              <a:rPr lang="en-US" sz="6600" dirty="0" smtClean="0">
                <a:ln w="18415" cmpd="sng">
                  <a:solidFill>
                    <a:srgbClr val="FFFF00"/>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latin typeface="Chiller" pitchFamily="82" charset="0"/>
                <a:cs typeface="Arial" pitchFamily="34" charset="0"/>
              </a:rPr>
              <a:t>RASUAH</a:t>
            </a:r>
            <a:endParaRPr lang="en-US" sz="5400" dirty="0" smtClean="0">
              <a:ln w="18415" cmpd="sng">
                <a:solidFill>
                  <a:srgbClr val="FFFF00"/>
                </a:solidFill>
                <a:prstDash val="solid"/>
              </a:ln>
              <a:solidFill>
                <a:srgbClr val="FF0000"/>
              </a:solidFill>
              <a:effectLst>
                <a:glow rad="139700">
                  <a:schemeClr val="accent1">
                    <a:satMod val="175000"/>
                    <a:alpha val="40000"/>
                  </a:schemeClr>
                </a:glow>
                <a:outerShdw blurRad="63500" dir="3600000" algn="tl" rotWithShape="0">
                  <a:srgbClr val="000000">
                    <a:alpha val="70000"/>
                  </a:srgbClr>
                </a:outerShdw>
              </a:effectLst>
              <a:latin typeface="Chiller" pitchFamily="82" charset="0"/>
              <a:cs typeface="Arial" pitchFamily="34" charset="0"/>
            </a:endParaRPr>
          </a:p>
        </p:txBody>
      </p:sp>
      <p:sp>
        <p:nvSpPr>
          <p:cNvPr id="12" name="Rectangle 11"/>
          <p:cNvSpPr/>
          <p:nvPr/>
        </p:nvSpPr>
        <p:spPr>
          <a:xfrm>
            <a:off x="2742820" y="5445224"/>
            <a:ext cx="3414717"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(14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Oktober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13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Muharram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Double Bracket 10"/>
          <p:cNvSpPr/>
          <p:nvPr/>
        </p:nvSpPr>
        <p:spPr>
          <a:xfrm>
            <a:off x="251520" y="1496293"/>
            <a:ext cx="8712968" cy="4597003"/>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dibincangkan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sebahagian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mungkar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membimbangkan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Menular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daging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tempat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persis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penyakit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merebak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tubuh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Andai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berlanjutan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pasti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membesar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mereput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tonggak-tonggak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sekaligus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menggugat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keimanan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menggoncang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ketetapan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sehingga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mengakibatkan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bencana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Double Bracket 13"/>
          <p:cNvSpPr/>
          <p:nvPr/>
        </p:nvSpPr>
        <p:spPr>
          <a:xfrm>
            <a:off x="251520" y="1340768"/>
            <a:ext cx="8712968" cy="4971574"/>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berleluasa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menghakis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keadilan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murni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menggugat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pemerintahan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demokratik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Seterusnya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lahir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anggota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berperibadi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buruk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menggadai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mengejar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ringgit,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pekerjaan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jawatan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pangkat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hadiah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Berdasarkan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laporan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lazimnya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penglibatan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politik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sektor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perkhidmatan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awam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swasta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awam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meliputi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perbuatan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meminta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menerima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menawar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tuntutan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palsu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menyalahguna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kedudukan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jawatan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tujuan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717032"/>
            <a:ext cx="8208912"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mengambil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jalan</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pula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menghulurkan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memberi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hakim-hakim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mengambil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sebahagian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padahal</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372200" y="5867980"/>
            <a:ext cx="248542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Baqarah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:188)</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6321" name="Rectangle 1"/>
          <p:cNvSpPr>
            <a:spLocks noChangeArrowheads="1"/>
          </p:cNvSpPr>
          <p:nvPr/>
        </p:nvSpPr>
        <p:spPr bwMode="auto">
          <a:xfrm>
            <a:off x="611560" y="1671915"/>
            <a:ext cx="7956376"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9" pitchFamily="2" charset="2"/>
                <a:ea typeface="Times New Roman" pitchFamily="18" charset="0"/>
                <a:cs typeface="QCF_P029" pitchFamily="2" charset="2"/>
              </a:rPr>
              <a:t>ﮛ ﮜ ﮝ ﮞ ﮟ ﮠ ﮡ ﮢ ﮣ ﮤ ﮥ ﮦ    ﮧ ﮨ ﮩ ﮪ ﮫ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7345" name="Rectangle 1"/>
          <p:cNvSpPr>
            <a:spLocks noChangeArrowheads="1"/>
          </p:cNvSpPr>
          <p:nvPr/>
        </p:nvSpPr>
        <p:spPr bwMode="auto">
          <a:xfrm>
            <a:off x="936104" y="1997001"/>
            <a:ext cx="7164288" cy="1328023"/>
          </a:xfrm>
          <a:prstGeom prst="round2DiagRect">
            <a:avLst/>
          </a:prstGeom>
          <a:solidFill>
            <a:schemeClr val="dk1">
              <a:alpha val="55000"/>
            </a:schemeClr>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raditional Arabic" pitchFamily="2" charset="-78"/>
              </a:rPr>
              <a:t>عَنِ</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ahoma" pitchFamily="34" charset="0"/>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raditional Arabic" pitchFamily="2" charset="-78"/>
              </a:rPr>
              <a:t>ابْنِ عُمَرَ</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ahoma" pitchFamily="34" charset="0"/>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raditional Arabic" pitchFamily="2" charset="-78"/>
              </a:rPr>
              <a:t>رَضِيَ اللهُ عَنهُ عَنِ النَّبِيِّ صَلَّى اللهُ عَلَيهِ وَسَلَّمَ قَالَ:</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ahoma" pitchFamily="34" charset="0"/>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ahoma" pitchFamily="34" charset="0"/>
                <a:ea typeface="Calibri" pitchFamily="34" charset="0"/>
                <a:cs typeface="Traditional Arabic" pitchFamily="2" charset="-78"/>
              </a:rPr>
              <a:t>الرَّاشِي وَالمُرتَشِي فِي النَّارِ</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Trapezoid 10"/>
          <p:cNvSpPr/>
          <p:nvPr/>
        </p:nvSpPr>
        <p:spPr>
          <a:xfrm>
            <a:off x="971600" y="3645024"/>
            <a:ext cx="7200800" cy="1223546"/>
          </a:xfrm>
          <a:prstGeom prst="trapezoid">
            <a:avLst/>
          </a:prstGeom>
          <a:gradFill>
            <a:gsLst>
              <a:gs pos="0">
                <a:schemeClr val="accent4">
                  <a:tint val="70000"/>
                  <a:satMod val="130000"/>
                  <a:alpha val="55000"/>
                </a:schemeClr>
              </a:gs>
              <a:gs pos="43000">
                <a:schemeClr val="accent4">
                  <a:tint val="44000"/>
                  <a:satMod val="165000"/>
                </a:schemeClr>
              </a:gs>
              <a:gs pos="93000">
                <a:schemeClr val="accent4">
                  <a:tint val="15000"/>
                  <a:satMod val="165000"/>
                </a:schemeClr>
              </a:gs>
              <a:gs pos="100000">
                <a:schemeClr val="accent4">
                  <a:tint val="5000"/>
                  <a:satMod val="250000"/>
                </a:schemeClr>
              </a:gs>
            </a:gsLst>
          </a:gradFill>
          <a:ln>
            <a:noFill/>
          </a:ln>
          <a:effectLst>
            <a:glow rad="101600">
              <a:schemeClr val="accent3">
                <a:satMod val="175000"/>
                <a:alpha val="40000"/>
              </a:schemeClr>
            </a:glow>
            <a:outerShdw blurRad="57150" dist="38100" dir="5400000" algn="ctr" rotWithShape="0">
              <a:schemeClr val="accent4">
                <a:shade val="9000"/>
                <a:satMod val="105000"/>
                <a:alpha val="4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endPar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Ibnu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Pemberi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penerima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api</a:t>
            </a:r>
            <a:r>
              <a:rPr lang="en-US" i="1"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neraka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372200" y="5229200"/>
            <a:ext cx="1770293"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Tabrani</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Double Bracket 11"/>
          <p:cNvSpPr/>
          <p:nvPr/>
        </p:nvSpPr>
        <p:spPr>
          <a:xfrm>
            <a:off x="251520" y="1726847"/>
            <a:ext cx="8712968" cy="4222433"/>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algn="just">
              <a:buClr>
                <a:srgbClr val="FF0000"/>
              </a:buCl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Persoalan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timbul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mengapa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berlaku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lvl="0" algn="just">
              <a:buClr>
                <a:srgbClr val="FF0000"/>
              </a:buCl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berdasarkan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laporan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berpunca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algn="just">
              <a:buClr>
                <a:srgbClr val="FF0000"/>
              </a:buCl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kegagalan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individu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mengawal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nafsu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besar</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bersifat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tamak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haloba</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mewah</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memburu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cepat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bersyukur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819150" lvl="0" indent="-457200" algn="just">
              <a:buClr>
                <a:srgbClr val="FF0000"/>
              </a:buClr>
              <a:buAutoNum type="arabicParenBoth"/>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terikut-ikut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rakan-rakan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sekerja</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Trapezoid 10"/>
          <p:cNvSpPr/>
          <p:nvPr/>
        </p:nvSpPr>
        <p:spPr>
          <a:xfrm>
            <a:off x="971600" y="3645024"/>
            <a:ext cx="7200800" cy="1520190"/>
          </a:xfrm>
          <a:prstGeom prst="trapezoid">
            <a:avLst/>
          </a:prstGeom>
          <a:gradFill>
            <a:gsLst>
              <a:gs pos="0">
                <a:schemeClr val="accent4">
                  <a:tint val="70000"/>
                  <a:satMod val="130000"/>
                  <a:alpha val="55000"/>
                </a:schemeClr>
              </a:gs>
              <a:gs pos="43000">
                <a:schemeClr val="accent4">
                  <a:tint val="44000"/>
                  <a:satMod val="165000"/>
                </a:schemeClr>
              </a:gs>
              <a:gs pos="93000">
                <a:schemeClr val="accent4">
                  <a:tint val="15000"/>
                  <a:satMod val="165000"/>
                </a:schemeClr>
              </a:gs>
              <a:gs pos="100000">
                <a:schemeClr val="accent4">
                  <a:tint val="5000"/>
                  <a:satMod val="250000"/>
                </a:schemeClr>
              </a:gs>
            </a:gsLst>
          </a:gradFill>
          <a:ln>
            <a:noFill/>
          </a:ln>
          <a:effectLst>
            <a:glow rad="101600">
              <a:schemeClr val="accent3">
                <a:satMod val="175000"/>
                <a:alpha val="40000"/>
              </a:schemeClr>
            </a:glow>
            <a:outerShdw blurRad="57150" dist="38100" dir="5400000" algn="ctr" rotWithShape="0">
              <a:schemeClr val="accent4">
                <a:shade val="9000"/>
                <a:satMod val="105000"/>
                <a:alpha val="4800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endPar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Ka’ab</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bin </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Iyadh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belia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mendengar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ditimpa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fitnah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ujian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fitnah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umatku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harta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372200" y="5229200"/>
            <a:ext cx="1473801"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(HR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Tirmizi</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8369" name="Rectangle 1"/>
          <p:cNvSpPr>
            <a:spLocks noChangeArrowheads="1"/>
          </p:cNvSpPr>
          <p:nvPr/>
        </p:nvSpPr>
        <p:spPr bwMode="auto">
          <a:xfrm>
            <a:off x="827584" y="1772816"/>
            <a:ext cx="7524328"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عَنْ كَعْبِ بْنِ عِيَاضٍ</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قَالَ</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سَمِعْتُ النَّبِيَّ صَلَّى اللَّهُ عَلَيْهِ وَسَلَّمَ يَقُولُ إِنَّ</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ea typeface="Calibri" pitchFamily="34" charset="0"/>
                <a:cs typeface="Traditional Arabic" pitchFamily="2" charset="-78"/>
              </a:rPr>
              <a:t>لِكُلِّ أُمَّةٍ فِتْنَةً وَفِتْنَةُ أُمَّتِي الْمَالُ</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Double Bracket 10"/>
          <p:cNvSpPr/>
          <p:nvPr/>
        </p:nvSpPr>
        <p:spPr>
          <a:xfrm>
            <a:off x="251520" y="1337746"/>
            <a:ext cx="8712968" cy="4971574"/>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Imam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Ibnu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Qayyim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menegaskan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penghalang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terjadinya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syubhat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kekeliruan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fitnah</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syahwat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dorongan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nafsu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terlibat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implikasi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buruk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sistem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pembahagian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tertumpu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tertentu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meningkatkan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kadar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inflasi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berleluasanya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kezaliman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merugikan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berpenat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rezeki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menggunakan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tulang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empat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terlibat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langsung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pengurusan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Double Bracket 9"/>
          <p:cNvSpPr/>
          <p:nvPr/>
        </p:nvSpPr>
        <p:spPr>
          <a:xfrm>
            <a:off x="251520" y="1496293"/>
            <a:ext cx="8712968" cy="4597003"/>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agensi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dipertanggungjawabkan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mengendalikan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Suruhanjaya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Pencegahan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Malaysia (SPRM)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mimbar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manfaat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diraih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perjuangan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apa-apa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sekiranya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kebersamaan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dibanteras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Justeru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kesedaran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sokongan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diperlukan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menyokong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aktiviti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matlamat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Double Bracket 9"/>
          <p:cNvSpPr/>
          <p:nvPr/>
        </p:nvSpPr>
        <p:spPr>
          <a:xfrm>
            <a:off x="251520" y="1496293"/>
            <a:ext cx="8712968" cy="4971574"/>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benar-benar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merasai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kehadiran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SPRM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seolah-olah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kepunyaan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SPRM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nilai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integriti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menjalin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kemesraan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sebalik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ketegasannya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rakyat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memerangi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habis-habisan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Mimbar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berharap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keseriusan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memerangi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jenayah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urus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tadbir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perkhidmatan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mahu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pun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swasta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sebagaimana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dituntut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menepati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hasrat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717032"/>
            <a:ext cx="8208912" cy="2031325"/>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bertolong-tolongan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kebajikan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bertolong-tolongan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maksiat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pencerobohan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sesungguhnya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Maha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azab</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seksa-Nya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sesiapa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melanggar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perintahNya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372200" y="5867980"/>
            <a:ext cx="222163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Maidah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:2)</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9393" name="Rectangle 1"/>
          <p:cNvSpPr>
            <a:spLocks noChangeArrowheads="1"/>
          </p:cNvSpPr>
          <p:nvPr/>
        </p:nvSpPr>
        <p:spPr bwMode="auto">
          <a:xfrm>
            <a:off x="467544" y="1671773"/>
            <a:ext cx="81369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Calibri" pitchFamily="34" charset="0"/>
                <a:cs typeface="Arabic Transparent" pitchFamily="2" charset="-78"/>
              </a:rPr>
              <a:t>﴿</a:t>
            </a:r>
            <a:r>
              <a:rPr kumimoji="0" lang="ar-SA" sz="3600" i="0" u="none" strike="noStrike" normalizeH="0" baseline="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Calibri" pitchFamily="34" charset="0"/>
                <a:cs typeface="QCF_P106" pitchFamily="2" charset="2"/>
              </a:rPr>
              <a:t>ﯭ ﯮ ﯯ ﯰ ﯱ ﯲ ﯳ ﯴ ﯵ ﯶ ﯷ ﯸ ﯹ ﯺ ﯻ ﯼ ﯽ ﯾ</a:t>
            </a:r>
            <a:r>
              <a:rPr kumimoji="0" lang="ar-SA" sz="3600" i="0" u="none" strike="noStrike" normalizeH="0" baseline="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6" pitchFamily="2" charset="2"/>
                <a:ea typeface="Calibri" pitchFamily="34" charset="0"/>
                <a:cs typeface="Arabic Transparent" pitchFamily="2" charset="-78"/>
              </a:rPr>
              <a:t>﴾</a:t>
            </a:r>
            <a:endParaRPr kumimoji="0" lang="ar-SA" sz="3600" i="0" u="none" strike="noStrike" normalizeH="0" baseline="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564904"/>
            <a:ext cx="9144000" cy="3384376"/>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707904" y="5229200"/>
            <a:ext cx="1691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البقرة: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١</a:t>
            </a:r>
            <a:r>
              <a:rPr lang="fa-IR"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pitchFamily="2" charset="-78"/>
              </a:rPr>
              <a:t>۸۸</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39937" name="Rectangle 1"/>
          <p:cNvSpPr>
            <a:spLocks noChangeArrowheads="1"/>
          </p:cNvSpPr>
          <p:nvPr/>
        </p:nvSpPr>
        <p:spPr bwMode="auto">
          <a:xfrm>
            <a:off x="467544" y="3228436"/>
            <a:ext cx="8136904" cy="16850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9" pitchFamily="2" charset="2"/>
                <a:ea typeface="Times New Roman" pitchFamily="18" charset="0"/>
                <a:cs typeface="QCF_P029" pitchFamily="2" charset="2"/>
              </a:rPr>
              <a:t>ﮛ ﮜ ﮝ ﮞ ﮟ ﮠ ﮡ ﮢ ﮣ ﮤ ﮥ ﮦ ﮧ ﮨ ﮩ ﮪ ﮫ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980728"/>
            <a:ext cx="9144000" cy="5877272"/>
          </a:xfrm>
          <a:prstGeom prst="rect">
            <a:avLst/>
          </a:prstGeom>
          <a:solidFill>
            <a:srgbClr val="0000FF">
              <a:alpha val="55000"/>
            </a:srgbClr>
          </a:solidFill>
          <a:ln w="38100">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482169"/>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4211796"/>
            <a:ext cx="8892480" cy="1754326"/>
          </a:xfrm>
          <a:prstGeom prst="rect">
            <a:avLst/>
          </a:prstGeom>
        </p:spPr>
        <p:txBody>
          <a:bodyPr wrap="square">
            <a:spAutoFit/>
          </a:bodyPr>
          <a:lstStyle/>
          <a:p>
            <a:pPr algn="ctr"/>
            <a:r>
              <a:rPr lang="en-US" dirty="0" err="1"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dirty="0" smtClean="0">
              <a:ln w="18415" cmpd="sng">
                <a:solidFill>
                  <a:srgbClr val="FFFF00"/>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puak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menyeru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berdakwah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kebajikan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mengembangkan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menyuruh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berbuat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buruk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bersifat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berjaya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347864" y="6156012"/>
            <a:ext cx="242130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Ali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Imran</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104)</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7409" name="Rectangle 1"/>
          <p:cNvSpPr>
            <a:spLocks noChangeArrowheads="1"/>
          </p:cNvSpPr>
          <p:nvPr/>
        </p:nvSpPr>
        <p:spPr bwMode="auto">
          <a:xfrm>
            <a:off x="395536" y="2766120"/>
            <a:ext cx="856895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63"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63" pitchFamily="2" charset="2"/>
                <a:ea typeface="Times New Roman" pitchFamily="18" charset="0"/>
                <a:cs typeface="QCF_P063" pitchFamily="2" charset="2"/>
              </a:rPr>
              <a:t>ﮖ ﮗ ﮘ ﮙ ﮚ ﮛ ﮜ ﮝ ﮞ ﮟ ﮠ ﮡ ﮢ ﮣ ﮤ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63"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أَنَّ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1607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Document 11"/>
          <p:cNvSpPr/>
          <p:nvPr/>
        </p:nvSpPr>
        <p:spPr>
          <a:xfrm>
            <a:off x="251520" y="1916832"/>
            <a:ext cx="8496944" cy="1152128"/>
          </a:xfrm>
          <a:prstGeom prst="flowChartDocument">
            <a:avLst/>
          </a:prstGeom>
          <a:solidFill>
            <a:srgbClr val="00B0F0"/>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251520" y="314096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508104" y="314096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755576" y="5733256"/>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KITA MENJADI UMAT YANG TERBAIK, UMAT CONTOH </a:t>
            </a:r>
            <a:endPar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MEMPEROLEHI KEBAHAGIAAN DI DUNIA DAN DI AKHIRAT.</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7" name="Flowchart: Terminator 16"/>
          <p:cNvSpPr/>
          <p:nvPr/>
        </p:nvSpPr>
        <p:spPr>
          <a:xfrm>
            <a:off x="179512" y="4507260"/>
            <a:ext cx="8640960" cy="1081980"/>
          </a:xfrm>
          <a:prstGeom prst="flowChartTerminator">
            <a:avLst/>
          </a:prstGeom>
          <a:solidFill>
            <a:srgbClr val="002060"/>
          </a:solidFill>
        </p:spPr>
        <p:txBody>
          <a:bodyPr wrap="square">
            <a:spAutoFit/>
          </a:bodyPr>
          <a:lstStyle/>
          <a:p>
            <a:pPr lvl="0" algn="ct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kehidupan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diberkati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diredhai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sumber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rezeki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2123658"/>
          </a:xfrm>
          <a:prstGeom prst="rect">
            <a:avLst/>
          </a:prstGeom>
        </p:spPr>
        <p:txBody>
          <a:bodyPr wrap="square">
            <a:spAutoFit/>
          </a:bodyPr>
          <a:lstStyle/>
          <a:p>
            <a:pPr fontAlgn="base"/>
            <a:r>
              <a:rPr lang="en-US"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rPr>
              <a:t>KEBERSAMAAN</a:t>
            </a:r>
          </a:p>
          <a:p>
            <a:pPr fontAlgn="base"/>
            <a:r>
              <a:rPr lang="en-US"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rPr>
              <a:t>MEMERANGI</a:t>
            </a:r>
          </a:p>
          <a:p>
            <a:pPr fontAlgn="base"/>
            <a:r>
              <a:rPr lang="en-US"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rPr>
              <a:t>RASUAH</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Bodoni Poster" pitchFamily="18" charset="0"/>
              <a:cs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Double Bracket 9"/>
          <p:cNvSpPr/>
          <p:nvPr/>
        </p:nvSpPr>
        <p:spPr>
          <a:xfrm>
            <a:off x="251520" y="1196752"/>
            <a:ext cx="8712968" cy="5346144"/>
          </a:xfrm>
          <a:prstGeom prst="bracketPair">
            <a:avLst/>
          </a:prstGeom>
          <a:solidFill>
            <a:srgbClr val="FF000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Ajaran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menetapkan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tanggungjawab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kebersamaan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melaksanakan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aktiviti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amar</a:t>
            </a:r>
            <a:r>
              <a:rPr lang="en-US" sz="2200" i="1"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makruf</a:t>
            </a:r>
            <a:r>
              <a:rPr lang="en-US" sz="22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nahi</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munkar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mencegah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kejahatan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berperanan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menyeru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mengajak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memanggil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mentaati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perintah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lima </a:t>
            </a:r>
            <a:r>
              <a:rPr lang="en-US" sz="2200" dirty="0" err="1"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asas</a:t>
            </a:r>
            <a:r>
              <a:rPr lang="en-US" sz="2200" dirty="0" smtClean="0">
                <a:ln w="18415" cmpd="sng">
                  <a:solidFill>
                    <a:schemeClr val="accent4">
                      <a:lumMod val="60000"/>
                      <a:lumOff val="40000"/>
                    </a:schemeClr>
                  </a:solidFill>
                  <a:prstDash val="solid"/>
                </a:ln>
                <a:solidFill>
                  <a:schemeClr val="accent4">
                    <a:lumMod val="60000"/>
                    <a:lumOff val="40000"/>
                  </a:schemeClr>
                </a:solidFill>
                <a:effectLst>
                  <a:glow rad="101600">
                    <a:schemeClr val="bg1">
                      <a:alpha val="60000"/>
                    </a:schemeClr>
                  </a:glow>
                  <a:outerShdw blurRad="63500" dir="3600000" algn="tl" rotWithShape="0">
                    <a:srgbClr val="000000">
                      <a:alpha val="70000"/>
                    </a:srgbClr>
                  </a:outerShdw>
                </a:effectLst>
              </a:rPr>
              <a:t> </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Kuliyaat</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as-</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Syar’iah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al-Khams)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keturunan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dipelihara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mungkin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lvl="0" indent="-361950" algn="just">
              <a:buClr>
                <a:srgbClr val="FF00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Hendaklah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dilakukan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amanah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kemungkaran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kemaksiatan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berleluasa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kebenaran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ditegakkan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539552" y="3717032"/>
            <a:ext cx="8208912"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beriman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mengkhianati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amanah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janganlah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mengkhianati</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amanah-amanah</a:t>
            </a:r>
            <a:r>
              <a:rPr lang="en-US"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sedang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mengetahui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salahnya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6563762" y="5291916"/>
            <a:ext cx="211269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Anfal</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27</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9697" name="Rectangle 1"/>
          <p:cNvSpPr>
            <a:spLocks noChangeArrowheads="1"/>
          </p:cNvSpPr>
          <p:nvPr/>
        </p:nvSpPr>
        <p:spPr bwMode="auto">
          <a:xfrm>
            <a:off x="395536" y="1671773"/>
            <a:ext cx="828092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0"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0" pitchFamily="2" charset="2"/>
                <a:ea typeface="Times New Roman" pitchFamily="18" charset="0"/>
                <a:cs typeface="QCF_P180" pitchFamily="2" charset="2"/>
              </a:rPr>
              <a:t>ﭥ ﭦ ﭧ ﭨ ﭩ ﭪ ﭫ ﭬ ﭭ ﭮ ﭯ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80" pitchFamily="2" charset="2"/>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4902</TotalTime>
  <Words>2022</Words>
  <Application>Microsoft Office PowerPoint</Application>
  <PresentationFormat>On-screen Show (4:3)</PresentationFormat>
  <Paragraphs>231</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409</cp:revision>
  <dcterms:created xsi:type="dcterms:W3CDTF">2015-11-26T00:41:05Z</dcterms:created>
  <dcterms:modified xsi:type="dcterms:W3CDTF">2016-10-12T06:16:01Z</dcterms:modified>
</cp:coreProperties>
</file>