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39"/>
  </p:notesMasterIdLst>
  <p:handoutMasterIdLst>
    <p:handoutMasterId r:id="rId40"/>
  </p:handoutMasterIdLst>
  <p:sldIdLst>
    <p:sldId id="256" r:id="rId2"/>
    <p:sldId id="342" r:id="rId3"/>
    <p:sldId id="259" r:id="rId4"/>
    <p:sldId id="260" r:id="rId5"/>
    <p:sldId id="261" r:id="rId6"/>
    <p:sldId id="319" r:id="rId7"/>
    <p:sldId id="263" r:id="rId8"/>
    <p:sldId id="343" r:id="rId9"/>
    <p:sldId id="361" r:id="rId10"/>
    <p:sldId id="356" r:id="rId11"/>
    <p:sldId id="344" r:id="rId12"/>
    <p:sldId id="322" r:id="rId13"/>
    <p:sldId id="362" r:id="rId14"/>
    <p:sldId id="349" r:id="rId15"/>
    <p:sldId id="360" r:id="rId16"/>
    <p:sldId id="363" r:id="rId17"/>
    <p:sldId id="357" r:id="rId18"/>
    <p:sldId id="350" r:id="rId19"/>
    <p:sldId id="333" r:id="rId20"/>
    <p:sldId id="347" r:id="rId21"/>
    <p:sldId id="348" r:id="rId22"/>
    <p:sldId id="276" r:id="rId23"/>
    <p:sldId id="278" r:id="rId24"/>
    <p:sldId id="279" r:id="rId25"/>
    <p:sldId id="299" r:id="rId26"/>
    <p:sldId id="281" r:id="rId27"/>
    <p:sldId id="300" r:id="rId28"/>
    <p:sldId id="282" r:id="rId29"/>
    <p:sldId id="283" r:id="rId30"/>
    <p:sldId id="301" r:id="rId31"/>
    <p:sldId id="284" r:id="rId32"/>
    <p:sldId id="302" r:id="rId33"/>
    <p:sldId id="285" r:id="rId34"/>
    <p:sldId id="303" r:id="rId35"/>
    <p:sldId id="286" r:id="rId36"/>
    <p:sldId id="304" r:id="rId37"/>
    <p:sldId id="28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3E8"/>
    <a:srgbClr val="0000FF"/>
    <a:srgbClr val="006600"/>
    <a:srgbClr val="FFFFFF"/>
    <a:srgbClr val="FC9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72" d="100"/>
          <a:sy n="72" d="100"/>
        </p:scale>
        <p:origin x="124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chemeClr val="accent3">
            <a:lumMod val="60000"/>
            <a:lumOff val="40000"/>
          </a:schemeClr>
        </a:solidFill>
      </dgm:spPr>
      <dgm:t>
        <a:bodyPr/>
        <a:lstStyle/>
        <a:p>
          <a:pPr algn="just"/>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yang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sempurna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memelihara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hak-hak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manusiawi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walau</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berbeza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pandangan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prinsip</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sebagaimana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ajaran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Rasulullah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memimpin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harmoni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6600">
            <a:alpha val="90000"/>
          </a:srgbClr>
        </a:solidFill>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9841F14C-DCC2-48F3-81C6-1B36E3DA9C65}">
      <dgm:prSet phldrT="[Text]" custT="1"/>
      <dgm:spPr>
        <a:solidFill>
          <a:srgbClr val="0000FF"/>
        </a:solidFill>
      </dgm:spPr>
      <dgm:t>
        <a:bodyPr/>
        <a:lstStyle/>
        <a:p>
          <a:pPr algn="just"/>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Cabaran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ancaman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berlaku</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semasa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semasa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menunjukkan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situasi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berlaku</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memerlukan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kesatuan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kebersamaan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menghadapinya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6600">
            <a:alpha val="90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6937BE48-1F14-4B25-9767-43BF73144367}" type="presOf" srcId="{9841F14C-DCC2-48F3-81C6-1B36E3DA9C65}" destId="{135287A4-6937-47C0-8F39-C96C4B97CD44}" srcOrd="1" destOrd="0" presId="urn:microsoft.com/office/officeart/2005/8/layout/list1"/>
    <dgm:cxn modelId="{013546AB-05DB-415A-BC2F-9E63E091ADE6}" type="presOf" srcId="{300B4929-CA6D-44CF-90A5-12B6BD4E7280}" destId="{6C94124A-AF01-4443-B214-2B6E105C6595}" srcOrd="0" destOrd="0" presId="urn:microsoft.com/office/officeart/2005/8/layout/list1"/>
    <dgm:cxn modelId="{7562A0E5-0555-4C04-9D29-338F20FB6494}" type="presOf" srcId="{9841F14C-DCC2-48F3-81C6-1B36E3DA9C65}" destId="{FFE7CF78-7432-402C-8F82-CA25BD0A1B34}" srcOrd="0" destOrd="0" presId="urn:microsoft.com/office/officeart/2005/8/layout/list1"/>
    <dgm:cxn modelId="{98A06251-F886-4733-99F3-32F2A7CBC708}" type="presParOf" srcId="{6C94124A-AF01-4443-B214-2B6E105C6595}" destId="{760116B9-10D1-4380-A733-9E7F1C9A80D8}" srcOrd="0" destOrd="0" presId="urn:microsoft.com/office/officeart/2005/8/layout/list1"/>
    <dgm:cxn modelId="{8E5D960E-B2EC-45E4-B681-7EEA66D21754}" type="presParOf" srcId="{760116B9-10D1-4380-A733-9E7F1C9A80D8}" destId="{FFE7CF78-7432-402C-8F82-CA25BD0A1B34}" srcOrd="0" destOrd="0" presId="urn:microsoft.com/office/officeart/2005/8/layout/list1"/>
    <dgm:cxn modelId="{C60CA875-3087-4206-9388-FBBE19DC8DB8}" type="presParOf" srcId="{760116B9-10D1-4380-A733-9E7F1C9A80D8}" destId="{135287A4-6937-47C0-8F39-C96C4B97CD44}" srcOrd="1" destOrd="0" presId="urn:microsoft.com/office/officeart/2005/8/layout/list1"/>
    <dgm:cxn modelId="{BC263DF9-D2ED-4B4D-A481-8B28197F04F1}" type="presParOf" srcId="{6C94124A-AF01-4443-B214-2B6E105C6595}" destId="{EFF7E294-78C3-4D49-A5F6-67D79C98564C}" srcOrd="1" destOrd="0" presId="urn:microsoft.com/office/officeart/2005/8/layout/list1"/>
    <dgm:cxn modelId="{6ED7736E-9FAD-4ED5-82CA-FF5E050CADE2}"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3d2" qsCatId="3D" csTypeId="urn:microsoft.com/office/officeart/2005/8/colors/colorful3" csCatId="colorful" phldr="1"/>
      <dgm:spPr/>
      <dgm:t>
        <a:bodyPr/>
        <a:lstStyle/>
        <a:p>
          <a:endParaRPr lang="en-US"/>
        </a:p>
      </dgm:t>
    </dgm:pt>
    <dgm:pt modelId="{9841F14C-DCC2-48F3-81C6-1B36E3DA9C65}">
      <dgm:prSet phldrT="[Text]" custT="1"/>
      <dgm:spPr>
        <a:solidFill>
          <a:schemeClr val="accent6">
            <a:lumMod val="60000"/>
            <a:lumOff val="40000"/>
          </a:schemeClr>
        </a:solidFill>
      </dgm:spPr>
      <dgm:t>
        <a:bodyPr/>
        <a:lstStyle/>
        <a:p>
          <a:pPr algn="just"/>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Kebersamaan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dikecapi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sentiasa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dipelihara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dibajai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subur</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bercambah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menjamin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keteguhan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kedaulatan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6600">
            <a:alpha val="90000"/>
          </a:srgbClr>
        </a:solidFill>
      </dgm:spPr>
      <dgm:t>
        <a:bodyPr/>
        <a:lstStyle/>
        <a:p>
          <a:endParaRPr lang="en-US"/>
        </a:p>
      </dgm:t>
    </dgm:pt>
  </dgm:ptLst>
  <dgm:cxnLst>
    <dgm:cxn modelId="{2164C2CA-412B-442B-B0FA-3D17E8E0D5AC}" type="presOf" srcId="{9841F14C-DCC2-48F3-81C6-1B36E3DA9C65}" destId="{135287A4-6937-47C0-8F39-C96C4B97CD44}" srcOrd="1" destOrd="0" presId="urn:microsoft.com/office/officeart/2005/8/layout/list1"/>
    <dgm:cxn modelId="{139F5B01-93A9-4EB7-A10B-F720EDF4AA05}" type="presOf" srcId="{300B4929-CA6D-44CF-90A5-12B6BD4E7280}" destId="{6C94124A-AF01-4443-B214-2B6E105C6595}" srcOrd="0" destOrd="0" presId="urn:microsoft.com/office/officeart/2005/8/layout/list1"/>
    <dgm:cxn modelId="{C52F56C8-AD5C-43DB-8EB8-A208C45A6DD7}" type="presOf" srcId="{9841F14C-DCC2-48F3-81C6-1B36E3DA9C65}" destId="{FFE7CF78-7432-402C-8F82-CA25BD0A1B34}" srcOrd="0"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36B9B96D-CCC4-4930-8B5C-5987A5FAA1D6}" type="presParOf" srcId="{6C94124A-AF01-4443-B214-2B6E105C6595}" destId="{760116B9-10D1-4380-A733-9E7F1C9A80D8}" srcOrd="0" destOrd="0" presId="urn:microsoft.com/office/officeart/2005/8/layout/list1"/>
    <dgm:cxn modelId="{DD5D41F0-A8F0-41EB-8E8E-D8CF07464896}" type="presParOf" srcId="{760116B9-10D1-4380-A733-9E7F1C9A80D8}" destId="{FFE7CF78-7432-402C-8F82-CA25BD0A1B34}" srcOrd="0" destOrd="0" presId="urn:microsoft.com/office/officeart/2005/8/layout/list1"/>
    <dgm:cxn modelId="{C29E9DA0-C00C-4012-9BC1-D49147418E6B}" type="presParOf" srcId="{760116B9-10D1-4380-A733-9E7F1C9A80D8}" destId="{135287A4-6937-47C0-8F39-C96C4B97CD44}" srcOrd="1" destOrd="0" presId="urn:microsoft.com/office/officeart/2005/8/layout/list1"/>
    <dgm:cxn modelId="{3FC222A4-B9BA-449A-9667-782CC4EA54E8}" type="presParOf" srcId="{6C94124A-AF01-4443-B214-2B6E105C6595}" destId="{EFF7E294-78C3-4D49-A5F6-67D79C98564C}" srcOrd="1" destOrd="0" presId="urn:microsoft.com/office/officeart/2005/8/layout/list1"/>
    <dgm:cxn modelId="{E9D71163-6E4A-48C7-BA05-282D0359F5AA}"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5080"/>
          <a:ext cx="8028384" cy="1612800"/>
        </a:xfrm>
        <a:prstGeom prst="rect">
          <a:avLst/>
        </a:prstGeom>
        <a:solidFill>
          <a:srgbClr val="006600">
            <a:alpha val="90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55978"/>
          <a:ext cx="7516574" cy="2571914"/>
        </a:xfrm>
        <a:prstGeom prst="round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yang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sempurna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memelihara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hak-hak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manusiawi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walau</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berbeza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pandangan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prinsip</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sebagaimana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ajaran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Rasulullah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memimpin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harmoni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526969" y="681528"/>
        <a:ext cx="7265474" cy="2320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1903762"/>
          <a:ext cx="8028384" cy="1612800"/>
        </a:xfrm>
        <a:prstGeom prst="rect">
          <a:avLst/>
        </a:prstGeom>
        <a:solidFill>
          <a:srgbClr val="006600">
            <a:alpha val="90000"/>
          </a:srgb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35287A4-6937-47C0-8F39-C96C4B97CD44}">
      <dsp:nvSpPr>
        <dsp:cNvPr id="0" name=""/>
        <dsp:cNvSpPr/>
      </dsp:nvSpPr>
      <dsp:spPr>
        <a:xfrm>
          <a:off x="401419" y="897296"/>
          <a:ext cx="7516574" cy="1889280"/>
        </a:xfrm>
        <a:prstGeom prst="roundRect">
          <a:avLst/>
        </a:prstGeom>
        <a:solidFill>
          <a:srgbClr val="0000FF"/>
        </a:soli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Cabaran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ancaman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berlaku</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semasa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semasa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menunjukkan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situasi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berlaku</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memerlukan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kesatuan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kebersamaan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menghadapinya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93646" y="989523"/>
        <a:ext cx="7332120" cy="1704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1899508"/>
          <a:ext cx="8028384" cy="1638000"/>
        </a:xfrm>
        <a:prstGeom prst="rect">
          <a:avLst/>
        </a:prstGeom>
        <a:solidFill>
          <a:srgbClr val="006600">
            <a:alpha val="90000"/>
          </a:srgb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35287A4-6937-47C0-8F39-C96C4B97CD44}">
      <dsp:nvSpPr>
        <dsp:cNvPr id="0" name=""/>
        <dsp:cNvSpPr/>
      </dsp:nvSpPr>
      <dsp:spPr>
        <a:xfrm>
          <a:off x="401419" y="877316"/>
          <a:ext cx="7516574" cy="1918800"/>
        </a:xfrm>
        <a:prstGeom prst="roundRect">
          <a:avLst/>
        </a:prstGeom>
        <a:solidFill>
          <a:schemeClr val="accent6">
            <a:lumMod val="60000"/>
            <a:lumOff val="4000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Kebersamaan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dikecapi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sentiasa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dipelihara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dibajai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subur</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bercambah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menjamin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keteguhan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kedaulatan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95087" y="970984"/>
        <a:ext cx="7329238" cy="17314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9/12/2016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extLst>
      <p:ext uri="{BB962C8B-B14F-4D97-AF65-F5344CB8AC3E}">
        <p14:creationId xmlns:p14="http://schemas.microsoft.com/office/powerpoint/2010/main" val="2973236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extLst>
      <p:ext uri="{BB962C8B-B14F-4D97-AF65-F5344CB8AC3E}">
        <p14:creationId xmlns:p14="http://schemas.microsoft.com/office/powerpoint/2010/main" val="13530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extLst>
      <p:ext uri="{BB962C8B-B14F-4D97-AF65-F5344CB8AC3E}">
        <p14:creationId xmlns:p14="http://schemas.microsoft.com/office/powerpoint/2010/main" val="69077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9/12/2016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9/12/2016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7" name="Rectangle 16"/>
          <p:cNvSpPr/>
          <p:nvPr/>
        </p:nvSpPr>
        <p:spPr>
          <a:xfrm>
            <a:off x="2680317" y="3681223"/>
            <a:ext cx="4839786" cy="830997"/>
          </a:xfrm>
          <a:prstGeom prst="rect">
            <a:avLst/>
          </a:prstGeom>
          <a:noFill/>
        </p:spPr>
        <p:txBody>
          <a:bodyPr wrap="none" lIns="91440" tIns="45720" rIns="91440" bIns="45720">
            <a:spAutoFit/>
          </a:bodyPr>
          <a:lstStyle/>
          <a:p>
            <a:r>
              <a:rPr lang="en-US" sz="4800" b="0" cap="none" spc="0" dirty="0" smtClean="0">
                <a:ln w="18415" cmpd="sng">
                  <a:solidFill>
                    <a:srgbClr val="FFFFFF"/>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KEHARMONIAN</a:t>
            </a:r>
            <a:endParaRPr lang="en-US" sz="4800" b="0" cap="none" spc="0" dirty="0">
              <a:ln w="18415" cmpd="sng">
                <a:solidFill>
                  <a:srgbClr val="FFFFFF"/>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endParaRPr>
          </a:p>
        </p:txBody>
      </p:sp>
      <p:sp>
        <p:nvSpPr>
          <p:cNvPr id="18" name="Rectangle 17"/>
          <p:cNvSpPr/>
          <p:nvPr/>
        </p:nvSpPr>
        <p:spPr>
          <a:xfrm>
            <a:off x="2051720" y="4316521"/>
            <a:ext cx="6147414" cy="584775"/>
          </a:xfrm>
          <a:prstGeom prst="rect">
            <a:avLst/>
          </a:prstGeom>
          <a:noFill/>
        </p:spPr>
        <p:txBody>
          <a:bodyPr wrap="square" lIns="91440" tIns="45720" rIns="91440" bIns="45720">
            <a:spAutoFit/>
          </a:bodyPr>
          <a:lstStyle/>
          <a:p>
            <a:pPr algn="ctr"/>
            <a:r>
              <a:rPr lang="en-US" sz="3200" b="0" cap="none" spc="0" dirty="0" smtClean="0">
                <a:ln w="18415" cmpd="sng">
                  <a:solidFill>
                    <a:srgbClr val="FFFFFF"/>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ASAS PEMBANGUNAN</a:t>
            </a:r>
            <a:endParaRPr lang="en-US" sz="3200" b="0" cap="none" spc="0" dirty="0">
              <a:ln w="18415" cmpd="sng">
                <a:solidFill>
                  <a:srgbClr val="FFFFFF"/>
                </a:solidFill>
                <a:prstDash val="solid"/>
              </a:ln>
              <a:solidFill>
                <a:srgbClr val="FFFF00"/>
              </a:solidFill>
              <a:effectLst>
                <a:glow rad="101600">
                  <a:srgbClr val="FF0000">
                    <a:alpha val="60000"/>
                  </a:srgbClr>
                </a:glow>
                <a:outerShdw blurRad="63500" dir="3600000" algn="tl" rotWithShape="0">
                  <a:srgbClr val="000000">
                    <a:alpha val="70000"/>
                  </a:srgbClr>
                </a:outerShdw>
              </a:effectLst>
            </a:endParaRPr>
          </a:p>
        </p:txBody>
      </p:sp>
      <p:sp>
        <p:nvSpPr>
          <p:cNvPr id="19" name="Rectangle 18"/>
          <p:cNvSpPr/>
          <p:nvPr/>
        </p:nvSpPr>
        <p:spPr>
          <a:xfrm>
            <a:off x="4187623" y="4739858"/>
            <a:ext cx="1824537" cy="584775"/>
          </a:xfrm>
          <a:prstGeom prst="rect">
            <a:avLst/>
          </a:prstGeom>
          <a:noFill/>
        </p:spPr>
        <p:txBody>
          <a:bodyPr wrap="none" lIns="91440" tIns="45720" rIns="91440" bIns="45720">
            <a:spAutoFit/>
          </a:bodyPr>
          <a:lstStyle/>
          <a:p>
            <a:pPr algn="ctr"/>
            <a:r>
              <a:rPr lang="en-US" sz="3200" dirty="0" smtClean="0">
                <a:ln w="18415" cmpd="sng">
                  <a:solidFill>
                    <a:srgbClr val="0000FF"/>
                  </a:solidFill>
                  <a:prstDash val="solid"/>
                </a:ln>
                <a:solidFill>
                  <a:srgbClr val="0000FF"/>
                </a:solidFill>
                <a:effectLst>
                  <a:glow rad="101600">
                    <a:schemeClr val="tx1">
                      <a:alpha val="60000"/>
                    </a:schemeClr>
                  </a:glow>
                  <a:outerShdw blurRad="63500" dir="3600000" algn="tl" rotWithShape="0">
                    <a:srgbClr val="000000">
                      <a:alpha val="70000"/>
                    </a:srgbClr>
                  </a:outerShdw>
                </a:effectLst>
              </a:rPr>
              <a:t>NEGARA</a:t>
            </a:r>
            <a:endParaRPr lang="en-US" sz="3200" dirty="0">
              <a:ln w="18415" cmpd="sng">
                <a:solidFill>
                  <a:srgbClr val="0000FF"/>
                </a:solidFill>
                <a:prstDash val="solid"/>
              </a:ln>
              <a:solidFill>
                <a:srgbClr val="0000FF"/>
              </a:solidFill>
              <a:effectLst>
                <a:glow rad="101600">
                  <a:schemeClr val="tx1">
                    <a:alpha val="60000"/>
                  </a:schemeClr>
                </a:glow>
                <a:outerShdw blurRad="63500" dir="3600000" algn="tl" rotWithShape="0">
                  <a:srgbClr val="000000">
                    <a:alpha val="70000"/>
                  </a:srgbClr>
                </a:outerShdw>
              </a:effectLst>
            </a:endParaRPr>
          </a:p>
        </p:txBody>
      </p:sp>
      <p:sp>
        <p:nvSpPr>
          <p:cNvPr id="20" name="Rounded Rectangle 19"/>
          <p:cNvSpPr/>
          <p:nvPr/>
        </p:nvSpPr>
        <p:spPr>
          <a:xfrm>
            <a:off x="3247681" y="5324633"/>
            <a:ext cx="3844599" cy="408623"/>
          </a:xfrm>
          <a:prstGeom prst="roundRect">
            <a:avLst/>
          </a:prstGeom>
          <a:solidFill>
            <a:srgbClr val="FF0000">
              <a:alpha val="55000"/>
            </a:srgbClr>
          </a:solidFill>
        </p:spPr>
        <p:txBody>
          <a:bodyPr wrap="none" lIns="91440" tIns="45720" rIns="91440" bIns="45720">
            <a:spAutoFit/>
          </a:bodyPr>
          <a:lstStyle/>
          <a:p>
            <a:pPr algn="ctr"/>
            <a:r>
              <a:rPr lang="en-US"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16 September 2016 / 14 </a:t>
            </a:r>
            <a:r>
              <a:rPr lang="en-US"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Zulhijjah</a:t>
            </a:r>
            <a:r>
              <a:rPr lang="en-US"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1437</a:t>
            </a:r>
            <a:endParaRPr lang="en-US"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6276439" y="5939988"/>
            <a:ext cx="2400017" cy="369332"/>
          </a:xfrm>
          <a:prstGeom prst="rect">
            <a:avLst/>
          </a:prstGeom>
        </p:spPr>
        <p:txBody>
          <a:bodyPr wrap="none">
            <a:spAutoFit/>
          </a:bodyPr>
          <a:lstStyle/>
          <a:p>
            <a:pPr lvl="0" algn="ctr"/>
            <a:r>
              <a:rPr lang="ms-MY"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al-Baqarah:213</a:t>
            </a:r>
            <a:r>
              <a:rPr lang="ms-MY"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467544" y="1340768"/>
            <a:ext cx="8208912" cy="4524315"/>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lvl="0" algn="just"/>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Pada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mulanya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ialah</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umat</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satu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menurut</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agama Allah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satu</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tetapi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setelah</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berselisihan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mengutuskan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Nabi-nabi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sebagai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pemberi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khabar</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gembira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balasan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syurga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pemberi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amaran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ingkar</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balasan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azab</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neraka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menurunkan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bersama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Nabi-nabi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Kitab-kitab</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Suci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mengandungi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keterangan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benar</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menjalankan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hukum</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apa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perselisihkan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Dan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sebenarnya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melakukan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perselisihan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melainkan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diberi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Kitab-kitab</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suci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iaitu</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sesudah</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datang</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keterangan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jelas</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nyata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berselisih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semata-mata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kerana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hasad</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dengki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sesama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sendiri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memberikan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petunjuk</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arah</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kebenaran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diperselisihkan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oleh</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derhaka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izin-Nya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Dan Allah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sentiasa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memberi</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petunjuk</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hidayah-Nya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sesiapa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dikehendaki-Nya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jalan</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betul-lurus</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menurut</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undang-undang</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peraturan-Nya</a:t>
            </a:r>
            <a:r>
              <a:rPr lang="en-US"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Diagonal Corner Rectangle 9"/>
          <p:cNvSpPr/>
          <p:nvPr/>
        </p:nvSpPr>
        <p:spPr>
          <a:xfrm>
            <a:off x="251520" y="1496293"/>
            <a:ext cx="8712968" cy="4597003"/>
          </a:xfrm>
          <a:prstGeom prst="round2DiagRect">
            <a:avLst/>
          </a:prstGeom>
          <a:solidFill>
            <a:srgbClr val="002060">
              <a:alpha val="55000"/>
            </a:srgbClr>
          </a:solidFill>
        </p:spPr>
        <p:txBody>
          <a:bodyPr wrap="square">
            <a:spAutoFit/>
          </a:bodyPr>
          <a:lstStyle/>
          <a:p>
            <a:pPr marL="361950" indent="-361950" algn="just">
              <a:buClr>
                <a:srgbClr val="FFFF00"/>
              </a:buClr>
              <a:buFont typeface="Wingdings" pitchFamily="2" charset="2"/>
              <a:buChar char="§"/>
            </a:pP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Allah SWT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menciptakan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sebagai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hamba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khalifah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memakmurkan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muka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bumi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syariat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p>
          <a:p>
            <a:pPr marL="361950" indent="-361950" algn="just">
              <a:buClr>
                <a:srgbClr val="FFFF00"/>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syariat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menghasilkan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kehidupan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bersifat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harmoni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damai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bahagia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sejahtera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dunia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akhirat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FFFF00"/>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Agama Islam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adalah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keperluan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mengharmonikan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kehidupan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membawa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selamat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menyelamatkan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2118360" y="1911096"/>
            <a:ext cx="4907280" cy="30358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Frame 10"/>
          <p:cNvSpPr/>
          <p:nvPr/>
        </p:nvSpPr>
        <p:spPr>
          <a:xfrm>
            <a:off x="251520" y="1496293"/>
            <a:ext cx="8712968" cy="5030450"/>
          </a:xfrm>
          <a:prstGeom prst="frame">
            <a:avLst>
              <a:gd name="adj1" fmla="val 11231"/>
            </a:avLst>
          </a:prstGeom>
          <a:solidFill>
            <a:schemeClr val="tx2">
              <a:lumMod val="50000"/>
              <a:alpha val="55000"/>
            </a:schemeClr>
          </a:solidFill>
          <a:ln>
            <a:solidFill>
              <a:srgbClr val="FF0000"/>
            </a:solidFill>
          </a:ln>
        </p:spPr>
        <p:txBody>
          <a:bodyPr wrap="square">
            <a:spAutoFit/>
          </a:bodyPr>
          <a:lstStyle/>
          <a:p>
            <a:pPr marL="361950" indent="-361950" algn="just">
              <a:buClr>
                <a:srgbClr val="FFFF00"/>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mengamalkan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syariat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lslam</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keadaan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damai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dapat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menjamin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kebahagiaan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keselamatan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rakyat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sesebuah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FFFF00"/>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Akhirnya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agenda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perpaduan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diamalkan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membawa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kemajuan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mudah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FFFF00"/>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Kayu</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ukur</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perpaduan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mustahak</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kerana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dapat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mengekalkan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keharmonian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kedamaian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6" name="Rectangle 15"/>
          <p:cNvSpPr/>
          <p:nvPr/>
        </p:nvSpPr>
        <p:spPr>
          <a:xfrm>
            <a:off x="6516216" y="6165304"/>
            <a:ext cx="2359878" cy="369332"/>
          </a:xfrm>
          <a:prstGeom prst="rect">
            <a:avLst/>
          </a:prstGeom>
        </p:spPr>
        <p:txBody>
          <a:bodyPr wrap="none">
            <a:spAutoFit/>
          </a:bodyPr>
          <a:lstStyle/>
          <a:p>
            <a:pPr lvl="0" algn="ctr"/>
            <a:r>
              <a:rPr lang="ms-MY"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Hujurat</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 13</a:t>
            </a:r>
            <a:r>
              <a:rPr lang="ms-MY"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7" name="Rectangle 16"/>
          <p:cNvSpPr/>
          <p:nvPr/>
        </p:nvSpPr>
        <p:spPr>
          <a:xfrm>
            <a:off x="323528" y="3573016"/>
            <a:ext cx="8496944" cy="2585323"/>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lvl="0" algn="just"/>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menciptakan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lelaki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perempuan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berbagai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suku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puak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berkenal-kenalan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beramah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mesra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lain).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semulia-mulia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takwanya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keturunan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Mengetahui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Mendalam</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Pengetahuan-Nya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keadaan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amalan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58369" name="Rectangle 1"/>
          <p:cNvSpPr>
            <a:spLocks noChangeArrowheads="1"/>
          </p:cNvSpPr>
          <p:nvPr/>
        </p:nvSpPr>
        <p:spPr bwMode="auto">
          <a:xfrm>
            <a:off x="611560" y="2020778"/>
            <a:ext cx="80283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17"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17" pitchFamily="2" charset="2"/>
                <a:ea typeface="Times New Roman" pitchFamily="18" charset="0"/>
                <a:cs typeface="QCF_P517" pitchFamily="2" charset="2"/>
              </a:rPr>
              <a:t>ﭵ ﭶ ﭷ ﭸ ﭹ ﭺ ﭻ ﭼ ﭽ ﭾ ﭿ ﮀ ﮁ ﮂ ﮃ ﮄ ﮅ ﮆ ﮇ ﮈ ﮉ ﮊ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17"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899592" y="1268760"/>
            <a:ext cx="2947345" cy="461665"/>
          </a:xfrm>
          <a:prstGeom prst="rect">
            <a:avLst/>
          </a:prstGeom>
          <a:solidFill>
            <a:srgbClr val="002060"/>
          </a:solidFill>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UMMAH DAKWAH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5414142" y="1268760"/>
            <a:ext cx="2614242" cy="461665"/>
          </a:xfrm>
          <a:prstGeom prst="rect">
            <a:avLst/>
          </a:prstGeom>
          <a:solidFill>
            <a:srgbClr val="002060"/>
          </a:solidFill>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UMMAH IJABAH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ounded Rectangle 13"/>
          <p:cNvSpPr/>
          <p:nvPr/>
        </p:nvSpPr>
        <p:spPr>
          <a:xfrm>
            <a:off x="899592" y="2052394"/>
            <a:ext cx="2952328" cy="173664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err="1" smtClean="0">
                <a:ln>
                  <a:solidFill>
                    <a:srgbClr val="0000FF"/>
                  </a:solidFill>
                </a:ln>
                <a:solidFill>
                  <a:srgbClr val="0000FF"/>
                </a:solidFill>
              </a:rPr>
              <a:t>merangkumi</a:t>
            </a:r>
            <a:r>
              <a:rPr lang="en-US" sz="2400" dirty="0" smtClean="0">
                <a:ln>
                  <a:solidFill>
                    <a:srgbClr val="0000FF"/>
                  </a:solidFill>
                </a:ln>
                <a:solidFill>
                  <a:srgbClr val="0000FF"/>
                </a:solidFill>
              </a:rPr>
              <a:t> </a:t>
            </a:r>
            <a:r>
              <a:rPr lang="en-US" sz="2400" dirty="0" err="1" smtClean="0">
                <a:ln>
                  <a:solidFill>
                    <a:srgbClr val="0000FF"/>
                  </a:solidFill>
                </a:ln>
                <a:solidFill>
                  <a:srgbClr val="0000FF"/>
                </a:solidFill>
              </a:rPr>
              <a:t>seluruh</a:t>
            </a:r>
            <a:r>
              <a:rPr lang="en-US" sz="2400" dirty="0" smtClean="0">
                <a:ln>
                  <a:solidFill>
                    <a:srgbClr val="0000FF"/>
                  </a:solidFill>
                </a:ln>
                <a:solidFill>
                  <a:srgbClr val="0000FF"/>
                </a:solidFill>
              </a:rPr>
              <a:t> </a:t>
            </a:r>
            <a:r>
              <a:rPr lang="en-US" sz="2400" dirty="0" err="1" smtClean="0">
                <a:ln>
                  <a:solidFill>
                    <a:srgbClr val="0000FF"/>
                  </a:solidFill>
                </a:ln>
                <a:solidFill>
                  <a:srgbClr val="0000FF"/>
                </a:solidFill>
              </a:rPr>
              <a:t>manusia</a:t>
            </a:r>
            <a:r>
              <a:rPr lang="en-US" sz="2400" dirty="0" smtClean="0">
                <a:ln>
                  <a:solidFill>
                    <a:srgbClr val="0000FF"/>
                  </a:solidFill>
                </a:ln>
                <a:solidFill>
                  <a:srgbClr val="0000FF"/>
                </a:solidFill>
              </a:rPr>
              <a:t>, </a:t>
            </a:r>
            <a:r>
              <a:rPr lang="en-US" sz="2400" dirty="0" err="1" smtClean="0">
                <a:ln>
                  <a:solidFill>
                    <a:srgbClr val="0000FF"/>
                  </a:solidFill>
                </a:ln>
                <a:solidFill>
                  <a:srgbClr val="0000FF"/>
                </a:solidFill>
              </a:rPr>
              <a:t>sama</a:t>
            </a:r>
            <a:r>
              <a:rPr lang="en-US" sz="2400" dirty="0" smtClean="0">
                <a:ln>
                  <a:solidFill>
                    <a:srgbClr val="0000FF"/>
                  </a:solidFill>
                </a:ln>
                <a:solidFill>
                  <a:srgbClr val="0000FF"/>
                </a:solidFill>
              </a:rPr>
              <a:t> </a:t>
            </a:r>
            <a:r>
              <a:rPr lang="en-US" sz="2400" dirty="0" err="1" smtClean="0">
                <a:ln>
                  <a:solidFill>
                    <a:srgbClr val="0000FF"/>
                  </a:solidFill>
                </a:ln>
                <a:solidFill>
                  <a:srgbClr val="0000FF"/>
                </a:solidFill>
              </a:rPr>
              <a:t>ada</a:t>
            </a:r>
            <a:r>
              <a:rPr lang="en-US" sz="2400" dirty="0" smtClean="0">
                <a:ln>
                  <a:solidFill>
                    <a:srgbClr val="0000FF"/>
                  </a:solidFill>
                </a:ln>
                <a:solidFill>
                  <a:srgbClr val="0000FF"/>
                </a:solidFill>
              </a:rPr>
              <a:t> Islam </a:t>
            </a:r>
            <a:r>
              <a:rPr lang="en-US" sz="2400" dirty="0" err="1" smtClean="0">
                <a:ln>
                  <a:solidFill>
                    <a:srgbClr val="0000FF"/>
                  </a:solidFill>
                </a:ln>
                <a:solidFill>
                  <a:srgbClr val="0000FF"/>
                </a:solidFill>
              </a:rPr>
              <a:t>dan</a:t>
            </a:r>
            <a:r>
              <a:rPr lang="en-US" sz="2400" dirty="0" smtClean="0">
                <a:ln>
                  <a:solidFill>
                    <a:srgbClr val="0000FF"/>
                  </a:solidFill>
                </a:ln>
                <a:solidFill>
                  <a:srgbClr val="0000FF"/>
                </a:solidFill>
              </a:rPr>
              <a:t> </a:t>
            </a:r>
            <a:r>
              <a:rPr lang="en-US" sz="2400" dirty="0" err="1" smtClean="0">
                <a:ln>
                  <a:solidFill>
                    <a:srgbClr val="0000FF"/>
                  </a:solidFill>
                </a:ln>
                <a:solidFill>
                  <a:srgbClr val="0000FF"/>
                </a:solidFill>
              </a:rPr>
              <a:t>bukan</a:t>
            </a:r>
            <a:r>
              <a:rPr lang="en-US" sz="2400" dirty="0" smtClean="0">
                <a:ln>
                  <a:solidFill>
                    <a:srgbClr val="0000FF"/>
                  </a:solidFill>
                </a:ln>
                <a:solidFill>
                  <a:srgbClr val="0000FF"/>
                </a:solidFill>
              </a:rPr>
              <a:t> Islam</a:t>
            </a:r>
            <a:endParaRPr lang="en-US" sz="2400" dirty="0">
              <a:ln>
                <a:solidFill>
                  <a:srgbClr val="0000FF"/>
                </a:solidFill>
              </a:ln>
              <a:solidFill>
                <a:srgbClr val="0000FF"/>
              </a:solidFill>
            </a:endParaRPr>
          </a:p>
        </p:txBody>
      </p:sp>
      <p:sp>
        <p:nvSpPr>
          <p:cNvPr id="15" name="Rounded Rectangle 14"/>
          <p:cNvSpPr/>
          <p:nvPr/>
        </p:nvSpPr>
        <p:spPr>
          <a:xfrm>
            <a:off x="5436096" y="2028969"/>
            <a:ext cx="2592288" cy="132802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err="1" smtClean="0">
                <a:ln>
                  <a:solidFill>
                    <a:srgbClr val="FF0000"/>
                  </a:solidFill>
                </a:ln>
                <a:solidFill>
                  <a:srgbClr val="FF0000"/>
                </a:solidFill>
                <a:effectLst>
                  <a:glow rad="101600">
                    <a:schemeClr val="tx1">
                      <a:alpha val="60000"/>
                    </a:schemeClr>
                  </a:glow>
                </a:effectLst>
              </a:rPr>
              <a:t>manusia</a:t>
            </a:r>
            <a:r>
              <a:rPr lang="en-US" sz="2400" dirty="0" smtClean="0">
                <a:ln>
                  <a:solidFill>
                    <a:srgbClr val="FF0000"/>
                  </a:solidFill>
                </a:ln>
                <a:solidFill>
                  <a:srgbClr val="FF0000"/>
                </a:solidFill>
                <a:effectLst>
                  <a:glow rad="101600">
                    <a:schemeClr val="tx1">
                      <a:alpha val="60000"/>
                    </a:schemeClr>
                  </a:glow>
                </a:effectLst>
              </a:rPr>
              <a:t> yang </a:t>
            </a:r>
            <a:r>
              <a:rPr lang="en-US" sz="2400" dirty="0" err="1" smtClean="0">
                <a:ln>
                  <a:solidFill>
                    <a:srgbClr val="FF0000"/>
                  </a:solidFill>
                </a:ln>
                <a:solidFill>
                  <a:srgbClr val="FF0000"/>
                </a:solidFill>
                <a:effectLst>
                  <a:glow rad="101600">
                    <a:schemeClr val="tx1">
                      <a:alpha val="60000"/>
                    </a:schemeClr>
                  </a:glow>
                </a:effectLst>
              </a:rPr>
              <a:t>sudah</a:t>
            </a:r>
            <a:r>
              <a:rPr lang="en-US" sz="2400" dirty="0" smtClean="0">
                <a:ln>
                  <a:solidFill>
                    <a:srgbClr val="FF0000"/>
                  </a:solidFill>
                </a:ln>
                <a:solidFill>
                  <a:srgbClr val="FF0000"/>
                </a:solidFill>
                <a:effectLst>
                  <a:glow rad="101600">
                    <a:schemeClr val="tx1">
                      <a:alpha val="60000"/>
                    </a:schemeClr>
                  </a:glow>
                </a:effectLst>
              </a:rPr>
              <a:t> </a:t>
            </a:r>
            <a:r>
              <a:rPr lang="en-US" sz="2400" dirty="0" err="1" smtClean="0">
                <a:ln>
                  <a:solidFill>
                    <a:srgbClr val="FF0000"/>
                  </a:solidFill>
                </a:ln>
                <a:solidFill>
                  <a:srgbClr val="FF0000"/>
                </a:solidFill>
                <a:effectLst>
                  <a:glow rad="101600">
                    <a:schemeClr val="tx1">
                      <a:alpha val="60000"/>
                    </a:schemeClr>
                  </a:glow>
                </a:effectLst>
              </a:rPr>
              <a:t>masuk</a:t>
            </a:r>
            <a:r>
              <a:rPr lang="en-US" sz="2400" dirty="0" smtClean="0">
                <a:ln>
                  <a:solidFill>
                    <a:srgbClr val="FF0000"/>
                  </a:solidFill>
                </a:ln>
                <a:solidFill>
                  <a:srgbClr val="FF0000"/>
                </a:solidFill>
                <a:effectLst>
                  <a:glow rad="101600">
                    <a:schemeClr val="tx1">
                      <a:alpha val="60000"/>
                    </a:schemeClr>
                  </a:glow>
                </a:effectLst>
              </a:rPr>
              <a:t> Islam.</a:t>
            </a:r>
            <a:endParaRPr lang="en-US" sz="2400" dirty="0">
              <a:ln>
                <a:solidFill>
                  <a:srgbClr val="FF0000"/>
                </a:solidFill>
              </a:ln>
              <a:solidFill>
                <a:srgbClr val="FF0000"/>
              </a:solidFill>
              <a:effectLst>
                <a:glow rad="101600">
                  <a:schemeClr val="tx1">
                    <a:alpha val="60000"/>
                  </a:schemeClr>
                </a:glow>
              </a:effectLst>
            </a:endParaRPr>
          </a:p>
        </p:txBody>
      </p:sp>
      <p:sp>
        <p:nvSpPr>
          <p:cNvPr id="16" name="Rectangle 15"/>
          <p:cNvSpPr/>
          <p:nvPr/>
        </p:nvSpPr>
        <p:spPr>
          <a:xfrm>
            <a:off x="467544" y="4073004"/>
            <a:ext cx="8208912" cy="2308324"/>
          </a:xfrm>
          <a:prstGeom prst="rect">
            <a:avLst/>
          </a:prstGeom>
        </p:spPr>
        <p:txBody>
          <a:bodyPr wrap="square">
            <a:spAutoFit/>
          </a:bodyPr>
          <a:lstStyle/>
          <a:p>
            <a:pPr marL="361950" indent="-361950" algn="just">
              <a:buFont typeface="Wingdings" pitchFamily="2" charset="2"/>
              <a:buChar char="§"/>
            </a:pP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Kedua-duanya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tetap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dikenali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majmuk</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berlandaskan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kepelbagaian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sebuah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Allah SWT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dasarnya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satu</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keluarga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walaupun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berbeza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bahasa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35496" y="1052736"/>
            <a:ext cx="9036496" cy="5509200"/>
          </a:xfrm>
          <a:prstGeom prst="rect">
            <a:avLst/>
          </a:prstGeom>
          <a:solidFill>
            <a:srgbClr val="002060">
              <a:alpha val="55000"/>
            </a:srgbClr>
          </a:solidFill>
          <a:effectLst>
            <a:outerShdw blurRad="152400" dist="317500" dir="5400000" sx="90000" sy="-19000" rotWithShape="0">
              <a:prstClr val="black">
                <a:alpha val="15000"/>
              </a:prstClr>
            </a:outerShdw>
          </a:effectLst>
        </p:spPr>
        <p:txBody>
          <a:bodyPr wrap="square">
            <a:spAutoFit/>
          </a:bodyPr>
          <a:lstStyle/>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beruntung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walau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pun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namun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mengecapi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keharmonian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kebersamaan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sama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lain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nikmat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keharmonian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wajar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disyukuri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nikmat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berharga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ternilai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berpegang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teguh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panduan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pedoman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al-Quran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as-</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Sunnah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menampilkan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contoh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terbaik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Hal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sahaja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memelihara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berupaya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menarik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mencintai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Lantaran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berpesan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mengamalkan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akhlak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terpuji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menyakiti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orang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lain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07504" y="1124744"/>
            <a:ext cx="8928992" cy="461665"/>
          </a:xfrm>
          <a:prstGeom prst="rect">
            <a:avLst/>
          </a:prstGeom>
        </p:spPr>
        <p:txBody>
          <a:bodyPr wrap="square">
            <a:spAutoFit/>
          </a:bodyPr>
          <a:lstStyle/>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Abu Musa al-</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Asy’ari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meriwayatkan</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7" name="Rectangle 16"/>
          <p:cNvSpPr/>
          <p:nvPr/>
        </p:nvSpPr>
        <p:spPr>
          <a:xfrm>
            <a:off x="323528" y="3573016"/>
            <a:ext cx="8496944" cy="1477328"/>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lvl="0" algn="just"/>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ketika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Rasulullah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“Muslim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bagaimanakah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paling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utama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bersabda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“Muslim yang paling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utama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Muslim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Muslim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lainnya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selamat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keburukan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mulut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tangannya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59393" name="Rectangle 1"/>
          <p:cNvSpPr>
            <a:spLocks noChangeArrowheads="1"/>
          </p:cNvSpPr>
          <p:nvPr/>
        </p:nvSpPr>
        <p:spPr bwMode="auto">
          <a:xfrm>
            <a:off x="504056" y="2084655"/>
            <a:ext cx="80283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raditional Arabic" pitchFamily="2" charset="-78"/>
              </a:rPr>
              <a:t>أنَّ النَّبىَّ صلى الله عليه وسلم س</a:t>
            </a:r>
            <a:r>
              <a:rPr kumimoji="0" lang="ar-EG"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raditional Arabic"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raditional Arabic" pitchFamily="2" charset="-78"/>
              </a:rPr>
              <a:t>ئِلَ أَىُّ الْمُسْلِمِينَ أَفْضَلُ قَالَ: مَنْ سَلِمَ الْمُسْلِمُونَ مِنْ لِسَانِهِ وَيَدِهِ</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19" name="Rounded Rectangle 18"/>
          <p:cNvSpPr/>
          <p:nvPr/>
        </p:nvSpPr>
        <p:spPr>
          <a:xfrm>
            <a:off x="1689668" y="3861048"/>
            <a:ext cx="7346828" cy="2952328"/>
          </a:xfrm>
          <a:prstGeom prst="roundRect">
            <a:avLst/>
          </a:prstGeom>
          <a:solidFill>
            <a:srgbClr val="7030A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2051720" y="3966155"/>
            <a:ext cx="6984776" cy="830997"/>
          </a:xfrm>
          <a:prstGeom prst="rect">
            <a:avLst/>
          </a:prstGeom>
        </p:spPr>
        <p:txBody>
          <a:bodyPr wrap="square">
            <a:spAutoFit/>
          </a:bodyPr>
          <a:lstStyle/>
          <a:p>
            <a:pPr algn="just"/>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Marilah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bersama-sama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membina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kekuatan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secara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jamaie</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2051720" y="4748951"/>
            <a:ext cx="6984776" cy="830997"/>
          </a:xfrm>
          <a:prstGeom prst="rect">
            <a:avLst/>
          </a:prstGeom>
        </p:spPr>
        <p:txBody>
          <a:bodyPr wrap="square">
            <a:spAutoFit/>
          </a:bodyPr>
          <a:lstStyle/>
          <a:p>
            <a:pPr algn="just"/>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Kesatuan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bermasyarakat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kunci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mempertahankan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kedaulatan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sebarang</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ancaman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5" name="Rectangle 14"/>
          <p:cNvSpPr/>
          <p:nvPr/>
        </p:nvSpPr>
        <p:spPr>
          <a:xfrm>
            <a:off x="2051720" y="5531748"/>
            <a:ext cx="6912768" cy="1200329"/>
          </a:xfrm>
          <a:prstGeom prst="rect">
            <a:avLst/>
          </a:prstGeom>
        </p:spPr>
        <p:txBody>
          <a:bodyPr wrap="square">
            <a:spAutoFit/>
          </a:bodyPr>
          <a:lstStyle/>
          <a:p>
            <a:pPr algn="just"/>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Perpaduan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persefahaman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keharmonian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menjadikan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bangsa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Malaysia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menjadi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sebuah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contoh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disegani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dunia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pic>
        <p:nvPicPr>
          <p:cNvPr id="16" name="Picture 15" descr="right.jpeg"/>
          <p:cNvPicPr>
            <a:picLocks noChangeAspect="1"/>
          </p:cNvPicPr>
          <p:nvPr/>
        </p:nvPicPr>
        <p:blipFill>
          <a:blip r:embed="rId6" cstate="print">
            <a:clrChange>
              <a:clrFrom>
                <a:srgbClr val="FFFFFF"/>
              </a:clrFrom>
              <a:clrTo>
                <a:srgbClr val="FFFFFF">
                  <a:alpha val="0"/>
                </a:srgbClr>
              </a:clrTo>
            </a:clrChange>
          </a:blip>
          <a:stretch>
            <a:fillRect/>
          </a:stretch>
        </p:blipFill>
        <p:spPr>
          <a:xfrm>
            <a:off x="1691680" y="4077072"/>
            <a:ext cx="362052" cy="288032"/>
          </a:xfrm>
          <a:prstGeom prst="rect">
            <a:avLst/>
          </a:prstGeom>
        </p:spPr>
      </p:pic>
      <p:pic>
        <p:nvPicPr>
          <p:cNvPr id="17" name="Picture 16" descr="right.jpeg"/>
          <p:cNvPicPr>
            <a:picLocks noChangeAspect="1"/>
          </p:cNvPicPr>
          <p:nvPr/>
        </p:nvPicPr>
        <p:blipFill>
          <a:blip r:embed="rId6" cstate="print">
            <a:clrChange>
              <a:clrFrom>
                <a:srgbClr val="FCF7F4"/>
              </a:clrFrom>
              <a:clrTo>
                <a:srgbClr val="FCF7F4">
                  <a:alpha val="0"/>
                </a:srgbClr>
              </a:clrTo>
            </a:clrChange>
          </a:blip>
          <a:stretch>
            <a:fillRect/>
          </a:stretch>
        </p:blipFill>
        <p:spPr>
          <a:xfrm>
            <a:off x="1691680" y="4869160"/>
            <a:ext cx="362052" cy="288032"/>
          </a:xfrm>
          <a:prstGeom prst="rect">
            <a:avLst/>
          </a:prstGeom>
        </p:spPr>
      </p:pic>
      <p:pic>
        <p:nvPicPr>
          <p:cNvPr id="18" name="Picture 17" descr="right.jpeg"/>
          <p:cNvPicPr>
            <a:picLocks noChangeAspect="1"/>
          </p:cNvPicPr>
          <p:nvPr/>
        </p:nvPicPr>
        <p:blipFill>
          <a:blip r:embed="rId6" cstate="print">
            <a:clrChange>
              <a:clrFrom>
                <a:srgbClr val="FDF1F1"/>
              </a:clrFrom>
              <a:clrTo>
                <a:srgbClr val="FDF1F1">
                  <a:alpha val="0"/>
                </a:srgbClr>
              </a:clrTo>
            </a:clrChange>
          </a:blip>
          <a:stretch>
            <a:fillRect/>
          </a:stretch>
        </p:blipFill>
        <p:spPr>
          <a:xfrm>
            <a:off x="1689668" y="5661248"/>
            <a:ext cx="362052" cy="28803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Double Bracket 14"/>
          <p:cNvSpPr/>
          <p:nvPr/>
        </p:nvSpPr>
        <p:spPr>
          <a:xfrm>
            <a:off x="323528" y="1268760"/>
            <a:ext cx="8568952" cy="5414248"/>
          </a:xfrm>
          <a:prstGeom prst="bracketPair">
            <a:avLst/>
          </a:prstGeom>
          <a:solidFill>
            <a:srgbClr val="FFFF00">
              <a:alpha val="55000"/>
            </a:srgbClr>
          </a:solidFill>
          <a:ln w="38100">
            <a:solidFill>
              <a:srgbClr val="FF0000"/>
            </a:solidFill>
          </a:ln>
        </p:spPr>
        <p:txBody>
          <a:bodyPr wrap="square">
            <a:spAutoFit/>
          </a:bodyPr>
          <a:lstStyle/>
          <a:p>
            <a:pPr marL="361950" indent="-361950" algn="just">
              <a:buFont typeface="Wingdings" pitchFamily="2" charset="2"/>
              <a:buChar char="§"/>
            </a:pP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samping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juga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membersihkan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sifat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kebencian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sesama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sendiri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berprasangka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buruk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lain. </a:t>
            </a:r>
          </a:p>
          <a:p>
            <a:pPr marL="361950" indent="-361950" algn="just">
              <a:buFont typeface="Wingdings" pitchFamily="2" charset="2"/>
              <a:buChar char="§"/>
            </a:pP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Marilah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mencontohi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akhlak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luhur</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Rasulullah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membalas</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kejahatan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kebaikan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sentiasa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berlapang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dada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memaafkan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musuh-musuhnya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Benih-benih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kebersamaan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sentiasa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dibaja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terus</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bercambah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menyuburi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rakyat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kesatuan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utuh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83968" y="1988840"/>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6000" r="-16000"/>
          </a:stretch>
        </a:blipFill>
        <a:effectLst/>
      </p:bgPr>
    </p:bg>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2915816" y="4941168"/>
            <a:ext cx="32758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الحجرات: </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Arabic Transparent" pitchFamily="2" charset="-78"/>
              </a:rPr>
              <a:t>١٣</a:t>
            </a: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a:t>
            </a:r>
            <a:endPar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0961" name="Rectangle 1"/>
          <p:cNvSpPr>
            <a:spLocks noChangeArrowheads="1"/>
          </p:cNvSpPr>
          <p:nvPr/>
        </p:nvSpPr>
        <p:spPr bwMode="auto">
          <a:xfrm>
            <a:off x="395536" y="2852936"/>
            <a:ext cx="8280920"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62"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17" pitchFamily="2" charset="2"/>
                <a:ea typeface="Calibri" pitchFamily="34" charset="0"/>
                <a:cs typeface="QCF_P517"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17" pitchFamily="2" charset="2"/>
                <a:ea typeface="Times New Roman" pitchFamily="18" charset="0"/>
                <a:cs typeface="QCF_P517" pitchFamily="2" charset="2"/>
              </a:rPr>
              <a:t>ﭵ ﭶ ﭷ ﭸ ﭹ ﭺ ﭻ ﭼ ﭽ ﭾ ﭿ ﮀ ﮁ ﮂ ﮃ ﮄ ﮅ ﮆ ﮇ ﮈ ﮉ ﮊ</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49"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7000"/>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908720"/>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ectangle 12"/>
          <p:cNvSpPr/>
          <p:nvPr/>
        </p:nvSpPr>
        <p:spPr>
          <a:xfrm>
            <a:off x="107504" y="3856980"/>
            <a:ext cx="8892480" cy="2308324"/>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ms-MY"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ms-MY"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Demikianlah (ajaran Allah); dan sesiapa yang menghormati syiar-syiar ugama Allah maka (dia lah orang yang bertaqwa) kerana sesungguhnya perbuatan itu satu kesan dari sifat-sifat taqwa hati orang mukmin. Kamu beroleh berbagai-bagai faedah dan kegunaan pada binatang ternak itu hingga ke suatu masa yang tertentu (bagi menyembelihnya); kemudian waktu menyembelihnya ketika sampai di tanah haram Baitullah yang tua sejarahnya itu.”</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3347864" y="6156012"/>
            <a:ext cx="2338332"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al-Hajj : 32-33)</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7409" name="Rectangle 1"/>
          <p:cNvSpPr>
            <a:spLocks noChangeArrowheads="1"/>
          </p:cNvSpPr>
          <p:nvPr/>
        </p:nvSpPr>
        <p:spPr bwMode="auto">
          <a:xfrm>
            <a:off x="395536" y="1962706"/>
            <a:ext cx="835292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ﭷ ﭸ ﭹ ﭺ ﭻ</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49" pitchFamily="2" charset="2"/>
                <a:ea typeface="Calibri" pitchFamily="34" charset="0"/>
                <a:cs typeface="Arabic Transparent" pitchFamily="2" charset="-78"/>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336" pitchFamily="2" charset="2"/>
                <a:ea typeface="Times New Roman" pitchFamily="18" charset="0"/>
                <a:cs typeface="QCF_P336" pitchFamily="2" charset="2"/>
              </a:rPr>
              <a:t>ﭨ ﭩ ﭪ ﭫ ﭬ ﭭ ﭮ ﭯ ﭰ ﭱ</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336" pitchFamily="2" charset="2"/>
                <a:ea typeface="Calibri" pitchFamily="34" charset="0"/>
                <a:cs typeface="QCF_P336"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336" pitchFamily="2" charset="2"/>
                <a:ea typeface="Times New Roman" pitchFamily="18" charset="0"/>
                <a:cs typeface="QCF_P336" pitchFamily="2" charset="2"/>
              </a:rPr>
              <a:t>ﭲ ﭳ ﭴ ﭵ ﭶ ﭷ ﭸ ﭹ ﭺ ﭻ ﭼ ﭽ</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04"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557947"/>
            <a:ext cx="8676456" cy="4247317"/>
          </a:xfrm>
          <a:prstGeom prst="rect">
            <a:avLst/>
          </a:prstGeom>
          <a:solidFill>
            <a:srgbClr val="002060">
              <a:alpha val="55000"/>
            </a:srgbClr>
          </a:solidFill>
          <a:ln w="9525">
            <a:solidFill>
              <a:srgbClr val="FF0000"/>
            </a:solid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ky1.jpg"/>
          <p:cNvPicPr>
            <a:picLocks noChangeAspect="1"/>
          </p:cNvPicPr>
          <p:nvPr/>
        </p:nvPicPr>
        <p:blipFill>
          <a:blip r:embed="rId2" cstate="print"/>
          <a:stretch>
            <a:fillRect/>
          </a:stretch>
        </p:blipFill>
        <p:spPr>
          <a:xfrm>
            <a:off x="0" y="980728"/>
            <a:ext cx="9144000" cy="3528392"/>
          </a:xfrm>
          <a:prstGeom prst="rect">
            <a:avLst/>
          </a:prstGeom>
          <a:ln>
            <a:noFill/>
          </a:ln>
          <a:effectLst>
            <a:softEdge rad="112500"/>
          </a:effectLst>
        </p:spPr>
      </p:pic>
      <p:pic>
        <p:nvPicPr>
          <p:cNvPr id="15" name="Picture 14" descr="mas3.jpg"/>
          <p:cNvPicPr>
            <a:picLocks noChangeAspect="1"/>
          </p:cNvPicPr>
          <p:nvPr/>
        </p:nvPicPr>
        <p:blipFill>
          <a:blip r:embed="rId3" cstate="print"/>
          <a:stretch>
            <a:fillRect/>
          </a:stretch>
        </p:blipFill>
        <p:spPr>
          <a:xfrm>
            <a:off x="0" y="3789040"/>
            <a:ext cx="9144000" cy="3068960"/>
          </a:xfrm>
          <a:prstGeom prst="rect">
            <a:avLst/>
          </a:prstGeom>
          <a:ln>
            <a:noFill/>
          </a:ln>
          <a:effectLst>
            <a:softEdge rad="112500"/>
          </a:effec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339752" y="2204864"/>
            <a:ext cx="4320480" cy="2308324"/>
          </a:xfrm>
          <a:prstGeom prst="rect">
            <a:avLst/>
          </a:prstGeom>
          <a:noFill/>
        </p:spPr>
        <p:txBody>
          <a:bodyPr wrap="square">
            <a:spAutoFit/>
          </a:bodyPr>
          <a:lstStyle/>
          <a:p>
            <a:pPr algn="ctr"/>
            <a:r>
              <a:rPr lang="en-US" sz="7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odoni MT Poster Compressed" pitchFamily="18" charset="0"/>
                <a:cs typeface="Times New Roman" pitchFamily="18" charset="0"/>
              </a:rPr>
              <a:t>KHUTBAH </a:t>
            </a:r>
          </a:p>
          <a:p>
            <a:pPr algn="ctr"/>
            <a:r>
              <a:rPr lang="en-US" sz="7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odoni MT Poster Compressed" pitchFamily="18" charset="0"/>
                <a:cs typeface="Times New Roman" pitchFamily="18" charset="0"/>
              </a:rPr>
              <a:t>KEDUA</a:t>
            </a:r>
            <a:endParaRPr lang="en-US" sz="7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odoni MT Poster Compressed" pitchFamily="18" charset="0"/>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2283837"/>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789040"/>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3356992"/>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27584" y="2348880"/>
            <a:ext cx="7704856" cy="3139321"/>
          </a:xfrm>
          <a:prstGeom prst="rect">
            <a:avLst/>
          </a:prstGeom>
        </p:spPr>
        <p:txBody>
          <a:bodyPr wrap="square">
            <a:spAutoFit/>
          </a:bodyPr>
          <a:lstStyle/>
          <a:p>
            <a:pPr algn="ctr" rtl="1">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أَشْهَدُ اَنْ لاَ اِلهَ اِلاَّ اللهُ وَحْدَهُ لاَ شَرِيْكَ لَهُ، </a:t>
            </a:r>
          </a:p>
          <a:p>
            <a:pPr algn="ctr" rtl="1">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وَأَشْهَدُ اَنَّ مُحَمَّدًا عَبْدُهُ وَرَسُوْلُهُ الَّذِيْ أَرْسَلَهُ كَافَّةً لِلنَّاسِ بَشِيْرًا </a:t>
            </a: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وَنَذِيْرًا، </a:t>
            </a: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وَهَاِديًا إِلىَ الْحَقِّ وَسِرَاجًا مُنِيْرًا</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42900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3" name="Rectangle 12"/>
          <p:cNvSpPr/>
          <p:nvPr/>
        </p:nvSpPr>
        <p:spPr>
          <a:xfrm>
            <a:off x="0" y="3933056"/>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2039020"/>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اَللَّهُمَّ صَلِّ وَسَلِّمْ وَبَارِكْ عَلىَ سَيِّدِنَا مُحَمَّدٍ </a:t>
            </a:r>
          </a:p>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وَعَلىَ آلِهِ وَصَحْبِهِ أَجْمَعِيْنَ</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3139321"/>
          </a:xfrm>
          <a:prstGeom prst="rect">
            <a:avLst/>
          </a:prstGeom>
        </p:spPr>
        <p:txBody>
          <a:bodyPr wrap="square">
            <a:spAutoFit/>
          </a:bodyPr>
          <a:lstStyle/>
          <a:p>
            <a:pPr algn="ctr" rtl="1">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a:t>
            </a: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بَعدُ، </a:t>
            </a:r>
            <a:endPar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Off-page Connector 11"/>
          <p:cNvSpPr/>
          <p:nvPr/>
        </p:nvSpPr>
        <p:spPr>
          <a:xfrm>
            <a:off x="1403648" y="1916832"/>
            <a:ext cx="6408712" cy="1512168"/>
          </a:xfrm>
          <a:prstGeom prst="flowChartOffpageConnector">
            <a:avLst/>
          </a:prstGeom>
          <a:solidFill>
            <a:srgbClr val="006600"/>
          </a:solidFill>
          <a:ln w="38100">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chemeClr val="tx1"/>
                  </a:solidFill>
                </a:ln>
                <a:solidFill>
                  <a:schemeClr val="tx1"/>
                </a:solidFill>
                <a:effectLst>
                  <a:glow rad="101600">
                    <a:schemeClr val="bg1">
                      <a:alpha val="60000"/>
                    </a:schemeClr>
                  </a:glow>
                </a:effectLst>
              </a:rPr>
              <a:t>MARILAH SAMA-SAMA KITA MENINGKATKAN KETAKWAAN KEPADA ALLAH SWT </a:t>
            </a:r>
            <a:r>
              <a:rPr lang="es-ES" sz="2200" dirty="0" smtClean="0">
                <a:ln>
                  <a:solidFill>
                    <a:schemeClr val="tx1"/>
                  </a:solidFill>
                </a:ln>
                <a:solidFill>
                  <a:schemeClr val="tx1"/>
                </a:solidFill>
                <a:effectLst>
                  <a:glow rad="101600">
                    <a:schemeClr val="bg1">
                      <a:alpha val="60000"/>
                    </a:schemeClr>
                  </a:glow>
                </a:effectLst>
              </a:rPr>
              <a:t>DENGAN</a:t>
            </a:r>
            <a:endParaRPr lang="en-US" sz="2200" dirty="0">
              <a:ln>
                <a:solidFill>
                  <a:schemeClr val="tx1"/>
                </a:solidFill>
              </a:ln>
              <a:solidFill>
                <a:schemeClr val="tx1"/>
              </a:solidFill>
              <a:effectLst>
                <a:glow rad="101600">
                  <a:schemeClr val="bg1">
                    <a:alpha val="60000"/>
                  </a:schemeClr>
                </a:glow>
              </a:effectLst>
            </a:endParaRPr>
          </a:p>
        </p:txBody>
      </p:sp>
      <p:sp>
        <p:nvSpPr>
          <p:cNvPr id="15" name="Flowchart: Delay 14"/>
          <p:cNvSpPr/>
          <p:nvPr/>
        </p:nvSpPr>
        <p:spPr>
          <a:xfrm flipH="1">
            <a:off x="1403648" y="3645024"/>
            <a:ext cx="3168352" cy="1224136"/>
          </a:xfrm>
          <a:prstGeom prst="flowChartDelay">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Flowchart: Delay 15"/>
          <p:cNvSpPr/>
          <p:nvPr/>
        </p:nvSpPr>
        <p:spPr>
          <a:xfrm>
            <a:off x="4644008" y="3645024"/>
            <a:ext cx="3240360" cy="1224136"/>
          </a:xfrm>
          <a:prstGeom prst="flowChartDelay">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1043608" y="5085184"/>
            <a:ext cx="7128792" cy="1368152"/>
          </a:xfrm>
          <a:prstGeom prst="rect">
            <a:avLst/>
          </a:prstGeom>
          <a:noFill/>
        </p:spPr>
        <p:txBody>
          <a:bodyPr wrap="square" lIns="91440" tIns="45720" rIns="91440" bIns="45720">
            <a:prstTxWarp prst="textDeflate">
              <a:avLst/>
            </a:prstTxWarp>
            <a:spAutoFit/>
          </a:bodyPr>
          <a:lstStyle/>
          <a:p>
            <a:pPr algn="ct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MENDAPAT RAHMAT DAN PERLINDUNGAN ALLAH SWT DEMI MENCARI KEREDHAAN-NYA DI DUNIA MAHU PUN DI AKHIRAT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19" name="Rectangle 18"/>
          <p:cNvSpPr/>
          <p:nvPr/>
        </p:nvSpPr>
        <p:spPr>
          <a:xfrm>
            <a:off x="0" y="4797152"/>
            <a:ext cx="9180512" cy="1584176"/>
          </a:xfrm>
          <a:prstGeom prst="rect">
            <a:avLst/>
          </a:prstGeom>
          <a:solidFill>
            <a:schemeClr val="tx2">
              <a:lumMod val="50000"/>
            </a:schemeClr>
          </a:solidFill>
          <a:ln cmpd="tri"/>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5" name="Rectangle 24"/>
          <p:cNvSpPr/>
          <p:nvPr/>
        </p:nvSpPr>
        <p:spPr>
          <a:xfrm>
            <a:off x="611560" y="4869160"/>
            <a:ext cx="7992888" cy="1446550"/>
          </a:xfrm>
          <a:prstGeom prst="rect">
            <a:avLst/>
          </a:prstGeom>
          <a:noFill/>
        </p:spPr>
        <p:txBody>
          <a:bodyPr wrap="square" lIns="91440" tIns="45720" rIns="91440" bIns="45720">
            <a:spAutoFit/>
          </a:bodyPr>
          <a:lstStyle/>
          <a:p>
            <a:pPr algn="ctr"/>
            <a:r>
              <a:rPr lang="en-US" sz="440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KEHARMONIAN ASAS</a:t>
            </a:r>
          </a:p>
          <a:p>
            <a:pPr algn="ctr"/>
            <a:r>
              <a:rPr lang="en-US" sz="440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PEMBANGUNAN NEGARA</a:t>
            </a:r>
            <a:endParaRPr lang="en-US" sz="440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15816" y="4149080"/>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Diagonal Corner Rectangle 9"/>
          <p:cNvSpPr/>
          <p:nvPr/>
        </p:nvSpPr>
        <p:spPr>
          <a:xfrm>
            <a:off x="251520" y="1196752"/>
            <a:ext cx="8712968" cy="5414248"/>
          </a:xfrm>
          <a:prstGeom prst="round2DiagRect">
            <a:avLst/>
          </a:prstGeom>
          <a:solidFill>
            <a:srgbClr val="002060">
              <a:alpha val="55000"/>
            </a:srgbClr>
          </a:solidFill>
        </p:spPr>
        <p:txBody>
          <a:bodyPr wrap="square">
            <a:spAutoFit/>
          </a:bodyPr>
          <a:lstStyle/>
          <a:p>
            <a:pPr marL="361950" indent="-361950" algn="just">
              <a:buClr>
                <a:srgbClr val="FFFF00"/>
              </a:buClr>
              <a:buFont typeface="Wingdings" pitchFamily="2" charset="2"/>
              <a:buChar char="§"/>
            </a:pP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Islam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merupakan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agama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petunjuk</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diturunkan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oleh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ajaran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lengkap</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sempurna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menyeluruh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termasuk</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urusan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pembangunan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bagi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membawa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arah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keharmonian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kesejahteraan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hidup</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didunia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akhirat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FFFF00"/>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lslam</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nilai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agama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bertunjangkan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tauhid</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bersendikan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akidah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syariah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adalah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ajaran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panduan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al-Quran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Sunnah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merangkumi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fitrah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naluri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jasad</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roh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akal</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individu</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hubungan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makhluk-makhluk</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lain.</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57345" name="Rectangle 1"/>
          <p:cNvSpPr>
            <a:spLocks noChangeArrowheads="1"/>
          </p:cNvSpPr>
          <p:nvPr/>
        </p:nvSpPr>
        <p:spPr bwMode="auto">
          <a:xfrm>
            <a:off x="395536" y="2010320"/>
            <a:ext cx="835292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3" pitchFamily="2" charset="2"/>
                <a:ea typeface="Times New Roman" pitchFamily="18" charset="0"/>
                <a:cs typeface="Arabic Transparent" pitchFamily="2" charset="-78"/>
              </a:rPr>
              <a:t>﴿</a:t>
            </a: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3" pitchFamily="2" charset="2"/>
                <a:ea typeface="Times New Roman" pitchFamily="18" charset="0"/>
                <a:cs typeface="QCF_P033" pitchFamily="2" charset="2"/>
              </a:rPr>
              <a:t>ﭾ ﭿ ﮀ ﮁ ﮂ ﮃ ﮄ ﮅ ﮆ ﮇ ﮈ ﮉ ﮊ ﮋ ﮌ ﮍ ﮎ ﮏ ﮐ ﮑ ﮒ ﮓ ﮔ ﮕ ﮖ ﮗ ﮘ ﮙ ﮚ ﮛ ﮜ ﮝ ﮞ ﮟ ﮠ ﮡ ﮢ ﮣ ﮤ ﮥ ﮦ ﮧ ﮨ ﮩ ﮪ ﮫ ﮬ ﮭ ﮮ ﮯ ﮰ ﮱ </a:t>
            </a: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3" pitchFamily="2" charset="2"/>
                <a:ea typeface="Times New Roman" pitchFamily="18" charset="0"/>
                <a:cs typeface="Arabic Transparent" pitchFamily="2" charset="-78"/>
              </a:rPr>
              <a:t>﴾</a:t>
            </a:r>
            <a:endPar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4053</TotalTime>
  <Words>1985</Words>
  <Application>Microsoft Office PowerPoint</Application>
  <PresentationFormat>On-screen Show (4:3)</PresentationFormat>
  <Paragraphs>212</Paragraphs>
  <Slides>37</Slides>
  <Notes>2</Notes>
  <HiddenSlides>0</HiddenSlides>
  <MMClips>0</MMClips>
  <ScaleCrop>false</ScaleCrop>
  <HeadingPairs>
    <vt:vector size="6" baseType="variant">
      <vt:variant>
        <vt:lpstr>Fonts Used</vt:lpstr>
      </vt:variant>
      <vt:variant>
        <vt:i4>30</vt:i4>
      </vt:variant>
      <vt:variant>
        <vt:lpstr>Theme</vt:lpstr>
      </vt:variant>
      <vt:variant>
        <vt:i4>1</vt:i4>
      </vt:variant>
      <vt:variant>
        <vt:lpstr>Slide Titles</vt:lpstr>
      </vt:variant>
      <vt:variant>
        <vt:i4>37</vt:i4>
      </vt:variant>
    </vt:vector>
  </HeadingPairs>
  <TitlesOfParts>
    <vt:vector size="68" baseType="lpstr">
      <vt:lpstr>Arial Unicode MS</vt:lpstr>
      <vt:lpstr>SimSun</vt:lpstr>
      <vt:lpstr>SimSun</vt:lpstr>
      <vt:lpstr>Arabic Transparent</vt:lpstr>
      <vt:lpstr>Arabic Typesetting</vt:lpstr>
      <vt:lpstr>Arb Naskh</vt:lpstr>
      <vt:lpstr>Arial</vt:lpstr>
      <vt:lpstr>Bodoni MT Poster Compressed</vt:lpstr>
      <vt:lpstr>Calibri</vt:lpstr>
      <vt:lpstr>Constantia</vt:lpstr>
      <vt:lpstr>Jawi - Biasa</vt:lpstr>
      <vt:lpstr>Majalla UI</vt:lpstr>
      <vt:lpstr>Monotype Corsiva</vt:lpstr>
      <vt:lpstr>MS Sans Serif</vt:lpstr>
      <vt:lpstr>QCF_BSML</vt:lpstr>
      <vt:lpstr>QCF_P028</vt:lpstr>
      <vt:lpstr>QCF_P031</vt:lpstr>
      <vt:lpstr>QCF_P033</vt:lpstr>
      <vt:lpstr>QCF_P050</vt:lpstr>
      <vt:lpstr>QCF_P062</vt:lpstr>
      <vt:lpstr>QCF_P149</vt:lpstr>
      <vt:lpstr>QCF_P204</vt:lpstr>
      <vt:lpstr>QCF_P277</vt:lpstr>
      <vt:lpstr>QCF_P336</vt:lpstr>
      <vt:lpstr>QCF_P426</vt:lpstr>
      <vt:lpstr>QCF_P517</vt:lpstr>
      <vt:lpstr>Times New Roman</vt:lpstr>
      <vt:lpstr>Traditional Arabic</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Ahmad Termizi Zainudin</cp:lastModifiedBy>
  <cp:revision>338</cp:revision>
  <dcterms:created xsi:type="dcterms:W3CDTF">2015-11-26T00:41:05Z</dcterms:created>
  <dcterms:modified xsi:type="dcterms:W3CDTF">2016-09-12T02:59:37Z</dcterms:modified>
</cp:coreProperties>
</file>