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0.xml" ContentType="application/vnd.openxmlformats-officedocument.presentationml.slideLayout+xml"/>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696" r:id="rId1"/>
  </p:sldMasterIdLst>
  <p:notesMasterIdLst>
    <p:notesMasterId r:id="rId41"/>
  </p:notesMasterIdLst>
  <p:handoutMasterIdLst>
    <p:handoutMasterId r:id="rId42"/>
  </p:handoutMasterIdLst>
  <p:sldIdLst>
    <p:sldId id="256" r:id="rId2"/>
    <p:sldId id="342" r:id="rId3"/>
    <p:sldId id="259" r:id="rId4"/>
    <p:sldId id="260" r:id="rId5"/>
    <p:sldId id="261" r:id="rId6"/>
    <p:sldId id="319" r:id="rId7"/>
    <p:sldId id="359" r:id="rId8"/>
    <p:sldId id="263" r:id="rId9"/>
    <p:sldId id="343" r:id="rId10"/>
    <p:sldId id="356" r:id="rId11"/>
    <p:sldId id="344" r:id="rId12"/>
    <p:sldId id="322" r:id="rId13"/>
    <p:sldId id="349" r:id="rId14"/>
    <p:sldId id="360" r:id="rId15"/>
    <p:sldId id="357" r:id="rId16"/>
    <p:sldId id="350" r:id="rId17"/>
    <p:sldId id="335" r:id="rId18"/>
    <p:sldId id="264" r:id="rId19"/>
    <p:sldId id="351" r:id="rId20"/>
    <p:sldId id="352" r:id="rId21"/>
    <p:sldId id="333" r:id="rId22"/>
    <p:sldId id="347" r:id="rId23"/>
    <p:sldId id="348" r:id="rId24"/>
    <p:sldId id="276" r:id="rId25"/>
    <p:sldId id="278" r:id="rId26"/>
    <p:sldId id="279" r:id="rId27"/>
    <p:sldId id="299" r:id="rId28"/>
    <p:sldId id="281" r:id="rId29"/>
    <p:sldId id="300" r:id="rId30"/>
    <p:sldId id="282" r:id="rId31"/>
    <p:sldId id="283" r:id="rId32"/>
    <p:sldId id="301" r:id="rId33"/>
    <p:sldId id="284" r:id="rId34"/>
    <p:sldId id="302" r:id="rId35"/>
    <p:sldId id="285" r:id="rId36"/>
    <p:sldId id="303" r:id="rId37"/>
    <p:sldId id="286" r:id="rId38"/>
    <p:sldId id="304" r:id="rId39"/>
    <p:sldId id="28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006600"/>
    <a:srgbClr val="FC96D8"/>
    <a:srgbClr val="FDC3E8"/>
    <a:srgbClr val="FF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60"/>
  </p:normalViewPr>
  <p:slideViewPr>
    <p:cSldViewPr>
      <p:cViewPr>
        <p:scale>
          <a:sx n="90" d="100"/>
          <a:sy n="90" d="100"/>
        </p:scale>
        <p:origin x="-510" y="-4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2" qsCatId="simple" csTypeId="urn:microsoft.com/office/officeart/2005/8/colors/colorful3" csCatId="colorful" phldr="1"/>
      <dgm:spPr/>
      <dgm:t>
        <a:bodyPr/>
        <a:lstStyle/>
        <a:p>
          <a:endParaRPr lang="en-US"/>
        </a:p>
      </dgm:t>
    </dgm:pt>
    <dgm:pt modelId="{9841F14C-DCC2-48F3-81C6-1B36E3DA9C65}">
      <dgm:prSet phldrT="[Text]" custT="1"/>
      <dgm:spPr>
        <a:solidFill>
          <a:schemeClr val="accent3">
            <a:lumMod val="60000"/>
            <a:lumOff val="40000"/>
          </a:schemeClr>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Ibadah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qurban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mengandungi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dimensi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rohani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sosial</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mendekatkan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seseorang</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melahirkan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sikap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kepedulian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seorang</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muslim</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saudaranya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custScaleY="136132">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6600">
            <a:alpha val="90000"/>
          </a:srgbClr>
        </a:solidFill>
      </dgm:spPr>
      <dgm:t>
        <a:bodyPr/>
        <a:lstStyle/>
        <a:p>
          <a:endParaRPr lang="en-US"/>
        </a:p>
      </dgm:t>
    </dgm:pt>
  </dgm:ptLst>
  <dgm:cxnLst>
    <dgm:cxn modelId="{785AC99C-CA3D-4EFD-856E-D4CDAD95B785}" type="presOf" srcId="{9841F14C-DCC2-48F3-81C6-1B36E3DA9C65}" destId="{135287A4-6937-47C0-8F39-C96C4B97CD44}" srcOrd="1" destOrd="0" presId="urn:microsoft.com/office/officeart/2005/8/layout/list1"/>
    <dgm:cxn modelId="{0E86B553-5004-4D96-B4FC-4CB5D932865A}" srcId="{300B4929-CA6D-44CF-90A5-12B6BD4E7280}" destId="{9841F14C-DCC2-48F3-81C6-1B36E3DA9C65}" srcOrd="0" destOrd="0" parTransId="{386C799A-4B63-4795-9D4E-22730324585B}" sibTransId="{4708B028-DA77-4927-8E66-3455AE23AC4C}"/>
    <dgm:cxn modelId="{E3942994-A0E5-4E88-A6D0-E69DEC163DB8}" type="presOf" srcId="{300B4929-CA6D-44CF-90A5-12B6BD4E7280}" destId="{6C94124A-AF01-4443-B214-2B6E105C6595}" srcOrd="0" destOrd="0" presId="urn:microsoft.com/office/officeart/2005/8/layout/list1"/>
    <dgm:cxn modelId="{DFB24085-2551-4C06-B180-37959A664C0D}" type="presOf" srcId="{9841F14C-DCC2-48F3-81C6-1B36E3DA9C65}" destId="{FFE7CF78-7432-402C-8F82-CA25BD0A1B34}" srcOrd="0" destOrd="0" presId="urn:microsoft.com/office/officeart/2005/8/layout/list1"/>
    <dgm:cxn modelId="{7C700041-B54C-4DEA-9BD3-B01ADFD3E89D}" type="presParOf" srcId="{6C94124A-AF01-4443-B214-2B6E105C6595}" destId="{760116B9-10D1-4380-A733-9E7F1C9A80D8}" srcOrd="0" destOrd="0" presId="urn:microsoft.com/office/officeart/2005/8/layout/list1"/>
    <dgm:cxn modelId="{C328740E-2515-4FF4-8222-411CF6E53ABE}" type="presParOf" srcId="{760116B9-10D1-4380-A733-9E7F1C9A80D8}" destId="{FFE7CF78-7432-402C-8F82-CA25BD0A1B34}" srcOrd="0" destOrd="0" presId="urn:microsoft.com/office/officeart/2005/8/layout/list1"/>
    <dgm:cxn modelId="{853BE313-4EB4-4C43-B4F0-1554875C03CF}" type="presParOf" srcId="{760116B9-10D1-4380-A733-9E7F1C9A80D8}" destId="{135287A4-6937-47C0-8F39-C96C4B97CD44}" srcOrd="1" destOrd="0" presId="urn:microsoft.com/office/officeart/2005/8/layout/list1"/>
    <dgm:cxn modelId="{342619C4-94A9-4D53-93B9-21706369B122}" type="presParOf" srcId="{6C94124A-AF01-4443-B214-2B6E105C6595}" destId="{EFF7E294-78C3-4D49-A5F6-67D79C98564C}" srcOrd="1" destOrd="0" presId="urn:microsoft.com/office/officeart/2005/8/layout/list1"/>
    <dgm:cxn modelId="{4A2A4BFA-63E3-4B45-8498-9F9E92B8DB3D}"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simple4" qsCatId="simple" csTypeId="urn:microsoft.com/office/officeart/2005/8/colors/colorful3" csCatId="colorful" phldr="1"/>
      <dgm:spPr/>
      <dgm:t>
        <a:bodyPr/>
        <a:lstStyle/>
        <a:p>
          <a:endParaRPr lang="en-US"/>
        </a:p>
      </dgm:t>
    </dgm:pt>
    <dgm:pt modelId="{9841F14C-DCC2-48F3-81C6-1B36E3DA9C65}">
      <dgm:prSet phldrT="[Text]" custT="1"/>
      <dgm:spPr>
        <a:solidFill>
          <a:srgbClr val="0000FF"/>
        </a:solidFill>
      </dgm:spPr>
      <dgm:t>
        <a:bodyPr/>
        <a:lstStyle/>
        <a:p>
          <a:pPr algn="just"/>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Sikap</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meyantuni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golongan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kurang</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bernasib</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sekadar</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tanda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bersyukur</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bahkan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memperkukuh</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ketakwaan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perasaan</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saling</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kasih-mengasihi</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a:t>
          </a:r>
          <a:endParaRPr lang="en-US" sz="2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6600">
            <a:alpha val="90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6937BE48-1F14-4B25-9767-43BF73144367}" type="presOf" srcId="{9841F14C-DCC2-48F3-81C6-1B36E3DA9C65}" destId="{135287A4-6937-47C0-8F39-C96C4B97CD44}" srcOrd="1" destOrd="0" presId="urn:microsoft.com/office/officeart/2005/8/layout/list1"/>
    <dgm:cxn modelId="{013546AB-05DB-415A-BC2F-9E63E091ADE6}" type="presOf" srcId="{300B4929-CA6D-44CF-90A5-12B6BD4E7280}" destId="{6C94124A-AF01-4443-B214-2B6E105C6595}" srcOrd="0" destOrd="0" presId="urn:microsoft.com/office/officeart/2005/8/layout/list1"/>
    <dgm:cxn modelId="{7562A0E5-0555-4C04-9D29-338F20FB6494}" type="presOf" srcId="{9841F14C-DCC2-48F3-81C6-1B36E3DA9C65}" destId="{FFE7CF78-7432-402C-8F82-CA25BD0A1B34}" srcOrd="0" destOrd="0" presId="urn:microsoft.com/office/officeart/2005/8/layout/list1"/>
    <dgm:cxn modelId="{98A06251-F886-4733-99F3-32F2A7CBC708}" type="presParOf" srcId="{6C94124A-AF01-4443-B214-2B6E105C6595}" destId="{760116B9-10D1-4380-A733-9E7F1C9A80D8}" srcOrd="0" destOrd="0" presId="urn:microsoft.com/office/officeart/2005/8/layout/list1"/>
    <dgm:cxn modelId="{8E5D960E-B2EC-45E4-B681-7EEA66D21754}" type="presParOf" srcId="{760116B9-10D1-4380-A733-9E7F1C9A80D8}" destId="{FFE7CF78-7432-402C-8F82-CA25BD0A1B34}" srcOrd="0" destOrd="0" presId="urn:microsoft.com/office/officeart/2005/8/layout/list1"/>
    <dgm:cxn modelId="{C60CA875-3087-4206-9388-FBBE19DC8DB8}" type="presParOf" srcId="{760116B9-10D1-4380-A733-9E7F1C9A80D8}" destId="{135287A4-6937-47C0-8F39-C96C4B97CD44}" srcOrd="1" destOrd="0" presId="urn:microsoft.com/office/officeart/2005/8/layout/list1"/>
    <dgm:cxn modelId="{BC263DF9-D2ED-4B4D-A481-8B28197F04F1}" type="presParOf" srcId="{6C94124A-AF01-4443-B214-2B6E105C6595}" destId="{EFF7E294-78C3-4D49-A5F6-67D79C98564C}" srcOrd="1" destOrd="0" presId="urn:microsoft.com/office/officeart/2005/8/layout/list1"/>
    <dgm:cxn modelId="{6ED7736E-9FAD-4ED5-82CA-FF5E050CADE2}"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0B4929-CA6D-44CF-90A5-12B6BD4E7280}" type="doc">
      <dgm:prSet loTypeId="urn:microsoft.com/office/officeart/2005/8/layout/list1" loCatId="list" qsTypeId="urn:microsoft.com/office/officeart/2005/8/quickstyle/3d2" qsCatId="3D" csTypeId="urn:microsoft.com/office/officeart/2005/8/colors/colorful3" csCatId="colorful" phldr="1"/>
      <dgm:spPr/>
      <dgm:t>
        <a:bodyPr/>
        <a:lstStyle/>
        <a:p>
          <a:endParaRPr lang="en-US"/>
        </a:p>
      </dgm:t>
    </dgm:pt>
    <dgm:pt modelId="{9841F14C-DCC2-48F3-81C6-1B36E3DA9C65}">
      <dgm:prSet phldrT="[Text]" custT="1"/>
      <dgm:spPr>
        <a:solidFill>
          <a:schemeClr val="accent6">
            <a:lumMod val="60000"/>
            <a:lumOff val="40000"/>
          </a:schemeClr>
        </a:solidFill>
      </dgm:spPr>
      <dgm:t>
        <a:bodyPr/>
        <a:lstStyle/>
        <a:p>
          <a:pPr algn="just"/>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Semangat</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berkorban</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turut</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menaikkan</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semangat</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kuat</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bekerja</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meningkatkan</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kompetensi</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serta</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prestasi</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400"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gm:t>
    </dgm:pt>
    <dgm:pt modelId="{386C799A-4B63-4795-9D4E-22730324585B}" type="par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4708B028-DA77-4927-8E66-3455AE23AC4C}" type="sibTrans" cxnId="{0E86B553-5004-4D96-B4FC-4CB5D932865A}">
      <dgm:prSet/>
      <dgm:spPr/>
      <dgm:t>
        <a:bodyPr/>
        <a:lstStyle/>
        <a:p>
          <a:endParaRPr lang="en-US" sz="2200" b="0" cap="none" spc="0">
            <a:ln w="18415" cmpd="sng">
              <a:solidFill>
                <a:srgbClr val="FFFFFF"/>
              </a:solidFill>
              <a:prstDash val="solid"/>
            </a:ln>
            <a:solidFill>
              <a:srgbClr val="FFFFFF"/>
            </a:solidFill>
            <a:effectLst>
              <a:outerShdw blurRad="63500" dir="3600000" algn="tl" rotWithShape="0">
                <a:srgbClr val="000000">
                  <a:alpha val="70000"/>
                </a:srgbClr>
              </a:outerShdw>
            </a:effectLst>
          </a:endParaRPr>
        </a:p>
      </dgm:t>
    </dgm:pt>
    <dgm:pt modelId="{6C94124A-AF01-4443-B214-2B6E105C6595}" type="pres">
      <dgm:prSet presAssocID="{300B4929-CA6D-44CF-90A5-12B6BD4E7280}" presName="linear" presStyleCnt="0">
        <dgm:presLayoutVars>
          <dgm:dir/>
          <dgm:animLvl val="lvl"/>
          <dgm:resizeHandles val="exact"/>
        </dgm:presLayoutVars>
      </dgm:prSet>
      <dgm:spPr/>
      <dgm:t>
        <a:bodyPr/>
        <a:lstStyle/>
        <a:p>
          <a:endParaRPr lang="en-US"/>
        </a:p>
      </dgm:t>
    </dgm:pt>
    <dgm:pt modelId="{760116B9-10D1-4380-A733-9E7F1C9A80D8}" type="pres">
      <dgm:prSet presAssocID="{9841F14C-DCC2-48F3-81C6-1B36E3DA9C65}" presName="parentLin" presStyleCnt="0"/>
      <dgm:spPr/>
      <dgm:t>
        <a:bodyPr/>
        <a:lstStyle/>
        <a:p>
          <a:endParaRPr lang="en-US"/>
        </a:p>
      </dgm:t>
    </dgm:pt>
    <dgm:pt modelId="{FFE7CF78-7432-402C-8F82-CA25BD0A1B34}" type="pres">
      <dgm:prSet presAssocID="{9841F14C-DCC2-48F3-81C6-1B36E3DA9C65}" presName="parentLeftMargin" presStyleLbl="node1" presStyleIdx="0" presStyleCnt="1"/>
      <dgm:spPr/>
      <dgm:t>
        <a:bodyPr/>
        <a:lstStyle/>
        <a:p>
          <a:endParaRPr lang="en-US"/>
        </a:p>
      </dgm:t>
    </dgm:pt>
    <dgm:pt modelId="{135287A4-6937-47C0-8F39-C96C4B97CD44}" type="pres">
      <dgm:prSet presAssocID="{9841F14C-DCC2-48F3-81C6-1B36E3DA9C65}" presName="parentText" presStyleLbl="node1" presStyleIdx="0" presStyleCnt="1" custScaleX="133750">
        <dgm:presLayoutVars>
          <dgm:chMax val="0"/>
          <dgm:bulletEnabled val="1"/>
        </dgm:presLayoutVars>
      </dgm:prSet>
      <dgm:spPr/>
      <dgm:t>
        <a:bodyPr/>
        <a:lstStyle/>
        <a:p>
          <a:endParaRPr lang="en-US"/>
        </a:p>
      </dgm:t>
    </dgm:pt>
    <dgm:pt modelId="{EFF7E294-78C3-4D49-A5F6-67D79C98564C}" type="pres">
      <dgm:prSet presAssocID="{9841F14C-DCC2-48F3-81C6-1B36E3DA9C65}" presName="negativeSpace" presStyleCnt="0"/>
      <dgm:spPr/>
      <dgm:t>
        <a:bodyPr/>
        <a:lstStyle/>
        <a:p>
          <a:endParaRPr lang="en-US"/>
        </a:p>
      </dgm:t>
    </dgm:pt>
    <dgm:pt modelId="{1543833A-AE0F-40BA-8C1A-DBBD66281BDE}" type="pres">
      <dgm:prSet presAssocID="{9841F14C-DCC2-48F3-81C6-1B36E3DA9C65}" presName="childText" presStyleLbl="conFgAcc1" presStyleIdx="0" presStyleCnt="1" custLinFactNeighborY="6545">
        <dgm:presLayoutVars>
          <dgm:bulletEnabled val="1"/>
        </dgm:presLayoutVars>
      </dgm:prSet>
      <dgm:spPr>
        <a:solidFill>
          <a:srgbClr val="006600">
            <a:alpha val="90000"/>
          </a:srgbClr>
        </a:solidFill>
      </dgm:spPr>
      <dgm:t>
        <a:bodyPr/>
        <a:lstStyle/>
        <a:p>
          <a:endParaRPr lang="en-US"/>
        </a:p>
      </dgm:t>
    </dgm:pt>
  </dgm:ptLst>
  <dgm:cxnLst>
    <dgm:cxn modelId="{0E86B553-5004-4D96-B4FC-4CB5D932865A}" srcId="{300B4929-CA6D-44CF-90A5-12B6BD4E7280}" destId="{9841F14C-DCC2-48F3-81C6-1B36E3DA9C65}" srcOrd="0" destOrd="0" parTransId="{386C799A-4B63-4795-9D4E-22730324585B}" sibTransId="{4708B028-DA77-4927-8E66-3455AE23AC4C}"/>
    <dgm:cxn modelId="{139F5B01-93A9-4EB7-A10B-F720EDF4AA05}" type="presOf" srcId="{300B4929-CA6D-44CF-90A5-12B6BD4E7280}" destId="{6C94124A-AF01-4443-B214-2B6E105C6595}" srcOrd="0" destOrd="0" presId="urn:microsoft.com/office/officeart/2005/8/layout/list1"/>
    <dgm:cxn modelId="{C52F56C8-AD5C-43DB-8EB8-A208C45A6DD7}" type="presOf" srcId="{9841F14C-DCC2-48F3-81C6-1B36E3DA9C65}" destId="{FFE7CF78-7432-402C-8F82-CA25BD0A1B34}" srcOrd="0" destOrd="0" presId="urn:microsoft.com/office/officeart/2005/8/layout/list1"/>
    <dgm:cxn modelId="{2164C2CA-412B-442B-B0FA-3D17E8E0D5AC}" type="presOf" srcId="{9841F14C-DCC2-48F3-81C6-1B36E3DA9C65}" destId="{135287A4-6937-47C0-8F39-C96C4B97CD44}" srcOrd="1" destOrd="0" presId="urn:microsoft.com/office/officeart/2005/8/layout/list1"/>
    <dgm:cxn modelId="{36B9B96D-CCC4-4930-8B5C-5987A5FAA1D6}" type="presParOf" srcId="{6C94124A-AF01-4443-B214-2B6E105C6595}" destId="{760116B9-10D1-4380-A733-9E7F1C9A80D8}" srcOrd="0" destOrd="0" presId="urn:microsoft.com/office/officeart/2005/8/layout/list1"/>
    <dgm:cxn modelId="{DD5D41F0-A8F0-41EB-8E8E-D8CF07464896}" type="presParOf" srcId="{760116B9-10D1-4380-A733-9E7F1C9A80D8}" destId="{FFE7CF78-7432-402C-8F82-CA25BD0A1B34}" srcOrd="0" destOrd="0" presId="urn:microsoft.com/office/officeart/2005/8/layout/list1"/>
    <dgm:cxn modelId="{C29E9DA0-C00C-4012-9BC1-D49147418E6B}" type="presParOf" srcId="{760116B9-10D1-4380-A733-9E7F1C9A80D8}" destId="{135287A4-6937-47C0-8F39-C96C4B97CD44}" srcOrd="1" destOrd="0" presId="urn:microsoft.com/office/officeart/2005/8/layout/list1"/>
    <dgm:cxn modelId="{3FC222A4-B9BA-449A-9667-782CC4EA54E8}" type="presParOf" srcId="{6C94124A-AF01-4443-B214-2B6E105C6595}" destId="{EFF7E294-78C3-4D49-A5F6-67D79C98564C}" srcOrd="1" destOrd="0" presId="urn:microsoft.com/office/officeart/2005/8/layout/list1"/>
    <dgm:cxn modelId="{E9D71163-6E4A-48C7-BA05-282D0359F5AA}" type="presParOf" srcId="{6C94124A-AF01-4443-B214-2B6E105C6595}" destId="{1543833A-AE0F-40BA-8C1A-DBBD66281BDE}" srcOrd="2" destOrd="0" presId="urn:microsoft.com/office/officeart/2005/8/layout/list1"/>
  </dgm:cxnLst>
  <dgm:bg>
    <a:noFill/>
    <a:effectLst>
      <a:glow rad="101600">
        <a:schemeClr val="tx1">
          <a:alpha val="60000"/>
        </a:schemeClr>
      </a:glow>
    </a:effect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2246159"/>
          <a:ext cx="8028384" cy="1638000"/>
        </a:xfrm>
        <a:prstGeom prst="rect">
          <a:avLst/>
        </a:prstGeom>
        <a:solidFill>
          <a:srgbClr val="006600">
            <a:alpha val="90000"/>
          </a:srgb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35287A4-6937-47C0-8F39-C96C4B97CD44}">
      <dsp:nvSpPr>
        <dsp:cNvPr id="0" name=""/>
        <dsp:cNvSpPr/>
      </dsp:nvSpPr>
      <dsp:spPr>
        <a:xfrm>
          <a:off x="401419" y="530665"/>
          <a:ext cx="7516574" cy="2612100"/>
        </a:xfrm>
        <a:prstGeom prst="roundRect">
          <a:avLst/>
        </a:prstGeom>
        <a:solidFill>
          <a:schemeClr val="accent3">
            <a:lumMod val="60000"/>
            <a:lumOff val="4000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Ibadah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qurban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mengandungi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dimensi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rohani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sosial</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mendekatkan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diri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seseorang</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melahirkan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sikap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kepedulian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seorang</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muslim</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terhadap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saudaranya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530665"/>
        <a:ext cx="7516574" cy="26121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903762"/>
          <a:ext cx="8028384" cy="1612800"/>
        </a:xfrm>
        <a:prstGeom prst="rect">
          <a:avLst/>
        </a:prstGeom>
        <a:solidFill>
          <a:srgbClr val="006600">
            <a:alpha val="90000"/>
          </a:srgb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35287A4-6937-47C0-8F39-C96C4B97CD44}">
      <dsp:nvSpPr>
        <dsp:cNvPr id="0" name=""/>
        <dsp:cNvSpPr/>
      </dsp:nvSpPr>
      <dsp:spPr>
        <a:xfrm>
          <a:off x="401419" y="897296"/>
          <a:ext cx="7516574" cy="1889280"/>
        </a:xfrm>
        <a:prstGeom prst="roundRect">
          <a:avLst/>
        </a:prstGeom>
        <a:solidFill>
          <a:srgbClr val="0000FF"/>
        </a:solidFill>
        <a:ln>
          <a:noFill/>
        </a:ln>
        <a:effectLst>
          <a:outerShdw blurRad="57150" dist="38100" dir="5400000" algn="ctr" rotWithShape="0">
            <a:schemeClr val="accent3">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Sikap</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meyantuni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golongan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kurang</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bernasib</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sekadar</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tanda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bersyukur</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bahkan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memperkukuh</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ketakwaan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perasaan</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saling</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kasih-mengasihi</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400" b="0" kern="120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a:t>
          </a:r>
          <a:endParaRPr lang="en-US" sz="2400" b="0" kern="120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897296"/>
        <a:ext cx="7516574" cy="188928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43833A-AE0F-40BA-8C1A-DBBD66281BDE}">
      <dsp:nvSpPr>
        <dsp:cNvPr id="0" name=""/>
        <dsp:cNvSpPr/>
      </dsp:nvSpPr>
      <dsp:spPr>
        <a:xfrm>
          <a:off x="0" y="1899508"/>
          <a:ext cx="8028384" cy="1638000"/>
        </a:xfrm>
        <a:prstGeom prst="rect">
          <a:avLst/>
        </a:prstGeom>
        <a:solidFill>
          <a:srgbClr val="006600">
            <a:alpha val="90000"/>
          </a:srgb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135287A4-6937-47C0-8F39-C96C4B97CD44}">
      <dsp:nvSpPr>
        <dsp:cNvPr id="0" name=""/>
        <dsp:cNvSpPr/>
      </dsp:nvSpPr>
      <dsp:spPr>
        <a:xfrm>
          <a:off x="401419" y="877316"/>
          <a:ext cx="7516574" cy="1918800"/>
        </a:xfrm>
        <a:prstGeom prst="roundRect">
          <a:avLst/>
        </a:prstGeom>
        <a:solidFill>
          <a:schemeClr val="accent6">
            <a:lumMod val="60000"/>
            <a:lumOff val="4000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2418" tIns="0" rIns="212418" bIns="0" numCol="1" spcCol="1270" anchor="ctr" anchorCtr="0">
          <a:noAutofit/>
        </a:bodyPr>
        <a:lstStyle/>
        <a:p>
          <a:pPr lvl="0" algn="just" defTabSz="1066800">
            <a:lnSpc>
              <a:spcPct val="90000"/>
            </a:lnSpc>
            <a:spcBef>
              <a:spcPct val="0"/>
            </a:spcBef>
            <a:spcAft>
              <a:spcPct val="35000"/>
            </a:spcAft>
          </a:pP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Semangat</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berkorban</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turut</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menaikkan</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semangat</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kuat</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bekerja</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meningkatkan</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kompetensi</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serta</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prestasi</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400" b="0" kern="1200" cap="none" spc="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400" b="0" kern="120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400" b="0" kern="120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n-lt"/>
          </a:endParaRPr>
        </a:p>
      </dsp:txBody>
      <dsp:txXfrm>
        <a:off x="401419" y="877316"/>
        <a:ext cx="7516574" cy="19188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2F3B11E-90AB-44CC-9BD6-6FD98BBEAED0}" type="datetimeFigureOut">
              <a:rPr lang="en-US" smtClean="0"/>
              <a:pPr/>
              <a:t>9/1/2016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F792E09-5D6D-41E6-94A7-F958D0222CBC}"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2B48E5-A66D-4DA9-ACA4-A625016B2828}" type="datetimeFigureOut">
              <a:rPr lang="en-US" smtClean="0"/>
              <a:pPr/>
              <a:t>9/1/2016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BCC223-0B65-4BC9-B250-18A2FAFEA3F1}" type="slidenum">
              <a:rPr lang="en-US" smtClean="0"/>
              <a:pPr/>
              <a:t>‹#›</a:t>
            </a:fld>
            <a:endParaRPr lang="en-US"/>
          </a:p>
        </p:txBody>
      </p:sp>
    </p:spTree>
    <p:extLst>
      <p:ext uri="{BB962C8B-B14F-4D97-AF65-F5344CB8AC3E}">
        <p14:creationId xmlns="" xmlns:p14="http://schemas.microsoft.com/office/powerpoint/2010/main" val="237927874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ABCC223-0B65-4BC9-B250-18A2FAFEA3F1}"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E141DE7-2094-4F1F-93B1-80FCD95DBDF4}" type="datetime1">
              <a:rPr lang="en-US" smtClean="0"/>
              <a:pPr/>
              <a:t>9/1/2016</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89A0E9A-DB7C-4B05-B204-680A26F824FC}" type="datetime1">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F3DD529-37F7-4077-A89F-0EE95DDD8EED}" type="datetime1">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99746-17C7-4E26-9878-92A8A406AACB}" type="datetime1">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8039C40-67A1-4C17-AC03-4D47D07D1A17}" type="datetime1">
              <a:rPr lang="en-US" smtClean="0"/>
              <a:pPr/>
              <a:t>9/1/2016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FAB8612-E0C5-4F01-99CF-E0895F4827BC}" type="datetime1">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74D8B4C-E8B9-41CD-B039-0144BC3147D5}" type="datetime1">
              <a:rPr lang="en-US" smtClean="0"/>
              <a:pPr/>
              <a:t>9/1/2016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263037E-92C9-469B-BF5D-CE2605119BFD}" type="datetime1">
              <a:rPr lang="en-US" smtClean="0"/>
              <a:pPr/>
              <a:t>9/1/2016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4F1857-2BB1-485C-A1ED-65E4B283ECF3}" type="datetime1">
              <a:rPr lang="en-US" smtClean="0"/>
              <a:pPr/>
              <a:t>9/1/2016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10DFBE8-99D7-4BA0-814C-1D4DAC7B9789}" type="datetime1">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7AA28-366A-4997-BBC8-D6BEB1ED3AC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4B68ACA-CA43-4F2F-8098-EE6529949A28}" type="datetime1">
              <a:rPr lang="en-US" smtClean="0"/>
              <a:pPr/>
              <a:t>9/1/2016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01C7AA28-366A-4997-BBC8-D6BEB1ED3AC1}"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8827CB8C-8FF2-4D43-ADA4-46CCDFFFD8BF}" type="datetime1">
              <a:rPr lang="en-US" smtClean="0"/>
              <a:pPr/>
              <a:t>9/1/2016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1C7AA28-366A-4997-BBC8-D6BEB1ED3AC1}"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7.png"/><Relationship Id="rId9" Type="http://schemas.microsoft.com/office/2007/relationships/diagramDrawing" Target="../diagrams/drawing1.xml"/></Relationships>
</file>

<file path=ppt/slides/_rels/slide2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7.png"/><Relationship Id="rId9" Type="http://schemas.microsoft.com/office/2007/relationships/diagramDrawing" Target="../diagrams/drawing2.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7.png"/><Relationship Id="rId9" Type="http://schemas.microsoft.com/office/2007/relationships/diagramDrawing" Target="../diagrams/drawing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2.jpg"/>
          <p:cNvPicPr>
            <a:picLocks noChangeAspect="1"/>
          </p:cNvPicPr>
          <p:nvPr/>
        </p:nvPicPr>
        <p:blipFill>
          <a:blip r:embed="rId3" cstate="print"/>
          <a:stretch>
            <a:fillRect/>
          </a:stretch>
        </p:blipFill>
        <p:spPr>
          <a:xfrm>
            <a:off x="251520" y="3933056"/>
            <a:ext cx="2160240" cy="2520280"/>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descr="4.jpg"/>
          <p:cNvPicPr>
            <a:picLocks noChangeAspect="1"/>
          </p:cNvPicPr>
          <p:nvPr/>
        </p:nvPicPr>
        <p:blipFill>
          <a:blip r:embed="rId4" cstate="print"/>
          <a:stretch>
            <a:fillRect/>
          </a:stretch>
        </p:blipFill>
        <p:spPr>
          <a:xfrm flipH="1">
            <a:off x="395536" y="1988840"/>
            <a:ext cx="2232248" cy="2448272"/>
          </a:xfrm>
          <a:prstGeom prst="ellipse">
            <a:avLst/>
          </a:prstGeom>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nvGrpSpPr>
          <p:cNvPr id="5"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5" cstate="print"/>
            <a:stretch>
              <a:fillRect/>
            </a:stretch>
          </p:blipFill>
          <p:spPr>
            <a:xfrm>
              <a:off x="0" y="0"/>
              <a:ext cx="9144000" cy="1000108"/>
            </a:xfrm>
            <a:prstGeom prst="rect">
              <a:avLst/>
            </a:prstGeom>
          </p:spPr>
        </p:pic>
        <p:pic>
          <p:nvPicPr>
            <p:cNvPr id="7" name="Picture 6"/>
            <p:cNvPicPr>
              <a:picLocks noChangeAspect="1"/>
            </p:cNvPicPr>
            <p:nvPr/>
          </p:nvPicPr>
          <p:blipFill>
            <a:blip r:embed="rId6"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pic>
        <p:nvPicPr>
          <p:cNvPr id="14" name="Picture 13" descr="3.jpg"/>
          <p:cNvPicPr>
            <a:picLocks noChangeAspect="1"/>
          </p:cNvPicPr>
          <p:nvPr/>
        </p:nvPicPr>
        <p:blipFill>
          <a:blip r:embed="rId8" cstate="print"/>
          <a:stretch>
            <a:fillRect/>
          </a:stretch>
        </p:blipFill>
        <p:spPr>
          <a:xfrm>
            <a:off x="2123728" y="1052736"/>
            <a:ext cx="2115319" cy="2376264"/>
          </a:xfrm>
          <a:prstGeom prst="ellipse">
            <a:avLst/>
          </a:prstGeom>
          <a:ln w="63500" cap="rnd">
            <a:solidFill>
              <a:srgbClr val="FFC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7" name="Rectangle 16"/>
          <p:cNvSpPr/>
          <p:nvPr/>
        </p:nvSpPr>
        <p:spPr>
          <a:xfrm>
            <a:off x="4139952" y="3081734"/>
            <a:ext cx="4491230"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KEIKHLASAN</a:t>
            </a:r>
            <a:endParaRPr lang="en-US" sz="5400" b="0" cap="none" spc="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8" name="Rectangle 17"/>
          <p:cNvSpPr/>
          <p:nvPr/>
        </p:nvSpPr>
        <p:spPr>
          <a:xfrm>
            <a:off x="2699792" y="3873242"/>
            <a:ext cx="6147414" cy="707886"/>
          </a:xfrm>
          <a:prstGeom prst="rect">
            <a:avLst/>
          </a:prstGeom>
          <a:noFill/>
        </p:spPr>
        <p:txBody>
          <a:bodyPr wrap="square" lIns="91440" tIns="45720" rIns="91440" bIns="45720">
            <a:spAutoFit/>
          </a:bodyPr>
          <a:lstStyle/>
          <a:p>
            <a:pPr algn="ctr"/>
            <a:r>
              <a:rPr lang="en-US" sz="4000" b="0" cap="none" spc="0" dirty="0" smtClean="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rPr>
              <a:t>MENYUBUR SEMANGAT</a:t>
            </a:r>
            <a:endParaRPr lang="en-US" sz="4000" b="0" cap="none" spc="0" dirty="0">
              <a:ln w="18415" cmpd="sng">
                <a:solidFill>
                  <a:srgbClr val="FFFFFF"/>
                </a:solidFill>
                <a:prstDash val="solid"/>
              </a:ln>
              <a:solidFill>
                <a:srgbClr val="FFFFFF"/>
              </a:solidFill>
              <a:effectLst>
                <a:glow rad="101600">
                  <a:srgbClr val="FF0000">
                    <a:alpha val="60000"/>
                  </a:srgbClr>
                </a:glow>
                <a:outerShdw blurRad="63500" dir="3600000" algn="tl" rotWithShape="0">
                  <a:srgbClr val="000000">
                    <a:alpha val="70000"/>
                  </a:srgbClr>
                </a:outerShdw>
              </a:effectLst>
            </a:endParaRPr>
          </a:p>
        </p:txBody>
      </p:sp>
      <p:sp>
        <p:nvSpPr>
          <p:cNvPr id="19" name="Rectangle 18"/>
          <p:cNvSpPr/>
          <p:nvPr/>
        </p:nvSpPr>
        <p:spPr>
          <a:xfrm>
            <a:off x="3275856" y="4437112"/>
            <a:ext cx="5351594"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00"/>
                </a:solidFill>
                <a:effectLst>
                  <a:glow rad="101600">
                    <a:srgbClr val="00B050">
                      <a:alpha val="60000"/>
                    </a:srgbClr>
                  </a:glow>
                  <a:outerShdw blurRad="63500" dir="3600000" algn="tl" rotWithShape="0">
                    <a:srgbClr val="000000">
                      <a:alpha val="70000"/>
                    </a:srgbClr>
                  </a:outerShdw>
                </a:effectLst>
              </a:rPr>
              <a:t>PENGORBANAN</a:t>
            </a:r>
            <a:endParaRPr lang="en-US" sz="5400" b="0" cap="none" spc="0" dirty="0">
              <a:ln w="18415" cmpd="sng">
                <a:solidFill>
                  <a:srgbClr val="FFFFFF"/>
                </a:solidFill>
                <a:prstDash val="solid"/>
              </a:ln>
              <a:solidFill>
                <a:srgbClr val="FFFF00"/>
              </a:solidFill>
              <a:effectLst>
                <a:glow rad="101600">
                  <a:srgbClr val="00B050">
                    <a:alpha val="60000"/>
                  </a:srgbClr>
                </a:glow>
                <a:outerShdw blurRad="63500" dir="3600000" algn="tl" rotWithShape="0">
                  <a:srgbClr val="000000">
                    <a:alpha val="70000"/>
                  </a:srgbClr>
                </a:outerShdw>
              </a:effectLst>
            </a:endParaRPr>
          </a:p>
        </p:txBody>
      </p:sp>
      <p:sp>
        <p:nvSpPr>
          <p:cNvPr id="20" name="Rounded Rectangle 19"/>
          <p:cNvSpPr/>
          <p:nvPr/>
        </p:nvSpPr>
        <p:spPr>
          <a:xfrm>
            <a:off x="3779912" y="5301208"/>
            <a:ext cx="4475199" cy="408623"/>
          </a:xfrm>
          <a:prstGeom prst="roundRect">
            <a:avLst/>
          </a:prstGeom>
          <a:solidFill>
            <a:srgbClr val="0000FF">
              <a:alpha val="55000"/>
            </a:srgbClr>
          </a:solidFill>
        </p:spPr>
        <p:txBody>
          <a:bodyPr wrap="none" lIns="91440" tIns="45720" rIns="91440" bIns="45720">
            <a:spAutoFit/>
          </a:bodyPr>
          <a:lstStyle/>
          <a:p>
            <a:pPr algn="ctr"/>
            <a:r>
              <a:rPr lang="en-US" b="0" cap="none" spc="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2 SEPTEMBER 2016 / 30 ZULKAEDAH 1437</a:t>
            </a:r>
            <a:endParaRPr lang="en-US" b="0" cap="none" spc="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6" name="Rectangle 15"/>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Rectangle 12"/>
          <p:cNvSpPr/>
          <p:nvPr/>
        </p:nvSpPr>
        <p:spPr>
          <a:xfrm>
            <a:off x="2771800" y="5517232"/>
            <a:ext cx="3886641" cy="369332"/>
          </a:xfrm>
          <a:prstGeom prst="rect">
            <a:avLst/>
          </a:prstGeom>
        </p:spPr>
        <p:txBody>
          <a:bodyPr wrap="none">
            <a:spAutoFit/>
          </a:bodyPr>
          <a:lstStyle/>
          <a:p>
            <a:pPr lvl="0" algn="ctr"/>
            <a:r>
              <a:rPr lang="ms-MY"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Hadis</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Riwayat</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Bukhari</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&amp; Muslim</a:t>
            </a:r>
            <a:r>
              <a:rPr lang="ms-MY"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611560" y="3717032"/>
            <a:ext cx="8208912" cy="1754326"/>
          </a:xfrm>
          <a:prstGeom prst="rect">
            <a:avLst/>
          </a:prstGeom>
        </p:spPr>
        <p:txBody>
          <a:bodyPr wrap="square">
            <a:spAutoFit/>
          </a:bodyPr>
          <a:lstStyle/>
          <a:p>
            <a:pPr algn="ctr"/>
            <a:r>
              <a:rPr lang="en-US" dirty="0" err="1"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lvl="0"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Abi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Hurairah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bahawa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Rasulullah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SAW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bersabda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Menunaikan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umrah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hingga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pelaksanaan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umrah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berikutnya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kaffarah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penghapus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dosa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jarak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keduanya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haji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mabrur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balasan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tinggi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melainkan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Syurga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3" name="Rectangle 1"/>
          <p:cNvSpPr>
            <a:spLocks noChangeArrowheads="1"/>
          </p:cNvSpPr>
          <p:nvPr/>
        </p:nvSpPr>
        <p:spPr bwMode="auto">
          <a:xfrm>
            <a:off x="395536" y="1751509"/>
            <a:ext cx="8352928" cy="1940957"/>
          </a:xfrm>
          <a:prstGeom prst="flowChartAlternateProcess">
            <a:avLst/>
          </a:prstGeom>
          <a:solidFill>
            <a:srgbClr val="002060">
              <a:alpha val="55000"/>
            </a:srgb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Times New Roman" pitchFamily="18" charset="0"/>
                <a:cs typeface="+mj-cs"/>
              </a:rPr>
              <a:t>عَنْ أَبِي هُرَيرَةَ رَضِيَ اللهُ عَنهُ، قَالَ: قَالَ رَسُولُ اللهِ صَلَّى اللهُ عَلَيهِ وَسَلَّمَ: (اَلعُمرَةُ إِلَى العُمرَةِ كَفَّارَةٌ مَا بَينَهُمَا، وَالحَجُّ المَبرُورُ لَيسَ لَهُ جَزَاءٌ إِلاَّ الجَنَّةَ)</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251520" y="1124744"/>
            <a:ext cx="8712968" cy="5720715"/>
          </a:xfrm>
          <a:prstGeom prst="roundRect">
            <a:avLst/>
          </a:prstGeom>
          <a:solidFill>
            <a:srgbClr val="002060">
              <a:alpha val="55000"/>
            </a:srgbClr>
          </a:solidFill>
        </p:spPr>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Ramai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menyimpan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cita-cita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mengerjakan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haji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sekurang-kurangnya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sekali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seumur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waimma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berkemampuan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uzur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sekalipun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Pelaksanaan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haji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anugerah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hamba-Nya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bertakwa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tanpa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membezakan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miskin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sakit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sihat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Faktor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kelemahan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dijadikan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motivasi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gigih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berusaha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menabung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cita-cita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tersebut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Marilah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bersyukur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memanjatkan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do’a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saudara-saudara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menunaikan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haji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2118360" y="1911096"/>
            <a:ext cx="4907280" cy="30358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1745" name="Rectangle 1"/>
          <p:cNvSpPr>
            <a:spLocks noChangeArrowheads="1"/>
          </p:cNvSpPr>
          <p:nvPr/>
        </p:nvSpPr>
        <p:spPr bwMode="auto">
          <a:xfrm>
            <a:off x="899592" y="1767880"/>
            <a:ext cx="7704857" cy="1600438"/>
          </a:xfrm>
          <a:prstGeom prst="round2DiagRect">
            <a:avLst/>
          </a:prstGeom>
          <a:solidFill>
            <a:srgbClr val="006600">
              <a:alpha val="55000"/>
            </a:srgbClr>
          </a:solidFill>
          <a:ln w="9525">
            <a:solidFill>
              <a:srgbClr val="FFFF00"/>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Times New Roman" pitchFamily="18" charset="0"/>
                <a:cs typeface="+mj-cs"/>
              </a:rPr>
              <a:t>اَللَّهُمَّ اجْعَلْ حَجُّنَاحَجًّا مَبرُورًا وَسَعيًا مَشكُورًا وَذَنبًا مَغفُورًا وَتِجَارَةً لَنْ تَبُورًا</a:t>
            </a:r>
            <a:endParaRPr kumimoji="0" lang="ar-SA" sz="44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mj-cs"/>
            </a:endParaRPr>
          </a:p>
        </p:txBody>
      </p:sp>
      <p:sp>
        <p:nvSpPr>
          <p:cNvPr id="16" name="Rectangle 15"/>
          <p:cNvSpPr/>
          <p:nvPr/>
        </p:nvSpPr>
        <p:spPr>
          <a:xfrm>
            <a:off x="971600" y="3573016"/>
            <a:ext cx="7632848" cy="1477328"/>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Mafhumnya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endPar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bermohon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agar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jadikanlah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menunaikan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haji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mendapat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haji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mabrur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perjalanan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penuh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rasa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syukur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dosa-dosa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terampun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perniagaan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kerugian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Same Side Corner Rectangle 9"/>
          <p:cNvSpPr/>
          <p:nvPr/>
        </p:nvSpPr>
        <p:spPr>
          <a:xfrm>
            <a:off x="539552" y="1582341"/>
            <a:ext cx="8136904" cy="3646051"/>
          </a:xfrm>
          <a:prstGeom prst="round2SameRect">
            <a:avLst/>
          </a:prstGeom>
          <a:solidFill>
            <a:srgbClr val="002060">
              <a:alpha val="55000"/>
            </a:srgbClr>
          </a:solidFill>
        </p:spPr>
        <p:txBody>
          <a:bodyPr wrap="square">
            <a:spAutoFit/>
          </a:bodyPr>
          <a:lstStyle/>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Saban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tahun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musim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haji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ketinggalan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menjalankan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dihukumkan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Sunat</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Muakkad</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sunat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dituntut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atas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memenuhi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syarat-syarat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merdeka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hamba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baligh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berakal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bermukim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berkemampuan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sempena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menyambut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kedatangan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Iduladha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mulia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ganjarannya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besar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mengandungi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seribu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hikmah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07504" y="1124744"/>
            <a:ext cx="8928992" cy="430887"/>
          </a:xfrm>
          <a:prstGeom prst="rect">
            <a:avLst/>
          </a:prstGeom>
        </p:spPr>
        <p:txBody>
          <a:bodyPr wrap="square">
            <a:spAutoFit/>
          </a:bodyPr>
          <a:lstStyle/>
          <a:p>
            <a:pPr algn="ct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Firman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6" name="Rectangle 15"/>
          <p:cNvSpPr/>
          <p:nvPr/>
        </p:nvSpPr>
        <p:spPr>
          <a:xfrm>
            <a:off x="6763754" y="6165304"/>
            <a:ext cx="2056718" cy="369332"/>
          </a:xfrm>
          <a:prstGeom prst="rect">
            <a:avLst/>
          </a:prstGeom>
        </p:spPr>
        <p:txBody>
          <a:bodyPr wrap="none">
            <a:spAutoFit/>
          </a:bodyPr>
          <a:lstStyle/>
          <a:p>
            <a:pPr lvl="0" algn="ctr"/>
            <a:r>
              <a:rPr lang="ms-MY"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al-Hajj </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36</a:t>
            </a:r>
            <a:r>
              <a:rPr lang="ms-MY"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7" name="Rectangle 16"/>
          <p:cNvSpPr/>
          <p:nvPr/>
        </p:nvSpPr>
        <p:spPr>
          <a:xfrm>
            <a:off x="323528" y="3573016"/>
            <a:ext cx="8496944" cy="2862322"/>
          </a:xfrm>
          <a:prstGeom prst="rect">
            <a:avLst/>
          </a:prstGeom>
        </p:spPr>
        <p:txBody>
          <a:bodyPr wrap="square">
            <a:spAutoFit/>
          </a:bodyPr>
          <a:lstStyle/>
          <a:p>
            <a:pPr algn="ctr"/>
            <a:r>
              <a:rPr lang="en-US"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algn="ctr"/>
            <a:endPar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lvl="0" algn="just"/>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jadikan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dihadiahkan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fakir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miskin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Mekah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sebahagian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syiar</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menyembelih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tersebut</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kebaikan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sebutlah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nama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semasa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menyembelihnya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ketika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berdiri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tiga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kakinya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apabila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tumbang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putus</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nyawanya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sebahagian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daripadanya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bahagian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lain)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meminta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meminta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Demikianlah</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mudahkan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menguasainya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menyembelihnya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supaya</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kamu</a:t>
            </a:r>
            <a:r>
              <a:rPr lang="en-US"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bersyukur</a:t>
            </a:r>
            <a:r>
              <a:rPr lang="en-US"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59393" name="Rectangle 1"/>
          <p:cNvSpPr>
            <a:spLocks noChangeArrowheads="1"/>
          </p:cNvSpPr>
          <p:nvPr/>
        </p:nvSpPr>
        <p:spPr bwMode="auto">
          <a:xfrm>
            <a:off x="323528" y="1818690"/>
            <a:ext cx="842493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abic Typesetting"/>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336" pitchFamily="2" charset="2"/>
                <a:ea typeface="Times New Roman" pitchFamily="18" charset="0"/>
                <a:cs typeface="QCF_P336" pitchFamily="2" charset="2"/>
              </a:rPr>
              <a:t>ﮥ ﮦ ﮧ ﮨ ﮩ ﮪ ﮫ ﮬ ﮭ ﮮ ﮯ ﮰ ﮱ ﯓ ﯔ ﯕ ﯖ ﯗ ﯘ ﯙ ﯚ ﯛ ﯜ ﯝ ﯞ ﯟ ﯠ ﯡ ﯢ ﯣ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abic Typesetting"/>
                <a:ea typeface="Times New Roman" pitchFamily="18"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Snip Diagonal Corner Rectangle 10"/>
          <p:cNvSpPr/>
          <p:nvPr/>
        </p:nvSpPr>
        <p:spPr>
          <a:xfrm>
            <a:off x="323528" y="1196752"/>
            <a:ext cx="8424936" cy="5362694"/>
          </a:xfrm>
          <a:prstGeom prst="snip2DiagRect">
            <a:avLst/>
          </a:prstGeom>
          <a:solidFill>
            <a:srgbClr val="002060">
              <a:alpha val="55000"/>
            </a:srgbClr>
          </a:solidFill>
        </p:spPr>
        <p:txBody>
          <a:bodyPr wrap="square">
            <a:spAutoFit/>
          </a:bodyPr>
          <a:lstStyle/>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digalakkan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melaksanakan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memenuhi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keperluan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luar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terutamanya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penduduk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miskin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Palestin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Syria,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Kemboja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Vietnam, Myanmar, Indonesia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seumpamanya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Tambahan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pula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terdapat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pihak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institusi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masjid</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organisasi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kebajikan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perseorangan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sering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menganjurkan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majlis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secara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beramai-ramai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memudahkan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pelaksanaan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dijalankan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demi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menggalakkan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masyarakat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melakukan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Double Bracket 14"/>
          <p:cNvSpPr/>
          <p:nvPr/>
        </p:nvSpPr>
        <p:spPr>
          <a:xfrm>
            <a:off x="755576" y="1720840"/>
            <a:ext cx="7704856" cy="4222433"/>
          </a:xfrm>
          <a:prstGeom prst="bracketPair">
            <a:avLst/>
          </a:prstGeom>
          <a:solidFill>
            <a:srgbClr val="FFFF00">
              <a:alpha val="55000"/>
            </a:srgbClr>
          </a:solidFill>
          <a:ln w="38100">
            <a:solidFill>
              <a:srgbClr val="FF0000"/>
            </a:solidFill>
          </a:ln>
        </p:spPr>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Hakikatnya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haji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saling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berkait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lain.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demikian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sekiranya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melaksanakannya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semata-mata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ganjaran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melainkan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nikmat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syurga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sekaligus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memanifestasikan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Islam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perintah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memperoleh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keberkatan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dunia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akhirat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 Diagonal Corner Rectangle 9"/>
          <p:cNvSpPr/>
          <p:nvPr/>
        </p:nvSpPr>
        <p:spPr>
          <a:xfrm>
            <a:off x="827584" y="2136339"/>
            <a:ext cx="7560840" cy="3268980"/>
          </a:xfrm>
          <a:prstGeom prst="round2DiagRect">
            <a:avLst/>
          </a:prstGeom>
          <a:solidFill>
            <a:srgbClr val="C00000">
              <a:alpha val="55000"/>
            </a:srgbClr>
          </a:solidFill>
          <a:ln>
            <a:solidFill>
              <a:srgbClr val="FC96D8"/>
            </a:solidFill>
          </a:ln>
        </p:spPr>
        <p:txBody>
          <a:bodyPr wrap="square">
            <a:spAutoFit/>
          </a:bodyPr>
          <a:lstStyle/>
          <a:p>
            <a:pPr algn="just"/>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algn="just"/>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Mimbar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ingin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berpesan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kesibukan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merebut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pahala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jangan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sampai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terlepas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pandang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perkara-perkara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diajarkan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Rasulullah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SAW.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Terutamanya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3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kefahaman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mengenai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hukum-hakam</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berkaitan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diberi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perhatian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agar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menepati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kehendak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Syarak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p>
          <a:p>
            <a:pPr algn="just"/>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Flowchart: Alternate Process 11"/>
          <p:cNvSpPr/>
          <p:nvPr/>
        </p:nvSpPr>
        <p:spPr>
          <a:xfrm>
            <a:off x="0" y="908720"/>
            <a:ext cx="9144000" cy="5949280"/>
          </a:xfrm>
          <a:prstGeom prst="flowChartAlternateProcess">
            <a:avLst/>
          </a:prstGeom>
          <a:solidFill>
            <a:schemeClr val="bg1">
              <a:alpha val="55000"/>
            </a:schemeClr>
          </a:solidFill>
        </p:spPr>
        <p:txBody>
          <a:bodyPr wrap="square">
            <a:spAutoFit/>
          </a:bodyPr>
          <a:lstStyle/>
          <a:p>
            <a:pPr marL="361950" indent="-361950" algn="just">
              <a:buFont typeface="Wingdings" pitchFamily="2" charset="2"/>
              <a:buChar char="§"/>
            </a:pP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Di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samping</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peranan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pihak</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berkuasa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usaha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memantau</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aktiviti</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penganjuran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pihak-pihak</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tertentu</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sangat</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penting</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bagi</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memastikan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setiap</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pihak</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mengurus</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melaksanakannya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jujur</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betul</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perihatin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tekun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penuh</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amanah</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tanggungjawab</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kerana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ia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dipersoalkan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pada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hari</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Qiyamat</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kelak</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Selain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itu</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aspek</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penentuan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harga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juga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perlu</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jelas</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mencakupi</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kos</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pengurusan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berkaitan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seperti</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penyembelihan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kenderaan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upah</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menyembelih</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melapah</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sebagainya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memastikan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kesempurnaan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akad</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wakalah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ijab</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qabul</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hendaklah</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diadakan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melakukan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pihak</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penganjur</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segala</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urusan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direkodkan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kemas</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teratur</a:t>
            </a:r>
            <a:r>
              <a:rPr lang="en-US" sz="2200" dirty="0" smtClean="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chemeClr val="accent4">
                    <a:lumMod val="40000"/>
                    <a:lumOff val="60000"/>
                  </a:schemeClr>
                </a:solidFill>
                <a:prstDash val="solid"/>
              </a:ln>
              <a:solidFill>
                <a:schemeClr val="accent4">
                  <a:lumMod val="40000"/>
                  <a:lumOff val="60000"/>
                </a:schemeClr>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19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5" name="Rectangle 14"/>
          <p:cNvSpPr/>
          <p:nvPr/>
        </p:nvSpPr>
        <p:spPr>
          <a:xfrm>
            <a:off x="0" y="980728"/>
            <a:ext cx="9144000" cy="5170646"/>
          </a:xfrm>
          <a:prstGeom prst="rect">
            <a:avLst/>
          </a:prstGeom>
          <a:solidFill>
            <a:schemeClr val="accent5">
              <a:lumMod val="60000"/>
              <a:lumOff val="40000"/>
              <a:alpha val="55000"/>
            </a:schemeClr>
          </a:solidFill>
        </p:spPr>
        <p:txBody>
          <a:bodyPr wrap="square">
            <a:spAutoFit/>
          </a:bodyPr>
          <a:lstStyle/>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Sebaliknya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jika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semua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perkara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gagal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dihayati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secara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langsung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mengundang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satu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fenomena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tidak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sihat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mencemarkan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imej</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agama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hikmah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qurban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menghidupkan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sunnah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Ibrahim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melalui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peristiwa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penyembelihan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Ismail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digantikan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seekor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kambing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Amalan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sebagai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langkah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mendidik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jiwa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takwa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mendekatkan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SWT,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menghakis</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sifat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tamak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terhakis</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melahirkan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sifat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murah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hati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berbelanja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Allah,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diampunkan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SWT,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meraih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keredhaan-Nya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menambah-eratkan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lagi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hubungan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sesama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manusia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terutamanya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golongan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bernasib</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6" name="Rectangle 15"/>
          <p:cNvSpPr/>
          <p:nvPr/>
        </p:nvSpPr>
        <p:spPr>
          <a:xfrm>
            <a:off x="2051720" y="1071546"/>
            <a:ext cx="48133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PUJIAN KEPADA ALLAH SWT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21" name="Slide Number Placeholder 10"/>
          <p:cNvSpPr>
            <a:spLocks noGrp="1"/>
          </p:cNvSpPr>
          <p:nvPr>
            <p:ph type="sldNum" sz="quarter" idx="12"/>
          </p:nvPr>
        </p:nvSpPr>
        <p:spPr>
          <a:xfrm>
            <a:off x="8244408"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8129" name="Rectangle 1"/>
          <p:cNvSpPr>
            <a:spLocks noChangeArrowheads="1"/>
          </p:cNvSpPr>
          <p:nvPr/>
        </p:nvSpPr>
        <p:spPr bwMode="auto">
          <a:xfrm>
            <a:off x="1872208" y="2278613"/>
            <a:ext cx="543609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Traditional Arabic" pitchFamily="2" charset="-78"/>
                <a:ea typeface="Calibri" pitchFamily="34" charset="0"/>
                <a:cs typeface="Traditional Arabic" pitchFamily="2" charset="-78"/>
              </a:rPr>
              <a:t>الحَمدُ ِللهِ القَآئِلِ:</a:t>
            </a:r>
            <a:endParaRPr kumimoji="0" lang="ar-SA" sz="3600" i="0" u="none" strike="noStrike" normalizeH="0" baseline="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41986" name="Rectangle 2"/>
          <p:cNvSpPr>
            <a:spLocks noChangeArrowheads="1"/>
          </p:cNvSpPr>
          <p:nvPr/>
        </p:nvSpPr>
        <p:spPr bwMode="auto">
          <a:xfrm>
            <a:off x="2987824" y="5045114"/>
            <a:ext cx="327585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fontAlgn="base">
              <a:spcBef>
                <a:spcPct val="0"/>
              </a:spcBef>
              <a:spcAft>
                <a:spcPct val="0"/>
              </a:spcAft>
            </a:pP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S Sans Serif"/>
                <a:ea typeface="Calibri" pitchFamily="34" charset="0"/>
                <a:cs typeface="Traditional Arabic" pitchFamily="2" charset="-78"/>
              </a:rPr>
              <a:t>(</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سورة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Traditional Arabic" pitchFamily="2" charset="-78"/>
              </a:rPr>
              <a:t>الكوثر: </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028" pitchFamily="2" charset="2"/>
                <a:ea typeface="Calibri" pitchFamily="34" charset="0"/>
                <a:cs typeface="Arabic Transparent"/>
              </a:rPr>
              <a:t>١-٣</a:t>
            </a:r>
            <a:r>
              <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abic Typesetting"/>
                <a:ea typeface="Calibri" pitchFamily="34" charset="0"/>
                <a:cs typeface="Traditional Arabic" pitchFamily="2" charset="-78"/>
              </a:rPr>
              <a:t>)</a:t>
            </a:r>
            <a:endParaRPr kumimoji="0" lang="ar-SA" sz="2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Traditional Arabic" pitchFamily="2" charset="-78"/>
            </a:endParaRPr>
          </a:p>
        </p:txBody>
      </p:sp>
      <p:sp>
        <p:nvSpPr>
          <p:cNvPr id="2" name="Rectangle 1"/>
          <p:cNvSpPr>
            <a:spLocks noChangeArrowheads="1"/>
          </p:cNvSpPr>
          <p:nvPr/>
        </p:nvSpPr>
        <p:spPr bwMode="auto">
          <a:xfrm>
            <a:off x="1296144" y="3524815"/>
            <a:ext cx="666023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2" pitchFamily="2" charset="2"/>
                <a:ea typeface="Times New Roman" pitchFamily="18"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2" pitchFamily="2" charset="2"/>
                <a:ea typeface="Times New Roman" pitchFamily="18" charset="0"/>
                <a:cs typeface="QCF_P602" pitchFamily="2" charset="2"/>
              </a:rPr>
              <a:t>ﮆ ﮇ ﮈ ﮉ ﮊ ﮋ ﮌ ﮍ</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2" pitchFamily="2" charset="2"/>
                <a:ea typeface="Calibri" pitchFamily="34" charset="0"/>
                <a:cs typeface="QCF_P602"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2" pitchFamily="2" charset="2"/>
                <a:ea typeface="Times New Roman" pitchFamily="18" charset="0"/>
                <a:cs typeface="QCF_P602" pitchFamily="2" charset="2"/>
              </a:rPr>
              <a:t>ﮎ ﮏ ﮐ ﮑ ﮒ</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49" pitchFamily="2" charset="2"/>
                <a:ea typeface="Times New Roman" pitchFamily="18" charset="0"/>
                <a:cs typeface="Arabic Transparent" pitchFamily="2" charset="-78"/>
              </a:rPr>
              <a:t>﴾</a:t>
            </a:r>
            <a:endParaRPr kumimoji="0" lang="ar-SA"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ounded Rectangle 9"/>
          <p:cNvSpPr/>
          <p:nvPr/>
        </p:nvSpPr>
        <p:spPr>
          <a:xfrm>
            <a:off x="0" y="1277451"/>
            <a:ext cx="9144000" cy="5346144"/>
          </a:xfrm>
          <a:prstGeom prst="roundRect">
            <a:avLst/>
          </a:prstGeom>
          <a:solidFill>
            <a:srgbClr val="002060">
              <a:alpha val="55000"/>
            </a:srgbClr>
          </a:solidFill>
        </p:spPr>
        <p:txBody>
          <a:bodyPr wrap="square">
            <a:spAutoFit/>
          </a:bodyPr>
          <a:lstStyle/>
          <a:p>
            <a:pPr algn="just"/>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kesempatan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mimbar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mengucapkan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TAHNIAH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SELAMAT MENGERJAKAN HAJI KEPADA RAKYAT MALAYSIA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dipanggil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tetamu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haji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bukan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sahaja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menuntut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pengorbanan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tenaga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perbelanjaan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banyak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dikumpulkan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bertahun-tahun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terpaksa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menanggung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perasaan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berpisah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sanak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saudara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handai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kekayaan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kampung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halaman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menahan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kemahuan-kemahuan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nafsu</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lain. </a:t>
            </a: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just"/>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Tuntasnya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amalan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dilakukan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dengan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penuh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keikhlasan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menyuburkan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semangat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sanggup</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berkorban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demi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meninggikan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syiar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1988840"/>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1</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2</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0" y="1268760"/>
            <a:ext cx="9144000" cy="523220"/>
          </a:xfrm>
          <a:prstGeom prst="rect">
            <a:avLst/>
          </a:prstGeom>
        </p:spPr>
        <p:txBody>
          <a:bodyPr wrap="square">
            <a:spAutoFit/>
          </a:bodyP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RUMUSAN KHUTBAH</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graphicFrame>
        <p:nvGraphicFramePr>
          <p:cNvPr id="18" name="Diagram 17"/>
          <p:cNvGraphicFramePr/>
          <p:nvPr/>
        </p:nvGraphicFramePr>
        <p:xfrm>
          <a:off x="648072" y="2029296"/>
          <a:ext cx="8028384" cy="435203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9" name="8-Point Star 18"/>
          <p:cNvSpPr/>
          <p:nvPr/>
        </p:nvSpPr>
        <p:spPr>
          <a:xfrm>
            <a:off x="4283968" y="2204864"/>
            <a:ext cx="504056" cy="576064"/>
          </a:xfrm>
          <a:prstGeom prst="star8">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dirty="0" smtClean="0">
                <a:ln w="18415" cmpd="sng">
                  <a:solidFill>
                    <a:srgbClr val="FF0000"/>
                  </a:solidFill>
                  <a:prstDash val="solid"/>
                </a:ln>
                <a:solidFill>
                  <a:srgbClr val="FF0000"/>
                </a:solidFill>
                <a:effectLst>
                  <a:outerShdw blurRad="63500" dir="3600000" algn="tl" rotWithShape="0">
                    <a:srgbClr val="000000">
                      <a:alpha val="70000"/>
                    </a:srgbClr>
                  </a:outerShdw>
                </a:effectLst>
              </a:rPr>
              <a:t>3</a:t>
            </a:r>
            <a:endParaRPr lang="en-US" dirty="0">
              <a:ln w="18415" cmpd="sng">
                <a:solidFill>
                  <a:srgbClr val="FF0000"/>
                </a:solidFill>
                <a:prstDash val="solid"/>
              </a:ln>
              <a:solidFill>
                <a:srgbClr val="FF0000"/>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41" name="Rectangle 1"/>
          <p:cNvSpPr>
            <a:spLocks noChangeArrowheads="1"/>
          </p:cNvSpPr>
          <p:nvPr/>
        </p:nvSpPr>
        <p:spPr bwMode="auto">
          <a:xfrm>
            <a:off x="467544" y="908720"/>
            <a:ext cx="8215370" cy="9387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50000"/>
              </a:lnSpc>
              <a:spcBef>
                <a:spcPct val="0"/>
              </a:spcBef>
              <a:spcAft>
                <a:spcPct val="0"/>
              </a:spcAft>
              <a:buClrTx/>
              <a:buSzTx/>
              <a:buFont typeface="QCF_BSML" pitchFamily="2" charset="2"/>
              <a:buChar char="ﭷ"/>
              <a:tabLst/>
            </a:pPr>
            <a:r>
              <a:rPr kumimoji="0" lang="ar-SA"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rPr>
              <a:t>ﭸ ﭹ ﭺ ﭻ</a:t>
            </a:r>
            <a:endParaRPr kumimoji="0" lang="en-US" sz="40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BSML" pitchFamily="2" charset="2"/>
              <a:ea typeface="Calibri" pitchFamily="34" charset="0"/>
              <a:cs typeface="QCF_BSML" pitchFamily="2" charset="2"/>
            </a:endParaRPr>
          </a:p>
        </p:txBody>
      </p:sp>
      <p:sp>
        <p:nvSpPr>
          <p:cNvPr id="13" name="Rectangle 12"/>
          <p:cNvSpPr/>
          <p:nvPr/>
        </p:nvSpPr>
        <p:spPr>
          <a:xfrm>
            <a:off x="107504" y="3784972"/>
            <a:ext cx="8892480" cy="2123658"/>
          </a:xfrm>
          <a:prstGeom prst="rect">
            <a:avLst/>
          </a:prstGeom>
        </p:spPr>
        <p:txBody>
          <a:bodyPr wrap="square">
            <a:spAutoFit/>
          </a:bodyPr>
          <a:lstStyle/>
          <a:p>
            <a:pPr algn="ct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Maksudnya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algn="ctr"/>
            <a:endPar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ms-MY"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Tahukah</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engkau</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akan</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mendustakan</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agama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meliputi</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hari</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pembalasan</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itu</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ialah</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menindas</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berlaku</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zalim</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anak</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yatim</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Dan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ia</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tidak</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menggalakkan</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memberi</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makanan</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berhak</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diterima</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oleh</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miskin</a:t>
            </a:r>
            <a:r>
              <a:rPr lang="ms-MY" sz="2200" i="1"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4" name="Rectangle 13"/>
          <p:cNvSpPr/>
          <p:nvPr/>
        </p:nvSpPr>
        <p:spPr>
          <a:xfrm>
            <a:off x="3419872" y="6021288"/>
            <a:ext cx="2443746" cy="369332"/>
          </a:xfrm>
          <a:prstGeom prst="rect">
            <a:avLst/>
          </a:prstGeom>
        </p:spPr>
        <p:txBody>
          <a:bodyPr wrap="none">
            <a:spAutoFit/>
          </a:bodyPr>
          <a:lstStyle/>
          <a:p>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Surah</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Al-</a:t>
            </a:r>
            <a:r>
              <a:rPr lang="en-US"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Maa’un</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1-3)</a:t>
            </a:r>
            <a:endParaRPr lang="en-US"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3" name="Rectangle 1"/>
          <p:cNvSpPr>
            <a:spLocks noChangeArrowheads="1"/>
          </p:cNvSpPr>
          <p:nvPr/>
        </p:nvSpPr>
        <p:spPr bwMode="auto">
          <a:xfrm>
            <a:off x="611560" y="2084655"/>
            <a:ext cx="7920880"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49" pitchFamily="2" charset="2"/>
                <a:ea typeface="Calibri" pitchFamily="34" charset="0"/>
                <a:cs typeface="Arabic Transparent" pitchFamily="2" charset="-78"/>
              </a:rPr>
              <a:t>﴿</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Calibri" pitchFamily="34" charset="0"/>
                <a:cs typeface="QCF_P031"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2" pitchFamily="2" charset="2"/>
                <a:ea typeface="Times New Roman" pitchFamily="18" charset="0"/>
                <a:cs typeface="QCF_P602" pitchFamily="2" charset="2"/>
              </a:rPr>
              <a:t>ﭦ ﭧ ﭨ ﭩ ﭪ</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2" pitchFamily="2" charset="2"/>
                <a:ea typeface="Calibri" pitchFamily="34" charset="0"/>
                <a:cs typeface="QCF_P602"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2" pitchFamily="2" charset="2"/>
                <a:ea typeface="Times New Roman" pitchFamily="18" charset="0"/>
                <a:cs typeface="QCF_P602" pitchFamily="2" charset="2"/>
              </a:rPr>
              <a:t>ﭫ ﭬ ﭭ ﭮ ﭯ</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2" pitchFamily="2" charset="2"/>
                <a:ea typeface="Calibri" pitchFamily="34" charset="0"/>
                <a:cs typeface="QCF_P602" pitchFamily="2" charset="2"/>
              </a:rPr>
              <a:t> </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602" pitchFamily="2" charset="2"/>
                <a:ea typeface="Times New Roman" pitchFamily="18" charset="0"/>
                <a:cs typeface="QCF_P602" pitchFamily="2" charset="2"/>
              </a:rPr>
              <a:t>ﭰ ﭱ ﭲ ﭳ ﭴ ﭵ</a:t>
            </a: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149" pitchFamily="2" charset="2"/>
                <a:ea typeface="Calibri" pitchFamily="34" charset="0"/>
                <a:cs typeface="Arabic Transparent" pitchFamily="2" charset="-78"/>
              </a:rPr>
              <a:t>﴾</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37889" name="Rectangle 1"/>
          <p:cNvSpPr>
            <a:spLocks noChangeArrowheads="1"/>
          </p:cNvSpPr>
          <p:nvPr/>
        </p:nvSpPr>
        <p:spPr bwMode="auto">
          <a:xfrm>
            <a:off x="288032" y="1332026"/>
            <a:ext cx="8676456" cy="4699159"/>
          </a:xfrm>
          <a:prstGeom prst="round2DiagRect">
            <a:avLst/>
          </a:prstGeom>
          <a:solidFill>
            <a:srgbClr val="002060">
              <a:alpha val="55000"/>
            </a:srgbClr>
          </a:solidFill>
          <a:ln w="9525">
            <a:solidFill>
              <a:srgbClr val="FF0000"/>
            </a:solidFill>
            <a:miter lim="800000"/>
            <a:headEnd/>
            <a:tailEnd/>
          </a:ln>
          <a:effectLst/>
        </p:spPr>
        <p:txBody>
          <a:bodyPr vert="horz" wrap="square" lIns="91440" tIns="45720" rIns="91440" bIns="45720" numCol="1" anchor="ctr" anchorCtr="0" compatLnSpc="1">
            <a:spAutoFit/>
          </a:bodyPr>
          <a:lstStyle/>
          <a:p>
            <a:pPr marL="0" marR="0" lvl="0" indent="0" algn="ctr" defTabSz="914400" rtl="1"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Calibri" pitchFamily="34" charset="0"/>
                <a:ea typeface="Calibri" pitchFamily="34" charset="0"/>
                <a:cs typeface="Traditional Arabic" pitchFamily="2" charset="-78"/>
              </a:rPr>
              <a:t>بَارَكَ اللهُ لِيْ وَلَكُمْ بِالْقُرْآنِ الْعَظِيْمِ، وَنَفَعَنِيْ وَإِيَّاكُمْ بِمَا فِيْهِ مِنَ الآيَاتِ وَالذِّكْرِ الْحَكِيْمِ، وَتَقَبَّلَ مِنِّيْ وَمِنْكُمْ تِلاَوَتَهُ إِنَّهُ هُوَ السَّمِيْعُ الْعَلِيْمُ. أَقُوْلُ قَوْلِيْ هَذَا وَأَسْتَغْفِرُ اللهَ الْعَظِيْمَ لِيْ وَلَكُمْ وَلِسَآئِرِ الْمُسْلِمِيْنَ وَالْمُسْلِمَاتِ وَالْمُؤْمِنِيْنَ وَالْمُؤْمِنَاتِ الأَحْيَاءِ مِنْهُمْ وَالأَمْوَاتِ، فَاسْتَغْفِرُوْهُ إِنَّهُ هُوَ الْغَفُوْرُ الرَّحِيْمُ.</a:t>
            </a:r>
            <a:endPar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1" name="Slide Number Placeholder 10"/>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sky1.jpg"/>
          <p:cNvPicPr>
            <a:picLocks noChangeAspect="1"/>
          </p:cNvPicPr>
          <p:nvPr/>
        </p:nvPicPr>
        <p:blipFill>
          <a:blip r:embed="rId2" cstate="print"/>
          <a:stretch>
            <a:fillRect/>
          </a:stretch>
        </p:blipFill>
        <p:spPr>
          <a:xfrm>
            <a:off x="0" y="980728"/>
            <a:ext cx="9144000" cy="3528392"/>
          </a:xfrm>
          <a:prstGeom prst="rect">
            <a:avLst/>
          </a:prstGeom>
          <a:ln>
            <a:noFill/>
          </a:ln>
          <a:effectLst>
            <a:softEdge rad="112500"/>
          </a:effectLst>
        </p:spPr>
      </p:pic>
      <p:pic>
        <p:nvPicPr>
          <p:cNvPr id="15" name="Picture 14" descr="mas3.jpg"/>
          <p:cNvPicPr>
            <a:picLocks noChangeAspect="1"/>
          </p:cNvPicPr>
          <p:nvPr/>
        </p:nvPicPr>
        <p:blipFill>
          <a:blip r:embed="rId3" cstate="print"/>
          <a:stretch>
            <a:fillRect/>
          </a:stretch>
        </p:blipFill>
        <p:spPr>
          <a:xfrm>
            <a:off x="0" y="3789040"/>
            <a:ext cx="9144000" cy="3068960"/>
          </a:xfrm>
          <a:prstGeom prst="rect">
            <a:avLst/>
          </a:prstGeom>
          <a:ln>
            <a:noFill/>
          </a:ln>
          <a:effectLst>
            <a:softEdge rad="112500"/>
          </a:effec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4" cstate="print"/>
            <a:stretch>
              <a:fillRect/>
            </a:stretch>
          </p:blipFill>
          <p:spPr>
            <a:xfrm>
              <a:off x="0" y="0"/>
              <a:ext cx="9144000" cy="1000108"/>
            </a:xfrm>
            <a:prstGeom prst="rect">
              <a:avLst/>
            </a:prstGeom>
          </p:spPr>
        </p:pic>
        <p:pic>
          <p:nvPicPr>
            <p:cNvPr id="7" name="Picture 6"/>
            <p:cNvPicPr>
              <a:picLocks noChangeAspect="1"/>
            </p:cNvPicPr>
            <p:nvPr/>
          </p:nvPicPr>
          <p:blipFill>
            <a:blip r:embed="rId5"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339752" y="2204864"/>
            <a:ext cx="4320480" cy="2308324"/>
          </a:xfrm>
          <a:prstGeom prst="rect">
            <a:avLst/>
          </a:prstGeom>
          <a:noFill/>
        </p:spPr>
        <p:txBody>
          <a:bodyPr wrap="square">
            <a:spAutoFit/>
          </a:bodyPr>
          <a:lstStyle/>
          <a:p>
            <a:pPr algn="ctr"/>
            <a:r>
              <a:rPr lang="en-US" sz="7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KHUTBAH </a:t>
            </a:r>
          </a:p>
          <a:p>
            <a:pPr algn="ctr"/>
            <a:r>
              <a:rPr lang="en-US" sz="7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odoni MT Poster Compressed" pitchFamily="18" charset="0"/>
                <a:cs typeface="Times New Roman" pitchFamily="18" charset="0"/>
              </a:rPr>
              <a:t>KEDUA</a:t>
            </a:r>
            <a:endParaRPr lang="en-US" sz="7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Bodoni MT Poster Compressed" pitchFamily="18" charset="0"/>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1916832"/>
            <a:ext cx="9144000" cy="244827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814478"/>
            <a:ext cx="8358246" cy="2585323"/>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اَلْحَمْدُ لِلّهِ نَحْمَدُهُ وَنَسْتَعِيْنُهُ وَنَسْتَغْفِرُهُ وَنُؤْمِنُ بِهِ وَنَتَوَكَّلُ عَلَيْهِ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وَنَعُوْذُُ بِاللهِ مِنْ شُرُوْرِ أَنْفُسِنَا وَمِنْ سَيِّئَاتِ أَعْمَالِنَا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endParaRP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مَنْ يَهْدِهِ اللهُ فَلاَ مُضِلَّ لَهُ وَمَنْ يُضْلِلْهُ فَلاَ هَادِيَ لَهُ.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789040"/>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671915"/>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أَشْهَدُ أَنْ لاَّ اِلَهَ إِلاَّ اللهُ وَحْدَهُ لآ شَرِيْكَ لَهُ،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وَأَشْهَدُ أَنَّ سَيِّدَنَا وَنَبِيَّنَا مُحَمَّدًا عَبْدُهُ وَرَسُوْلُهُ سَيِّدُ الْخَلاَئِقِ وَالْبَشَرِ </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539552" y="3933056"/>
            <a:ext cx="8280920" cy="1323439"/>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disembah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melainkan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Esa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tiada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sekutu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bagi-Nya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Aku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juga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bersaksi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bahawa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adalah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hamba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segala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makhluk</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manusia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501008"/>
            <a:ext cx="9144000" cy="100811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1484784"/>
            <a:ext cx="8501122" cy="1754326"/>
          </a:xfrm>
          <a:prstGeom prst="rect">
            <a:avLst/>
          </a:prstGeom>
        </p:spPr>
        <p:txBody>
          <a:bodyPr wrap="square">
            <a:spAutoFit/>
          </a:bodyPr>
          <a:lstStyle/>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اَللّهُمَّ صَلِّ وَسَلِّمْ وَبَارِكْ عَلَى سَيِّدِنَا وَنَبِيِّنَا مُحَمَّدٍ </a:t>
            </a:r>
          </a:p>
          <a:p>
            <a:pPr lvl="0" algn="ctr" rtl="1" fontAlgn="base">
              <a:lnSpc>
                <a:spcPct val="150000"/>
              </a:lnSpc>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Times New Roman" pitchFamily="18" charset="0"/>
                <a:ea typeface="SimSun" pitchFamily="2" charset="-122"/>
                <a:cs typeface="Traditional Arabic" pitchFamily="2" charset="-78"/>
              </a:rPr>
              <a:t>وَعَلَى آلِهِ وَصَحْبِهِ أَجْمَعِيْنَ</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29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539552" y="3645024"/>
            <a:ext cx="8280920" cy="707886"/>
          </a:xfrm>
          <a:prstGeom prst="rect">
            <a:avLst/>
          </a:prstGeom>
        </p:spPr>
        <p:txBody>
          <a:bodyPr wrap="square">
            <a:spAutoFit/>
          </a:bodyPr>
          <a:lstStyle/>
          <a:p>
            <a:pPr algn="just">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berilah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selawat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sejahtera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berkat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penghulu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Nabi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Muhammad SAW,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kaum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keluarga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serta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sahabat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baginda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00430" y="1214422"/>
            <a:ext cx="2011641"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Times New Roman" pitchFamily="18" charset="0"/>
                <a:cs typeface="Times New Roman" pitchFamily="18" charset="0"/>
              </a:rPr>
              <a:t>SYAHADAH</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231592"/>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1403648" y="2529478"/>
            <a:ext cx="6408712" cy="2039020"/>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أَشهَدُ أَنْ لاَ إِلَهَ إِلاَّ اللهُ وَحدَهُ لاَ شَرِيكَ لَهُ، وَأَشهَدُ أَنَّ مُحَمَّدًا عَبدُهُ وَرَسُولُهُ</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3356992"/>
            <a:ext cx="9144000" cy="165618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428596" y="1340768"/>
            <a:ext cx="8429684" cy="1938992"/>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فَيَا عِبَادَ اللهِ، إِتَّقُوْا اللهَ وَكُوْنُوْا مَعَ الصَّادِقِيْنَ. وَاعْلَمُوْا أَنَّ اللهَ سُبْحَانَهُ وَتَعَالىَ أَمَرَكُمْ بِأَمْرٍ بَدَأَ فِيْهِ بِنَفْسِهِ وَثَنَّى بِمَلآئِكَتِهِ الْمُسَبِّحَةِ بِقُدْسِهِ. فَقَالَ اللهُ تَعَالىَ مُخْبِرًا وَآمِرًا </a:t>
            </a:r>
            <a:r>
              <a:rPr lang="en-US"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30</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5169386"/>
            <a:ext cx="8429684" cy="707886"/>
          </a:xfrm>
          <a:prstGeom prst="rect">
            <a:avLst/>
          </a:prstGeom>
        </p:spPr>
        <p:txBody>
          <a:bodyPr wrap="square">
            <a:spAutoFit/>
          </a:bodyPr>
          <a:lstStyle/>
          <a:p>
            <a:pPr algn="just" rtl="1"/>
            <a:r>
              <a:rPr lang="ar-SA" sz="40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 سَيِّدِنَا مُحَمَّدٍ</a:t>
            </a:r>
            <a:endParaRPr lang="en-US" sz="40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0241" name="Rectangle 1"/>
          <p:cNvSpPr>
            <a:spLocks noChangeArrowheads="1"/>
          </p:cNvSpPr>
          <p:nvPr/>
        </p:nvSpPr>
        <p:spPr bwMode="auto">
          <a:xfrm>
            <a:off x="395536" y="3293474"/>
            <a:ext cx="8568952"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ﭲ ﭳ ﭴ ﭵ ﭶ ﭷ ﭸ ﭹ ﭺ ﭻ ﭼ ﭽ ﭾ ﭿ</a:t>
            </a:r>
            <a:r>
              <a:rPr kumimoji="0" lang="en-US" sz="36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QCF_P426" pitchFamily="2" charset="2"/>
                <a:ea typeface="Times New Roman" pitchFamily="18" charset="0"/>
                <a:cs typeface="QCF_P426" pitchFamily="2" charset="2"/>
              </a:rPr>
              <a:t> </a:t>
            </a:r>
            <a:endParaRPr kumimoji="0" lang="en-US" sz="3200" i="0" u="none" strike="noStrike" normalizeH="0" baseline="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450912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57158" y="1195005"/>
            <a:ext cx="8501122" cy="3170099"/>
          </a:xfrm>
          <a:prstGeom prst="rect">
            <a:avLst/>
          </a:prstGeom>
        </p:spPr>
        <p:txBody>
          <a:bodyPr wrap="square">
            <a:spAutoFit/>
          </a:bodyPr>
          <a:lstStyle/>
          <a:p>
            <a:pPr lvl="0" algn="just" rtl="1" fontAlgn="base">
              <a:spcBef>
                <a:spcPct val="0"/>
              </a:spcBef>
              <a:spcAft>
                <a:spcPct val="0"/>
              </a:spcAft>
            </a:pPr>
            <a:r>
              <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a:ea typeface="SimSun" pitchFamily="2" charset="-122"/>
                <a:cs typeface="Traditional Arabic" pitchFamily="2" charset="-78"/>
              </a:rPr>
              <a:t>وَارْضَ اللّهُمَّ عَنِ الأَرْبَعَةِ الْخُلَفَاءِ الرَّاشِدِيْنَ سَادَاتِنَا أَبِى بَكْرٍ وَعُمَرَ وَعُثْمَانَ وَعَلِىٍّ بْنِ أَبِى طَالِبٍ، وَعَنْ أَزْوَاجِ نَبِيِّنَا الْمُطَهَّرَاتِ مِنَ الأَدْنَاسِ وَعَنْ أَهْلِ بَيْتِهِ وَقَرَابَتِهِ وَعَنْ سَائِرِ الصَّحَابَةِ الأَكْرَمِيْنَ وَالتَّابِعِيْنَ وَمَنْ تَبِعَهُمْ بِإِحْسَانٍ إِلَى يَوْمِ الدِّيْنِ. وَارْضَ عَنَّا بِرَحْمَتِكَ يَا أَرْحَمَ الرَّاحِمِيْنَ.</a:t>
            </a:r>
            <a:endParaRPr kumimoji="0" lang="ar-SA" altLang="zh-CN" sz="40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31</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467544" y="4481825"/>
            <a:ext cx="8352928" cy="1323439"/>
          </a:xfrm>
          <a:prstGeom prst="rect">
            <a:avLst/>
          </a:prstGeom>
        </p:spPr>
        <p:txBody>
          <a:bodyPr wrap="square">
            <a:spAutoFit/>
          </a:bodyPr>
          <a:lstStyle/>
          <a:p>
            <a: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keredaan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empat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orang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khulafa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ar-Rasyidin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Saidina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Abu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Bakar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Umar</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Usman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Ali bin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Talib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Isteri-isteri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Nabi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suci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ahli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keluarga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seluruh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sahabat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para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tabiin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Juga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redhailah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sekalian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wahai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Penyayang</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429000"/>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827584" y="2060848"/>
            <a:ext cx="7776864" cy="1200329"/>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اغْفِرْ لِلْمُسْلِمِيْنَ وَالْمُسْلِمَاتِ وَالْمُؤْمِنِيْنَ وَالْمُؤْمِنَاتِ </a:t>
            </a: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الأَحْيَاءِ مِنْهُمْ وَالأَمْوَاتِ </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32</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611560" y="3645024"/>
            <a:ext cx="7920880" cy="707886"/>
          </a:xfrm>
          <a:prstGeom prst="rect">
            <a:avLst/>
          </a:prstGeom>
        </p:spPr>
        <p:txBody>
          <a:bodyPr wrap="square">
            <a:spAutoFit/>
          </a:bodyPr>
          <a:lstStyle/>
          <a:p>
            <a:pPr algn="ctr">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ampunkanlah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dosa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golongan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muslimin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muslimat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sama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masih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hidup</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telah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meninggal</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3933056"/>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674674"/>
            <a:ext cx="8643998" cy="1754326"/>
          </a:xfrm>
          <a:prstGeom prst="rect">
            <a:avLst/>
          </a:prstGeom>
        </p:spPr>
        <p:txBody>
          <a:bodyPr wrap="square">
            <a:spAutoFit/>
          </a:bodyPr>
          <a:lstStyle/>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اَللّهُمَّ أَنْزِلِ الرَّحْمَةَ عَلَى السَّلاَطِيْنِ الْكِرَامِ،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وَجَمِيْعِ الْمُسْلِمِيْنَ الْعِظَامِ، </a:t>
            </a:r>
            <a:endParaRPr kumimoji="0" lang="en-US"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endParaRPr>
          </a:p>
          <a:p>
            <a:pPr algn="ctr" rtl="1"/>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a typeface="SimSun" pitchFamily="2" charset="-122"/>
                <a:cs typeface="Traditional Arabic" pitchFamily="2" charset="-78"/>
              </a:rPr>
              <a:t>الَّذِيْنَ قَضَوْا بِالْحَقِّ وَبِهِ كَانُوْا يَعْدِلُوْنَ.</a:t>
            </a:r>
            <a:endParaRPr lang="en-US"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33</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187624" y="4005064"/>
            <a:ext cx="6696744" cy="1015663"/>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rahmat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atas</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Raja-raja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pemimpin-pemimpin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melaksanakan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kebenaran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menegakkan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keadilan</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3" cstate="print"/>
            <a:stretch>
              <a:fillRect/>
            </a:stretch>
          </p:blipFill>
          <p:spPr>
            <a:xfrm>
              <a:off x="0" y="0"/>
              <a:ext cx="9144000" cy="1000108"/>
            </a:xfrm>
            <a:prstGeom prst="rect">
              <a:avLst/>
            </a:prstGeom>
          </p:spPr>
        </p:pic>
        <p:pic>
          <p:nvPicPr>
            <p:cNvPr id="7" name="Picture 6"/>
            <p:cNvPicPr>
              <a:picLocks noChangeAspect="1"/>
            </p:cNvPicPr>
            <p:nvPr/>
          </p:nvPicPr>
          <p:blipFill>
            <a:blip r:embed="rId4"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14282" y="1124744"/>
            <a:ext cx="8643998" cy="3170099"/>
          </a:xfrm>
          <a:prstGeom prst="rect">
            <a:avLst/>
          </a:prstGeom>
        </p:spPr>
        <p:txBody>
          <a:bodyPr wrap="square">
            <a:spAutoFit/>
          </a:bodyPr>
          <a:lstStyle/>
          <a:p>
            <a:pPr algn="just" rtl="1"/>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أَنْزِلِ الرَّحْمَةَ وَالسَّكِيْنَةَ وَالسَّلاَمَةَ وَالْعَافِيَةَ عَلَى مَلِكِنَا،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سري فادوك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بضيندا</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يغ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دفرتوان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Jawi - Biasa" pitchFamily="2" charset="-78"/>
              </a:rPr>
              <a:t>اضوغ</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 مَوْلاَنَا الْمَلِكُ الْمُعْتَصِمُ بِاللهِ مُحِبُّ الدِّيْنِ توانكو الْحَاجَّ عَبْدَ الْحَلِيْمِ مُعَظَّمْ شَاهُ إِبْنَ الْمَرْحُوْمِ اَلْسُّلْطَانِ بَدْلِي شَاهُ</a:t>
            </a:r>
            <a:r>
              <a:rPr kumimoji="0" lang="ar-SA" altLang="zh-CN" sz="4000" i="0" u="none" strike="noStrike" normalizeH="0" baseline="0" dirty="0" smtClean="0">
                <a:ln>
                  <a:solidFill>
                    <a:schemeClr val="tx1"/>
                  </a:solidFill>
                </a:ln>
                <a:latin typeface="Arb Naskh" charset="2"/>
                <a:ea typeface="SimSun" pitchFamily="2" charset="-122"/>
                <a:cs typeface="Traditional Arabic" pitchFamily="2" charset="-78"/>
              </a:rPr>
              <a:t>،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راج فرمايسوري </a:t>
            </a:r>
            <a:r>
              <a:rPr kumimoji="0" lang="ar-SA" altLang="zh-CN" sz="4000" i="0" u="none" strike="noStrike" normalizeH="0" baseline="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اضوغ </a:t>
            </a:r>
            <a:r>
              <a:rPr kumimoji="0" lang="ar-SA" altLang="zh-CN" sz="4000" i="0" u="none" strike="noStrike" normalizeH="0" baseline="0" dirty="0" smtClean="0">
                <a:ln>
                  <a:solidFill>
                    <a:srgbClr val="0000FF"/>
                  </a:solidFill>
                </a:ln>
                <a:solidFill>
                  <a:srgbClr val="0000FF"/>
                </a:solidFill>
                <a:latin typeface="Arb Naskh" charset="2"/>
                <a:ea typeface="SimSun" pitchFamily="2" charset="-122"/>
                <a:cs typeface="Traditional Arabic" pitchFamily="2" charset="-78"/>
              </a:rPr>
              <a:t>سلطانة حاجة حامينة</a:t>
            </a:r>
            <a:r>
              <a:rPr kumimoji="0" lang="ar-SA" altLang="zh-CN" sz="4000" i="0" u="none" strike="noStrike" normalizeH="0" baseline="0" dirty="0" smtClean="0">
                <a:ln>
                  <a:solidFill>
                    <a:schemeClr val="tx1"/>
                  </a:solidFill>
                </a:ln>
                <a:latin typeface="Arb Naskh" charset="2"/>
                <a:ea typeface="SimSun" pitchFamily="2" charset="-122"/>
                <a:cs typeface="Jawi - Biasa" pitchFamily="2" charset="-78"/>
              </a:rPr>
              <a:t> </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Jawi - Biasa" pitchFamily="2" charset="-78"/>
              </a:rPr>
              <a:t>وَعَلَى كُلِّ بَنَاتِهِ وَقَرَابَتِهِ</a:t>
            </a:r>
            <a:r>
              <a:rPr lang="ar-SA" altLang="zh-CN" sz="4000" dirty="0" smtClean="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a:t>
            </a:r>
            <a:endParaRPr lang="en-US" sz="4000" dirty="0">
              <a:ln w="18415" cmpd="sng">
                <a:solidFill>
                  <a:schemeClr val="bg1"/>
                </a:solidFill>
                <a:prstDash val="solid"/>
              </a:ln>
              <a:solidFill>
                <a:schemeClr val="bg1"/>
              </a:solidFill>
              <a:effectLst>
                <a:glow rad="101600">
                  <a:schemeClr val="tx1">
                    <a:alpha val="60000"/>
                  </a:schemeClr>
                </a:glow>
                <a:outerShdw blurRad="63500" dir="3600000" algn="tl" rotWithShape="0">
                  <a:srgbClr val="000000">
                    <a:alpha val="70000"/>
                  </a:srgbClr>
                </a:outerShdw>
              </a:effectLst>
            </a:endParaRPr>
          </a:p>
        </p:txBody>
      </p:sp>
      <p:sp>
        <p:nvSpPr>
          <p:cNvPr id="12" name="Slide Number Placeholder 11"/>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395536" y="4365104"/>
            <a:ext cx="8424936" cy="2031325"/>
          </a:xfrm>
          <a:prstGeom prst="rect">
            <a:avLst/>
          </a:prstGeom>
        </p:spPr>
        <p:txBody>
          <a:bodyPr wrap="square">
            <a:spAutoFit/>
          </a:bodyPr>
          <a:lstStyle/>
          <a:p>
            <a:pPr algn="ctr">
              <a:defRPr/>
            </a:pP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Ya</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Allah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limpahkanlah</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rahmat</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ketenangan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keselamatan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kesihatan</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ke</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atas</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 Raja </a:t>
            </a:r>
            <a:r>
              <a:rPr lang="en-US" dirty="0" err="1" smtClean="0">
                <a:ln>
                  <a:solidFill>
                    <a:schemeClr val="bg1"/>
                  </a:solidFill>
                </a:ln>
                <a:solidFill>
                  <a:schemeClr val="bg1"/>
                </a:solidFill>
                <a:effectLst>
                  <a:glow rad="101600">
                    <a:schemeClr val="tx1">
                      <a:alpha val="60000"/>
                    </a:schemeClr>
                  </a:glow>
                </a:effectLst>
                <a:ea typeface="Arial Unicode MS" pitchFamily="34" charset="-128"/>
                <a:cs typeface="Arial" charset="0"/>
              </a:rPr>
              <a:t>kami</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a:t>
            </a:r>
          </a:p>
          <a:p>
            <a:pPr algn="ctr">
              <a:defRPr/>
            </a:pPr>
            <a:r>
              <a:rPr lang="en-US" dirty="0" smtClean="0">
                <a:ln>
                  <a:solidFill>
                    <a:srgbClr val="0000FF"/>
                  </a:solidFill>
                </a:ln>
                <a:solidFill>
                  <a:srgbClr val="0000FF"/>
                </a:solidFill>
                <a:ea typeface="Arial Unicode MS" pitchFamily="34" charset="-128"/>
                <a:cs typeface="Arial" charset="0"/>
              </a:rPr>
              <a:t>SERI PADUKA BAGINDA YANG DIPERTUAN AGONG MAULANA AL-MALIK </a:t>
            </a:r>
          </a:p>
          <a:p>
            <a:pPr algn="ctr">
              <a:defRPr/>
            </a:pPr>
            <a:r>
              <a:rPr lang="en-US" dirty="0" smtClean="0">
                <a:ln>
                  <a:solidFill>
                    <a:srgbClr val="0000FF"/>
                  </a:solidFill>
                </a:ln>
                <a:solidFill>
                  <a:srgbClr val="0000FF"/>
                </a:solidFill>
                <a:ea typeface="Arial Unicode MS" pitchFamily="34" charset="-128"/>
                <a:cs typeface="Arial" charset="0"/>
              </a:rPr>
              <a:t>AL-MU’TASIM BILLAHI MUHIBBUDIN TUANKU AL-HAJ ABD AL-HALIM MUADZZAM SHAH IBN AL-MARHUM AS-SULTAN BADLI SHAH</a:t>
            </a:r>
            <a:r>
              <a:rPr lang="en-US" dirty="0" smtClean="0">
                <a:ln>
                  <a:solidFill>
                    <a:schemeClr val="tx1"/>
                  </a:solidFill>
                </a:ln>
                <a:ea typeface="Arial Unicode MS" pitchFamily="34" charset="-128"/>
                <a:cs typeface="Arial" charset="0"/>
              </a:rPr>
              <a:t>,</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RAJA PERMAISURI AGONG </a:t>
            </a:r>
            <a:r>
              <a:rPr lang="en-US" dirty="0" smtClean="0">
                <a:ln>
                  <a:solidFill>
                    <a:srgbClr val="0000FF"/>
                  </a:solidFill>
                </a:ln>
                <a:solidFill>
                  <a:srgbClr val="0000FF"/>
                </a:solidFill>
                <a:ea typeface="Arial Unicode MS" pitchFamily="34" charset="-128"/>
                <a:cs typeface="Arial" charset="0"/>
              </a:rPr>
              <a:t>SULTANAH HAJAH HAMINAH </a:t>
            </a: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DAN</a:t>
            </a:r>
            <a:r>
              <a:rPr lang="en-US" dirty="0" smtClean="0">
                <a:ln>
                  <a:solidFill>
                    <a:schemeClr val="bg1"/>
                  </a:solidFill>
                </a:ln>
                <a:solidFill>
                  <a:schemeClr val="bg1"/>
                </a:solidFill>
                <a:ea typeface="Arial Unicode MS" pitchFamily="34" charset="-128"/>
                <a:cs typeface="Arial" charset="0"/>
              </a:rPr>
              <a:t> </a:t>
            </a:r>
          </a:p>
          <a:p>
            <a:pPr algn="ctr">
              <a:defRPr/>
            </a:pPr>
            <a:r>
              <a:rPr lang="en-US" dirty="0" smtClean="0">
                <a:ln>
                  <a:solidFill>
                    <a:schemeClr val="bg1"/>
                  </a:solidFill>
                </a:ln>
                <a:solidFill>
                  <a:schemeClr val="bg1"/>
                </a:solidFill>
                <a:effectLst>
                  <a:glow rad="101600">
                    <a:schemeClr val="tx1">
                      <a:alpha val="60000"/>
                    </a:schemeClr>
                  </a:glow>
                </a:effectLst>
                <a:ea typeface="Arial Unicode MS" pitchFamily="34" charset="-128"/>
                <a:cs typeface="Arial" charset="0"/>
              </a:rPr>
              <a:t>PUTERI-PUTERI SERTA KERABAT-KERABAT DI RAJA SEKALIAN.</a:t>
            </a:r>
            <a:endParaRPr lang="en-US" dirty="0">
              <a:ln>
                <a:solidFill>
                  <a:schemeClr val="bg1"/>
                </a:solidFill>
              </a:ln>
              <a:solidFill>
                <a:schemeClr val="bg1"/>
              </a:solidFill>
              <a:effectLst>
                <a:glow rad="101600">
                  <a:schemeClr val="tx1">
                    <a:alpha val="60000"/>
                  </a:schemeClr>
                </a:glow>
              </a:effectLst>
              <a:ea typeface="Arial Unicode MS" pitchFamily="34"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amond(ou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861048"/>
            <a:ext cx="9144000" cy="2088232"/>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611560" y="1306503"/>
            <a:ext cx="7992888" cy="2308324"/>
          </a:xfrm>
          <a:prstGeom prst="rect">
            <a:avLst/>
          </a:prstGeom>
        </p:spPr>
        <p:txBody>
          <a:bodyPr wrap="square">
            <a:spAutoFit/>
          </a:bodyPr>
          <a:lstStyle/>
          <a:p>
            <a:pPr lvl="0" algn="just" rtl="1" fontAlgn="base">
              <a:spcBef>
                <a:spcPct val="0"/>
              </a:spcBef>
              <a:spcAft>
                <a:spcPct val="0"/>
              </a:spcAft>
            </a:pPr>
            <a:r>
              <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اجْعَلْ مَالِيْزِيَا وَسَائِرَ بِلاَدِ الْمُسْلِمِيْنَ طَيِّبَةً آمِنَةً مُطْمَئِنَّةً رَخِيَّةً.</a:t>
            </a:r>
            <a:r>
              <a:rPr lang="ar-SA" altLang="zh-CN" sz="36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 </a:t>
            </a:r>
            <a:r>
              <a:rPr lang="ar-SA" altLang="zh-CN" sz="36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b Naskh" charset="2"/>
                <a:ea typeface="SimSun" pitchFamily="2" charset="-122"/>
                <a:cs typeface="Traditional Arabic" pitchFamily="2" charset="-78"/>
              </a:rPr>
              <a:t>اللَّهُمَّ سَلِّمْ بِلاَدَنَا مِنَ المُفسِدِينَ وَطَهِّرهَا مِنَ المُتَطَرِّفِينَ وَوَفِّقنَا جَمِيعًا لِطَاعَتِكَ وَطَاعَةِ رَسُولِكَ مُحَمَّدٍ صَلَّى اللهُ عَلَيهِ وَسَلَّمَ وَطَاعَةِ مَن أَمَرتَنَا بِطَاعَتِهِ.</a:t>
            </a:r>
            <a:endParaRPr kumimoji="0" lang="ar-SA" altLang="zh-CN"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3933056"/>
            <a:ext cx="8280920" cy="1938992"/>
          </a:xfrm>
          <a:prstGeom prst="rect">
            <a:avLst/>
          </a:prstGeom>
        </p:spPr>
        <p:txBody>
          <a:bodyPr wrap="square">
            <a:spAutoFit/>
          </a:bodyPr>
          <a:lstStyle/>
          <a:p>
            <a:pPr algn="ctr">
              <a:defRPr/>
            </a:pP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jadikanlah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Malaysia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umat</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Islam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keadaan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tenang</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melakukan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kerosakan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bersihkannya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daripada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golongan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melampaui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batasan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perbaiki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jalan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Rasul</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mereka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yang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perintah</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mentaatinya</a:t>
            </a:r>
            <a:r>
              <a:rPr lang="en-US"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844824"/>
            <a:ext cx="9144000" cy="374441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Slide Number Placeholder 11"/>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3" name="Rectangle 12"/>
          <p:cNvSpPr/>
          <p:nvPr/>
        </p:nvSpPr>
        <p:spPr>
          <a:xfrm>
            <a:off x="467544" y="1844824"/>
            <a:ext cx="8280920" cy="3647152"/>
          </a:xfrm>
          <a:prstGeom prst="rect">
            <a:avLst/>
          </a:prstGeom>
        </p:spPr>
        <p:txBody>
          <a:bodyPr wrap="square">
            <a:spAutoFit/>
          </a:bodyPr>
          <a:lstStyle/>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Allah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memohon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agar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perlindungan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-Mu,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negara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seluruh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rakyatnya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dikekalkan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keamanan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kesejahteraan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Tanamkanlah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rasa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kasih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sayang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antara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Kekalkanlah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perpaduan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p>
          <a:p>
            <a:pPr algn="ctr">
              <a:lnSpc>
                <a:spcPct val="150000"/>
              </a:lnSpc>
              <a:defRP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Semoga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dengannya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sentiasa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hidup</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damai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makmur</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selamat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sepanjang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zaman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501008"/>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932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Rectangle 9"/>
          <p:cNvSpPr/>
          <p:nvPr/>
        </p:nvSpPr>
        <p:spPr>
          <a:xfrm>
            <a:off x="1331640" y="3573016"/>
            <a:ext cx="6408712" cy="1200329"/>
          </a:xfrm>
          <a:prstGeom prst="rect">
            <a:avLst/>
          </a:prstGeom>
        </p:spPr>
        <p:txBody>
          <a:bodyPr wrap="square">
            <a:spAutoFit/>
          </a:bodyPr>
          <a:lstStyle/>
          <a:p>
            <a:pPr algn="ctr">
              <a:lnSpc>
                <a:spcPct val="90000"/>
              </a:lnSpc>
              <a:buClr>
                <a:srgbClr val="FFFFFF"/>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janganlah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mengubah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hati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selepas</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memberi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hidayah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kepada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kurniakanlah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rahmat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sisiMu</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sesungguhnya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Engkaulah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Maha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rPr>
              <a:t>Pemberi</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pitchFamily="34" charset="0"/>
            </a:endParaRPr>
          </a:p>
        </p:txBody>
      </p:sp>
      <p:sp>
        <p:nvSpPr>
          <p:cNvPr id="3073" name="Rectangle 1"/>
          <p:cNvSpPr>
            <a:spLocks noChangeArrowheads="1"/>
          </p:cNvSpPr>
          <p:nvPr/>
        </p:nvSpPr>
        <p:spPr bwMode="auto">
          <a:xfrm>
            <a:off x="899592" y="1807076"/>
            <a:ext cx="7164288"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ﯫ ﯬ ﯭ ﯮ ﯯ ﯰ ﯱ ﯲ ﯳ ﯴ ﯵ ﯶ ﯷ ﯸ ﯹ ﯺ</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50" pitchFamily="2" charset="2"/>
                <a:ea typeface="Times New Roman" pitchFamily="18" charset="0"/>
                <a:cs typeface="QCF_P050" pitchFamily="2" charset="2"/>
              </a:rPr>
              <a:t> </a:t>
            </a:r>
            <a:endParaRPr kumimoji="0" lang="en-US" sz="28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645024"/>
            <a:ext cx="9144000" cy="1296144"/>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4" name="Rectangle 13"/>
          <p:cNvSpPr/>
          <p:nvPr/>
        </p:nvSpPr>
        <p:spPr>
          <a:xfrm>
            <a:off x="1403648" y="3861048"/>
            <a:ext cx="6408712" cy="923330"/>
          </a:xfrm>
          <a:prstGeom prst="rect">
            <a:avLst/>
          </a:prstGeom>
        </p:spPr>
        <p:txBody>
          <a:bodyPr wrap="square">
            <a:spAutoFit/>
          </a:bodyPr>
          <a:lstStyle/>
          <a:p>
            <a:pPr algn="ctr">
              <a:lnSpc>
                <a:spcPct val="90000"/>
              </a:lnSpc>
              <a:buClr>
                <a:srgbClr val="FF0000"/>
              </a:buClr>
              <a:buFont typeface="Monotype Corsiva" pitchFamily="6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Allah,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Ya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Tuhan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anugerahkanlah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dengan</a:t>
            </a:r>
            <a:r>
              <a:rPr lang="ar-SA"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kebaikan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dunia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dan</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akhirat</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serta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jauhilah</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kami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daripada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azab</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api</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 </a:t>
            </a:r>
            <a:r>
              <a:rPr lang="en-GB" sz="20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neraka</a:t>
            </a:r>
            <a:r>
              <a:rPr lang="en-GB" sz="20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rPr>
              <a:t>.</a:t>
            </a:r>
            <a:endParaRPr lang="en-GB" sz="20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a typeface="Arial Unicode MS" pitchFamily="34" charset="-128"/>
              <a:cs typeface="Arial" charset="0"/>
            </a:endParaRPr>
          </a:p>
        </p:txBody>
      </p:sp>
      <p:sp>
        <p:nvSpPr>
          <p:cNvPr id="2049" name="Rectangle 1"/>
          <p:cNvSpPr>
            <a:spLocks noChangeArrowheads="1"/>
          </p:cNvSpPr>
          <p:nvPr/>
        </p:nvSpPr>
        <p:spPr bwMode="auto">
          <a:xfrm>
            <a:off x="1259632" y="1892152"/>
            <a:ext cx="6588224" cy="1200329"/>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ar-SA"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ﯜ ﯝ ﯞ ﯟ ﯠ ﯡ ﯢ ﯣ ﯤ ﯥ ﯦ</a:t>
            </a:r>
            <a:r>
              <a:rPr kumimoji="0" lang="en-US" sz="36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QCF_P031" pitchFamily="2" charset="2"/>
                <a:ea typeface="Times New Roman" pitchFamily="18" charset="0"/>
                <a:cs typeface="QCF_P031" pitchFamily="2" charset="2"/>
              </a:rPr>
              <a:t> </a:t>
            </a:r>
            <a:endParaRPr kumimoji="0" lang="en-US" sz="3200" i="0" u="none" strike="noStrike" normalizeH="0" baseline="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3933056"/>
            <a:ext cx="9144000" cy="1584176"/>
          </a:xfrm>
          <a:prstGeom prst="rect">
            <a:avLst/>
          </a:prstGeom>
          <a:solidFill>
            <a:srgbClr val="006600">
              <a:alpha val="0"/>
            </a:srgbClr>
          </a:solidFill>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2" name="Rectangle 11"/>
          <p:cNvSpPr/>
          <p:nvPr/>
        </p:nvSpPr>
        <p:spPr>
          <a:xfrm>
            <a:off x="323528" y="4100879"/>
            <a:ext cx="8358246" cy="1200329"/>
          </a:xfrm>
          <a:prstGeom prst="rect">
            <a:avLst/>
          </a:prstGeom>
        </p:spPr>
        <p:txBody>
          <a:bodyPr wrap="square">
            <a:spAutoFit/>
          </a:bodyPr>
          <a:lstStyle/>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فَاذْكُرُوا اللهَ الْعَظِيْمَ يَذْكُرْكُمْ وَاشْكُرُوهُ عَلَى نِعَمِهِ يَزِدْكُمْ</a:t>
            </a:r>
          </a:p>
          <a:p>
            <a:pPr algn="ctr" rtl="1"/>
            <a:r>
              <a:rPr lang="ar-SA" sz="36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rPr>
              <a:t> وَاسْأَلُوهُ مِنْ فَضْلِهِ يُعْطِكُمْ وَلَذِكْرُ اللهِ أَكْبَرُ، وَاللهُ يَعْلَمُ مَا تَصْنَعُونَ.</a:t>
            </a:r>
            <a:endParaRPr lang="en-US" sz="36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39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25" name="Rectangle 1"/>
          <p:cNvSpPr>
            <a:spLocks noChangeArrowheads="1"/>
          </p:cNvSpPr>
          <p:nvPr/>
        </p:nvSpPr>
        <p:spPr bwMode="auto">
          <a:xfrm>
            <a:off x="395536" y="1599907"/>
            <a:ext cx="8352928" cy="1685077"/>
          </a:xfrm>
          <a:prstGeom prst="rect">
            <a:avLst/>
          </a:prstGeom>
          <a:noFill/>
          <a:ln w="9525">
            <a:noFill/>
            <a:miter lim="800000"/>
            <a:headEnd/>
            <a:tailEnd/>
          </a:ln>
          <a:effectLst/>
        </p:spPr>
        <p:txBody>
          <a:bodyPr vert="horz" wrap="square" lIns="91440" tIns="45720" rIns="91440" bIns="45720" numCol="1" anchor="ctr" anchorCtr="0" compatLnSpc="1">
            <a:spAutoFit/>
          </a:bodyPr>
          <a:lstStyle/>
          <a:p>
            <a:pPr marL="0" marR="0" lvl="0" indent="0" algn="ctr" defTabSz="914400" rtl="0" eaLnBrk="1" fontAlgn="base" latinLnBrk="0" hangingPunct="1">
              <a:lnSpc>
                <a:spcPct val="150000"/>
              </a:lnSpc>
              <a:spcBef>
                <a:spcPct val="0"/>
              </a:spcBef>
              <a:spcAft>
                <a:spcPct val="0"/>
              </a:spcAft>
              <a:buClrTx/>
              <a:buSzTx/>
              <a:buFontTx/>
              <a:buNone/>
              <a:tabLst/>
            </a:pPr>
            <a:r>
              <a:rPr kumimoji="0" lang="ar-SA"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ﭻ ﭼ ﭽ ﭾ ﭿ ﮀ ﮁ ﮂ ﮃ ﮄ ﮅ ﮆ ﮇ ﮈ ﮉ ﮊ ﮋ</a:t>
            </a:r>
            <a:r>
              <a:rPr kumimoji="0" lang="en-US" sz="3600" i="0" u="none" strike="noStrike" normalizeH="0" baseline="0" dirty="0" smtClean="0">
                <a:ln>
                  <a:solidFill>
                    <a:srgbClr val="FFFF00"/>
                  </a:solidFill>
                </a:ln>
                <a:solidFill>
                  <a:srgbClr val="FFFF00"/>
                </a:solidFill>
                <a:effectLst>
                  <a:glow rad="101600">
                    <a:schemeClr val="bg1">
                      <a:alpha val="60000"/>
                    </a:schemeClr>
                  </a:glow>
                </a:effectLst>
                <a:latin typeface="QCF_P277" pitchFamily="2" charset="2"/>
                <a:ea typeface="Times New Roman" pitchFamily="18" charset="0"/>
                <a:cs typeface="QCF_P277" pitchFamily="2" charset="2"/>
              </a:rPr>
              <a:t> </a:t>
            </a:r>
            <a:endParaRPr kumimoji="0" lang="en-US" sz="2800" i="0" u="none" strike="noStrike" normalizeH="0" baseline="0" dirty="0" smtClean="0">
              <a:ln>
                <a:solidFill>
                  <a:srgbClr val="FFFF00"/>
                </a:solidFill>
              </a:ln>
              <a:solidFill>
                <a:srgbClr val="FFFF00"/>
              </a:solidFill>
              <a:effectLst>
                <a:glow rad="101600">
                  <a:schemeClr val="bg1">
                    <a:alpha val="60000"/>
                  </a:schemeClr>
                </a:glow>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3737939" y="1214422"/>
            <a:ext cx="1720920"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SELAWAT</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4</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683568" y="2492896"/>
            <a:ext cx="7848872" cy="2123658"/>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اللَّهُمَّ صَلِّ وَسَلِّم عَلَى سَيِّدِنَا مُحَمَّدٍ وَعَلَى آلِهِ وَصَحبِهِ أَجمَعِينَ وَمَنْ تَبِعَهُم بِإِحْسَانٍ إِلَى يَوْمِ الدِّيْنِ</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5</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9" name="Rectangle 18"/>
          <p:cNvSpPr/>
          <p:nvPr/>
        </p:nvSpPr>
        <p:spPr>
          <a:xfrm>
            <a:off x="899592" y="2132856"/>
            <a:ext cx="7128792" cy="3139321"/>
          </a:xfrm>
          <a:prstGeom prst="rect">
            <a:avLst/>
          </a:prstGeom>
        </p:spPr>
        <p:txBody>
          <a:bodyPr wrap="square">
            <a:spAutoFit/>
          </a:bodyPr>
          <a:lstStyle/>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أَمَّا بَعدُ٬ </a:t>
            </a:r>
          </a:p>
          <a:p>
            <a:pPr algn="ctr">
              <a:lnSpc>
                <a:spcPct val="150000"/>
              </a:lnSpc>
            </a:pPr>
            <a:r>
              <a:rPr lang="ar-SA" sz="44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rPr>
              <a:t>فَيَا عِبَادَ اللهِ اتَّقـُوا اللهَ أَوصِيكُم وَنَفسِي بِتَقوَى اللهِ فَقَد فَازَ المُتَّقُونَ</a:t>
            </a:r>
            <a:endParaRPr lang="en-US" sz="44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cs typeface="Traditional Arabic" pitchFamily="2" charset="-7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6</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Rectangle 10"/>
          <p:cNvSpPr/>
          <p:nvPr/>
        </p:nvSpPr>
        <p:spPr>
          <a:xfrm>
            <a:off x="3203528" y="1260049"/>
            <a:ext cx="2517612" cy="584775"/>
          </a:xfrm>
          <a:prstGeom prst="rect">
            <a:avLst/>
          </a:prstGeom>
          <a:noFill/>
        </p:spPr>
        <p:txBody>
          <a:bodyPr wrap="none" lIns="91440" tIns="45720" rIns="91440" bIns="45720">
            <a:spAutoFit/>
          </a:bodyPr>
          <a:lstStyle/>
          <a:p>
            <a:pPr algn="ctr"/>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rPr>
              <a:t>WASIAT IMAN</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2" name="Flowchart: Off-page Connector 11"/>
          <p:cNvSpPr/>
          <p:nvPr/>
        </p:nvSpPr>
        <p:spPr>
          <a:xfrm>
            <a:off x="1403648" y="1916832"/>
            <a:ext cx="6408712" cy="1512168"/>
          </a:xfrm>
          <a:prstGeom prst="flowChartOffpageConnector">
            <a:avLst/>
          </a:prstGeom>
          <a:solidFill>
            <a:schemeClr val="tx1"/>
          </a:solidFill>
          <a:ln w="38100">
            <a:solidFill>
              <a:srgbClr val="FFFF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2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MARILAH SAMA-SAMA KITA MENINGKATKAN KETAKWAAN KEPADA ALLAH SWT </a:t>
            </a:r>
            <a:r>
              <a:rPr lang="es-ES" sz="22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DENGAN</a:t>
            </a:r>
            <a:endParaRPr lang="en-US" sz="220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5" name="Flowchart: Document 14"/>
          <p:cNvSpPr/>
          <p:nvPr/>
        </p:nvSpPr>
        <p:spPr>
          <a:xfrm>
            <a:off x="1475656" y="3573016"/>
            <a:ext cx="6336704" cy="1224136"/>
          </a:xfrm>
          <a:prstGeom prst="flowChartDocument">
            <a:avLst/>
          </a:prstGeom>
          <a:solidFill>
            <a:srgbClr val="FFFF00"/>
          </a:solidFill>
          <a:ln>
            <a:solidFill>
              <a:srgbClr val="00B050"/>
            </a:solidFill>
          </a:ln>
        </p:spPr>
        <p:style>
          <a:lnRef idx="3">
            <a:schemeClr val="accent4"/>
          </a:lnRef>
          <a:fillRef idx="0">
            <a:schemeClr val="accent4"/>
          </a:fillRef>
          <a:effectRef idx="2">
            <a:schemeClr val="accent4"/>
          </a:effectRef>
          <a:fontRef idx="minor">
            <a:schemeClr val="tx1"/>
          </a:fontRef>
        </p:style>
        <p:txBody>
          <a:bodyPr rtlCol="0" anchor="ctr"/>
          <a:lstStyle/>
          <a:p>
            <a:pPr algn="ctr"/>
            <a:r>
              <a:rPr lang="es-E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melaksanakan</a:t>
            </a:r>
            <a:r>
              <a:rPr lang="es-E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endParaRPr lang="es-E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a:p>
            <a:pPr algn="ctr"/>
            <a:r>
              <a:rPr lang="es-E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segala</a:t>
            </a:r>
            <a:r>
              <a:rPr lang="es-E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s-E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perintah</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6" name="Flowchart: Manual Input 15"/>
          <p:cNvSpPr/>
          <p:nvPr/>
        </p:nvSpPr>
        <p:spPr>
          <a:xfrm flipH="1">
            <a:off x="1475656" y="5013176"/>
            <a:ext cx="6336704" cy="1224136"/>
          </a:xfrm>
          <a:prstGeom prst="flowChartManualInput">
            <a:avLst/>
          </a:prstGeom>
          <a:solidFill>
            <a:srgbClr val="FFFF00"/>
          </a:solidFill>
          <a:ln>
            <a:solidFill>
              <a:srgbClr val="00B050"/>
            </a:solidFill>
          </a:ln>
        </p:spPr>
        <p:style>
          <a:lnRef idx="3">
            <a:schemeClr val="accent3"/>
          </a:lnRef>
          <a:fillRef idx="0">
            <a:schemeClr val="accent3"/>
          </a:fillRef>
          <a:effectRef idx="2">
            <a:schemeClr val="accent3"/>
          </a:effectRef>
          <a:fontRef idx="minor">
            <a:schemeClr val="tx1"/>
          </a:fontRef>
        </p:style>
        <p:txBody>
          <a:bodyPr rtlCol="0" anchor="ctr"/>
          <a:lstStyle/>
          <a:p>
            <a:pPr algn="ctr"/>
            <a:r>
              <a:rPr lang="es-ES" sz="2200" dirty="0" err="1"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meninggalkan</a:t>
            </a:r>
            <a:r>
              <a:rPr lang="es-ES" sz="2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 </a:t>
            </a:r>
          </a:p>
          <a:p>
            <a:pPr algn="ctr"/>
            <a:r>
              <a:rPr lang="es-ES" sz="2200" dirty="0" err="1"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segala</a:t>
            </a:r>
            <a:r>
              <a:rPr lang="es-ES" sz="2200" dirty="0"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 </a:t>
            </a:r>
            <a:r>
              <a:rPr lang="es-ES" sz="2200" dirty="0" err="1" smtClean="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rPr>
              <a:t>larangan</a:t>
            </a:r>
            <a:endParaRPr lang="en-US" sz="2200" dirty="0">
              <a:ln w="18415" cmpd="sng">
                <a:solidFill>
                  <a:srgbClr val="FF0000"/>
                </a:solidFill>
                <a:prstDash val="solid"/>
              </a:ln>
              <a:solidFill>
                <a:srgbClr val="FF00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7</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0" name="Flowchart: Alternate Process 9"/>
          <p:cNvSpPr/>
          <p:nvPr/>
        </p:nvSpPr>
        <p:spPr>
          <a:xfrm>
            <a:off x="251520" y="5121409"/>
            <a:ext cx="8640960" cy="1259919"/>
          </a:xfrm>
          <a:prstGeom prst="flowChartAlternateProcess">
            <a:avLst/>
          </a:prstGeom>
          <a:solidFill>
            <a:schemeClr val="tx1"/>
          </a:solidFill>
          <a:effectLst>
            <a:outerShdw blurRad="152400" dist="317500" dir="5400000" sx="90000" sy="-19000" rotWithShape="0">
              <a:prstClr val="black">
                <a:alpha val="15000"/>
              </a:prstClr>
            </a:outerShdw>
          </a:effectLst>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MUDAH-MUDAHAN KITA SENTIASA BERADA DI DALAM </a:t>
            </a:r>
            <a:r>
              <a:rPr lang="en-US"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RAHMAT</a:t>
            </a:r>
            <a:r>
              <a:rPr lang="en-US" sz="20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SERTA MENDAPAT </a:t>
            </a:r>
            <a:r>
              <a:rPr lang="en-US" sz="24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PERLINDUNGAN</a:t>
            </a:r>
            <a:r>
              <a:rPr lang="en-US" sz="2000" dirty="0" smtClean="0">
                <a:ln w="18415" cmpd="sng">
                  <a:solidFill>
                    <a:schemeClr val="bg1"/>
                  </a:solidFill>
                  <a:prstDash val="solid"/>
                </a:ln>
                <a:solidFill>
                  <a:schemeClr val="bg1"/>
                </a:solidFill>
                <a:effectLst>
                  <a:outerShdw blurRad="63500" dir="3600000" algn="tl" rotWithShape="0">
                    <a:srgbClr val="000000">
                      <a:alpha val="70000"/>
                    </a:srgbClr>
                  </a:outerShdw>
                </a:effectLst>
              </a:rPr>
              <a:t> ALLAH SWT DEMI MENCARI KEREDHAAN-NYA DI DUNIA MAHU PUN DI AKHIRAT</a:t>
            </a:r>
            <a:endParaRPr lang="en-US" sz="2000" dirty="0">
              <a:ln w="18415" cmpd="sng">
                <a:solidFill>
                  <a:schemeClr val="bg1"/>
                </a:solidFill>
                <a:prstDash val="solid"/>
              </a:ln>
              <a:solidFill>
                <a:schemeClr val="bg1"/>
              </a:solidFill>
              <a:effectLst>
                <a:outerShdw blurRad="63500" dir="3600000" algn="tl" rotWithShape="0">
                  <a:srgbClr val="000000">
                    <a:alpha val="70000"/>
                  </a:srgbClr>
                </a:outerShdw>
              </a:effectLst>
            </a:endParaRPr>
          </a:p>
        </p:txBody>
      </p:sp>
      <p:sp>
        <p:nvSpPr>
          <p:cNvPr id="14" name="Down Arrow Callout 13"/>
          <p:cNvSpPr/>
          <p:nvPr/>
        </p:nvSpPr>
        <p:spPr>
          <a:xfrm>
            <a:off x="2555776" y="1052736"/>
            <a:ext cx="3888432" cy="1224136"/>
          </a:xfrm>
          <a:prstGeom prst="downArrowCallout">
            <a:avLst/>
          </a:prstGeom>
          <a:solidFill>
            <a:srgbClr val="0066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TAKWA</a:t>
            </a:r>
            <a:endParaRPr lang="en-US" sz="28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
        <p:nvSpPr>
          <p:cNvPr id="17" name="Round Same Side Corner Rectangle 16"/>
          <p:cNvSpPr/>
          <p:nvPr/>
        </p:nvSpPr>
        <p:spPr>
          <a:xfrm>
            <a:off x="251520" y="2406947"/>
            <a:ext cx="8640960" cy="2581275"/>
          </a:xfrm>
          <a:prstGeom prst="round2SameRect">
            <a:avLst/>
          </a:prstGeom>
          <a:solidFill>
            <a:srgbClr val="FFFF00">
              <a:alpha val="55000"/>
            </a:srgbClr>
          </a:solidFill>
        </p:spPr>
        <p:txBody>
          <a:bodyPr wrap="square">
            <a:spAutoFit/>
          </a:bodyPr>
          <a:lstStyle/>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bekalan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makanan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jiwa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lebih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bertenaga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kuat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dalam</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kesuburan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kegemilangan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tempat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pergantungan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hati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sampai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mencapai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keselamatan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p>
          <a:p>
            <a:pPr marL="361950" indent="-361950" algn="just">
              <a:buClr>
                <a:srgbClr val="FFFF00"/>
              </a:buClr>
              <a:buFont typeface="Wingdings" pitchFamily="2" charset="2"/>
              <a:buChar char="§"/>
            </a:pP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berakal</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merupakan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pertama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memahami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bimbingan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takwa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merekalah</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sebaik-baik</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orang</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mendapat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manfaat</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dari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bekalan</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takwa</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0" y="2276872"/>
            <a:ext cx="9180512" cy="1584176"/>
          </a:xfrm>
          <a:prstGeom prst="rect">
            <a:avLst/>
          </a:prstGeom>
          <a:solidFill>
            <a:schemeClr val="tx1"/>
          </a:solidFill>
          <a:ln cmpd="tri"/>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25" name="Rectangle 24"/>
          <p:cNvSpPr/>
          <p:nvPr/>
        </p:nvSpPr>
        <p:spPr>
          <a:xfrm>
            <a:off x="539552" y="2348880"/>
            <a:ext cx="7992888" cy="1446550"/>
          </a:xfrm>
          <a:prstGeom prst="rect">
            <a:avLst/>
          </a:prstGeom>
          <a:noFill/>
        </p:spPr>
        <p:txBody>
          <a:bodyPr wrap="square" lIns="91440" tIns="45720" rIns="91440" bIns="45720">
            <a:spAutoFit/>
          </a:bodyPr>
          <a:lstStyle/>
          <a:p>
            <a:pPr algn="ctr"/>
            <a:r>
              <a:rPr lang="en-US" sz="4400" dirty="0" smtClean="0">
                <a:ln w="18415" cmpd="sng">
                  <a:solidFill>
                    <a:srgbClr val="FF0000"/>
                  </a:solidFill>
                  <a:prstDash val="solid"/>
                </a:ln>
                <a:solidFill>
                  <a:srgbClr val="FF0000"/>
                </a:solidFill>
                <a:effectLst>
                  <a:glow rad="101600">
                    <a:srgbClr val="FFFF00">
                      <a:alpha val="60000"/>
                    </a:srgbClr>
                  </a:glow>
                  <a:outerShdw blurRad="75057" dist="38100" dir="5400000" sy="-20000" rotWithShape="0">
                    <a:prstClr val="black">
                      <a:alpha val="25000"/>
                    </a:prstClr>
                  </a:outerShdw>
                </a:effectLst>
              </a:rPr>
              <a:t>KEIKHLASAN MENYUBUR</a:t>
            </a:r>
          </a:p>
          <a:p>
            <a:pPr algn="ctr"/>
            <a:r>
              <a:rPr lang="en-US" sz="4400" dirty="0" smtClean="0">
                <a:ln w="18415" cmpd="sng">
                  <a:solidFill>
                    <a:srgbClr val="FF0000"/>
                  </a:solidFill>
                  <a:prstDash val="solid"/>
                </a:ln>
                <a:solidFill>
                  <a:srgbClr val="FF0000"/>
                </a:solidFill>
                <a:effectLst>
                  <a:glow rad="101600">
                    <a:srgbClr val="FFFF00">
                      <a:alpha val="60000"/>
                    </a:srgbClr>
                  </a:glow>
                  <a:outerShdw blurRad="75057" dist="38100" dir="5400000" sy="-20000" rotWithShape="0">
                    <a:prstClr val="black">
                      <a:alpha val="25000"/>
                    </a:prstClr>
                  </a:outerShdw>
                </a:effectLst>
              </a:rPr>
              <a:t>SEMANGAT PENGORBANAN</a:t>
            </a:r>
            <a:endParaRPr lang="en-US" sz="4400" dirty="0">
              <a:ln w="18415" cmpd="sng">
                <a:solidFill>
                  <a:srgbClr val="FF0000"/>
                </a:solidFill>
                <a:prstDash val="solid"/>
              </a:ln>
              <a:solidFill>
                <a:srgbClr val="FF0000"/>
              </a:solidFill>
              <a:effectLst>
                <a:glow rad="101600">
                  <a:srgbClr val="FFFF00">
                    <a:alpha val="60000"/>
                  </a:srgbClr>
                </a:glow>
                <a:outerShdw blurRad="75057" dist="38100" dir="5400000" sy="-20000" rotWithShape="0">
                  <a:prstClr val="black">
                    <a:alpha val="25000"/>
                  </a:prstClr>
                </a:outerShdw>
              </a:effectLst>
            </a:endParaRPr>
          </a:p>
        </p:txBody>
      </p:sp>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1" name="Rectangle 10"/>
          <p:cNvSpPr/>
          <p:nvPr/>
        </p:nvSpPr>
        <p:spPr>
          <a:xfrm>
            <a:off x="2956069" y="1268760"/>
            <a:ext cx="2940805" cy="584775"/>
          </a:xfrm>
          <a:prstGeom prst="rect">
            <a:avLst/>
          </a:prstGeom>
        </p:spPr>
        <p:txBody>
          <a:bodyPr wrap="none">
            <a:spAutoFit/>
          </a:bodyPr>
          <a:lstStyle/>
          <a:p>
            <a:r>
              <a:rPr lang="en-US" sz="3200" dirty="0" smtClean="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a typeface="Times New Roman" pitchFamily="18" charset="0"/>
                <a:cs typeface="Times New Roman" pitchFamily="18" charset="0"/>
              </a:rPr>
              <a:t>TAJUK KHUTBAH</a:t>
            </a:r>
            <a:endParaRPr lang="en-US" sz="3200" dirty="0">
              <a:ln w="18415" cmpd="sng">
                <a:solidFill>
                  <a:srgbClr val="FFFFFF"/>
                </a:solidFill>
                <a:prstDash val="solid"/>
              </a:ln>
              <a:solidFill>
                <a:srgbClr val="FFFFFF"/>
              </a:solidFill>
              <a:effectLst>
                <a:glow rad="101600">
                  <a:schemeClr val="bg1">
                    <a:alpha val="60000"/>
                  </a:schemeClr>
                </a:glow>
                <a:outerShdw blurRad="63500" dir="3600000" algn="tl" rotWithShape="0">
                  <a:srgbClr val="000000">
                    <a:alpha val="70000"/>
                  </a:srgbClr>
                </a:outerShdw>
              </a:effectLst>
              <a:latin typeface="+mj-lt"/>
            </a:endParaRPr>
          </a:p>
        </p:txBody>
      </p:sp>
      <p:sp>
        <p:nvSpPr>
          <p:cNvPr id="13" name="Slide Number Placeholder 12"/>
          <p:cNvSpPr>
            <a:spLocks noGrp="1"/>
          </p:cNvSpPr>
          <p:nvPr>
            <p:ph type="sldNum" sz="quarter" idx="12"/>
          </p:nvPr>
        </p:nvSpPr>
        <p:spPr>
          <a:xfrm>
            <a:off x="8174736" y="6303600"/>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8</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32" y="-24"/>
            <a:ext cx="9144000" cy="1000108"/>
            <a:chOff x="0" y="0"/>
            <a:chExt cx="9144000" cy="1000108"/>
          </a:xfrm>
        </p:grpSpPr>
        <p:pic>
          <p:nvPicPr>
            <p:cNvPr id="6" name="Picture 5" descr="12.jpg"/>
            <p:cNvPicPr>
              <a:picLocks noChangeAspect="1"/>
            </p:cNvPicPr>
            <p:nvPr/>
          </p:nvPicPr>
          <p:blipFill>
            <a:blip r:embed="rId2" cstate="print"/>
            <a:stretch>
              <a:fillRect/>
            </a:stretch>
          </p:blipFill>
          <p:spPr>
            <a:xfrm>
              <a:off x="0" y="0"/>
              <a:ext cx="9144000" cy="1000108"/>
            </a:xfrm>
            <a:prstGeom prst="rect">
              <a:avLst/>
            </a:prstGeom>
          </p:spPr>
        </p:pic>
        <p:pic>
          <p:nvPicPr>
            <p:cNvPr id="7" name="Picture 6"/>
            <p:cNvPicPr>
              <a:picLocks noChangeAspect="1"/>
            </p:cNvPicPr>
            <p:nvPr/>
          </p:nvPicPr>
          <p:blipFill>
            <a:blip r:embed="rId3" cstate="print"/>
            <a:srcRect/>
            <a:stretch>
              <a:fillRect/>
            </a:stretch>
          </p:blipFill>
          <p:spPr bwMode="auto">
            <a:xfrm>
              <a:off x="142844" y="142852"/>
              <a:ext cx="756455" cy="796268"/>
            </a:xfrm>
            <a:prstGeom prst="rect">
              <a:avLst/>
            </a:prstGeom>
            <a:noFill/>
            <a:ln w="9525">
              <a:noFill/>
              <a:miter lim="800000"/>
              <a:headEnd/>
              <a:tailEnd/>
            </a:ln>
          </p:spPr>
        </p:pic>
        <p:pic>
          <p:nvPicPr>
            <p:cNvPr id="8" name="Picture 7" descr="C:\Users\asari\AppData\Local\Temp\Rar$DRa0.764\LOGO JAKIM EDITED.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358214" y="71414"/>
              <a:ext cx="642910" cy="785794"/>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9" name="Rectangle 8"/>
            <p:cNvSpPr/>
            <p:nvPr/>
          </p:nvSpPr>
          <p:spPr>
            <a:xfrm>
              <a:off x="2337066" y="357166"/>
              <a:ext cx="4235198"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KHUTBAH MULTIMEDIA JAKIM</a:t>
              </a:r>
              <a:endParaRPr lang="en-US" sz="2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grpSp>
      <p:sp>
        <p:nvSpPr>
          <p:cNvPr id="13" name="Slide Number Placeholder 12"/>
          <p:cNvSpPr>
            <a:spLocks noGrp="1"/>
          </p:cNvSpPr>
          <p:nvPr>
            <p:ph type="sldNum" sz="quarter" idx="12"/>
          </p:nvPr>
        </p:nvSpPr>
        <p:spPr>
          <a:xfrm>
            <a:off x="8174736" y="6375608"/>
            <a:ext cx="762000" cy="36576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fld id="{01C7AA28-366A-4997-BBC8-D6BEB1ED3AC1}" type="slidenum">
              <a:rPr lang="en-US" b="1" spc="5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pPr/>
              <a:t>9</a:t>
            </a:fld>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2" name="Rounded Rectangle 11"/>
          <p:cNvSpPr/>
          <p:nvPr/>
        </p:nvSpPr>
        <p:spPr>
          <a:xfrm>
            <a:off x="539552" y="1997839"/>
            <a:ext cx="8064896" cy="3847862"/>
          </a:xfrm>
          <a:prstGeom prst="roundRect">
            <a:avLst/>
          </a:prstGeom>
          <a:solidFill>
            <a:srgbClr val="002060">
              <a:alpha val="55000"/>
            </a:srgbClr>
          </a:solidFill>
        </p:spPr>
        <p:txBody>
          <a:bodyPr wrap="square">
            <a:spAutoFit/>
          </a:bodyPr>
          <a:lstStyle/>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berada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dipenghujung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bulan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Zulkaedah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mana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Allah SWT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telah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membuka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pintu</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seluruh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umat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memulakan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haji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Saat</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lazimnya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saudara-saudara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kita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bakal</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duyuf</a:t>
            </a:r>
            <a:r>
              <a:rPr lang="en-US" sz="2200" i="1"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ar-rahman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sedang</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sibuk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mempersiapkan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diri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untuk</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melaksanakan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rukun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Islam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kelima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ini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endPar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a:p>
            <a:pPr marL="361950" indent="-361950" algn="just">
              <a:buFont typeface="Wingdings" pitchFamily="2" charset="2"/>
              <a:buChar char="§"/>
            </a:pP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Sesungguhnya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ibadah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haji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yang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mabrur</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akan</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menjadi</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i="1"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kaffarah</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kepada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 </a:t>
            </a:r>
            <a:r>
              <a:rPr lang="en-US" sz="2200" dirty="0" err="1"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pelakunya</a:t>
            </a:r>
            <a:r>
              <a:rPr lang="en-US" sz="2200" dirty="0" smtClean="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rPr>
              <a:t>.</a:t>
            </a:r>
            <a:endParaRPr lang="en-US" sz="2200" dirty="0">
              <a:ln w="18415" cmpd="sng">
                <a:solidFill>
                  <a:srgbClr val="FFFF00"/>
                </a:solidFill>
                <a:prstDash val="solid"/>
              </a:ln>
              <a:solidFill>
                <a:srgbClr val="FFFF00"/>
              </a:solidFill>
              <a:effectLst>
                <a:glow rad="101600">
                  <a:schemeClr val="bg1">
                    <a:alpha val="60000"/>
                  </a:schemeClr>
                </a:glow>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3884</TotalTime>
  <Words>2170</Words>
  <Application>Microsoft Office PowerPoint</Application>
  <PresentationFormat>On-screen Show (4:3)</PresentationFormat>
  <Paragraphs>223</Paragraphs>
  <Slides>39</Slides>
  <Notes>2</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vector>
  </TitlesOfParts>
  <Company>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EKSTREMISME MELAMPAUI BATAS KESEDERHANAAN</dc:title>
  <dc:creator>rushdan</dc:creator>
  <cp:lastModifiedBy>rushdan</cp:lastModifiedBy>
  <cp:revision>320</cp:revision>
  <dcterms:created xsi:type="dcterms:W3CDTF">2015-11-26T00:41:05Z</dcterms:created>
  <dcterms:modified xsi:type="dcterms:W3CDTF">2016-09-01T07:18:40Z</dcterms:modified>
</cp:coreProperties>
</file>