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72" r:id="rId1"/>
  </p:sldMasterIdLst>
  <p:notesMasterIdLst>
    <p:notesMasterId r:id="rId43"/>
  </p:notesMasterIdLst>
  <p:handoutMasterIdLst>
    <p:handoutMasterId r:id="rId44"/>
  </p:handoutMasterIdLst>
  <p:sldIdLst>
    <p:sldId id="256" r:id="rId2"/>
    <p:sldId id="318" r:id="rId3"/>
    <p:sldId id="258" r:id="rId4"/>
    <p:sldId id="259" r:id="rId5"/>
    <p:sldId id="260" r:id="rId6"/>
    <p:sldId id="261" r:id="rId7"/>
    <p:sldId id="262" r:id="rId8"/>
    <p:sldId id="263" r:id="rId9"/>
    <p:sldId id="322" r:id="rId10"/>
    <p:sldId id="335" r:id="rId11"/>
    <p:sldId id="264" r:id="rId12"/>
    <p:sldId id="336" r:id="rId13"/>
    <p:sldId id="265" r:id="rId14"/>
    <p:sldId id="337" r:id="rId15"/>
    <p:sldId id="338" r:id="rId16"/>
    <p:sldId id="323" r:id="rId17"/>
    <p:sldId id="339" r:id="rId18"/>
    <p:sldId id="340" r:id="rId19"/>
    <p:sldId id="266" r:id="rId20"/>
    <p:sldId id="327" r:id="rId21"/>
    <p:sldId id="341" r:id="rId22"/>
    <p:sldId id="342" r:id="rId23"/>
    <p:sldId id="343" r:id="rId24"/>
    <p:sldId id="333" r:id="rId25"/>
    <p:sldId id="276" r:id="rId26"/>
    <p:sldId id="278" r:id="rId27"/>
    <p:sldId id="279" r:id="rId28"/>
    <p:sldId id="334" r:id="rId29"/>
    <p:sldId id="299" r:id="rId30"/>
    <p:sldId id="281" r:id="rId31"/>
    <p:sldId id="300" r:id="rId32"/>
    <p:sldId id="282" r:id="rId33"/>
    <p:sldId id="283" r:id="rId34"/>
    <p:sldId id="301" r:id="rId35"/>
    <p:sldId id="284" r:id="rId36"/>
    <p:sldId id="302" r:id="rId37"/>
    <p:sldId id="285" r:id="rId38"/>
    <p:sldId id="303" r:id="rId39"/>
    <p:sldId id="286" r:id="rId40"/>
    <p:sldId id="304" r:id="rId41"/>
    <p:sldId id="287"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9/9/2016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9/9/2016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DE141DE7-2094-4F1F-93B1-80FCD95DBDF4}" type="datetime1">
              <a:rPr lang="en-US" smtClean="0"/>
              <a:pPr/>
              <a:t>9/9/2016</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074D8B4C-E8B9-41CD-B039-0144BC3147D5}" type="datetime1">
              <a:rPr lang="en-US" smtClean="0"/>
              <a:pPr/>
              <a:t>9/9/2016</a:t>
            </a:fld>
            <a:endParaRPr lang="en-US"/>
          </a:p>
        </p:txBody>
      </p:sp>
      <p:sp>
        <p:nvSpPr>
          <p:cNvPr id="27" name="Slide Number Placeholder 26"/>
          <p:cNvSpPr>
            <a:spLocks noGrp="1"/>
          </p:cNvSpPr>
          <p:nvPr>
            <p:ph type="sldNum" sz="quarter" idx="11"/>
          </p:nvPr>
        </p:nvSpPr>
        <p:spPr/>
        <p:txBody>
          <a:bodyPr rtlCol="0"/>
          <a:lstStyle/>
          <a:p>
            <a:fld id="{01C7AA28-366A-4997-BBC8-D6BEB1ED3AC1}"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D263037E-92C9-469B-BF5D-CE2605119BFD}" type="datetime1">
              <a:rPr lang="en-US" smtClean="0"/>
              <a:pPr/>
              <a:t>9/9/2016</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8827CB8C-8FF2-4D43-ADA4-46CCDFFFD8BF}" type="datetime1">
              <a:rPr lang="en-US" smtClean="0"/>
              <a:pPr/>
              <a:t>9/9/2016</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1C7AA28-366A-4997-BBC8-D6BEB1ED3A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1" name="Rectangle 30"/>
          <p:cNvSpPr/>
          <p:nvPr/>
        </p:nvSpPr>
        <p:spPr>
          <a:xfrm>
            <a:off x="1043608" y="2795444"/>
            <a:ext cx="6984776" cy="1569660"/>
          </a:xfrm>
          <a:prstGeom prst="rect">
            <a:avLst/>
          </a:prstGeom>
          <a:noFill/>
        </p:spPr>
        <p:txBody>
          <a:bodyPr wrap="square" lIns="91440" tIns="45720" rIns="91440" bIns="45720">
            <a:spAutoFit/>
          </a:bodyPr>
          <a:lstStyle/>
          <a:p>
            <a:pPr algn="ctr"/>
            <a:r>
              <a:rPr lang="en-US" sz="4800" dirty="0" smtClean="0">
                <a:ln w="18415" cmpd="sng">
                  <a:solidFill>
                    <a:srgbClr val="FFFFFF"/>
                  </a:solidFill>
                  <a:prstDash val="solid"/>
                </a:ln>
                <a:solidFill>
                  <a:srgbClr val="FF0000"/>
                </a:solidFill>
                <a:effectLst>
                  <a:glow rad="101600">
                    <a:srgbClr val="006600">
                      <a:alpha val="60000"/>
                    </a:srgbClr>
                  </a:glow>
                  <a:outerShdw blurRad="63500" dir="3600000" algn="tl" rotWithShape="0">
                    <a:srgbClr val="000000">
                      <a:alpha val="70000"/>
                    </a:srgbClr>
                  </a:outerShdw>
                </a:effectLst>
                <a:latin typeface="Bernard MT Condensed" pitchFamily="18" charset="0"/>
              </a:rPr>
              <a:t>ERTI SEBUAH PENGORBANAN </a:t>
            </a:r>
            <a:endParaRPr lang="en-US" sz="4800" dirty="0" smtClean="0">
              <a:ln w="18415" cmpd="sng">
                <a:solidFill>
                  <a:srgbClr val="FFFFFF"/>
                </a:solidFill>
                <a:prstDash val="solid"/>
              </a:ln>
              <a:solidFill>
                <a:srgbClr val="FF0000"/>
              </a:solidFill>
              <a:effectLst>
                <a:glow rad="101600">
                  <a:srgbClr val="006600">
                    <a:alpha val="60000"/>
                  </a:srgbClr>
                </a:glow>
                <a:outerShdw blurRad="63500" dir="3600000" algn="tl" rotWithShape="0">
                  <a:srgbClr val="000000">
                    <a:alpha val="70000"/>
                  </a:srgbClr>
                </a:outerShdw>
              </a:effectLst>
              <a:latin typeface="Bernard MT Condensed" pitchFamily="18" charset="0"/>
            </a:endParaRPr>
          </a:p>
          <a:p>
            <a:pPr algn="ctr"/>
            <a:r>
              <a:rPr lang="en-US" sz="4800" dirty="0" smtClean="0">
                <a:ln w="18415" cmpd="sng">
                  <a:solidFill>
                    <a:srgbClr val="FFFFFF"/>
                  </a:solidFill>
                  <a:prstDash val="solid"/>
                </a:ln>
                <a:solidFill>
                  <a:srgbClr val="FF0000"/>
                </a:solidFill>
                <a:effectLst>
                  <a:glow rad="101600">
                    <a:srgbClr val="006600">
                      <a:alpha val="60000"/>
                    </a:srgbClr>
                  </a:glow>
                  <a:outerShdw blurRad="63500" dir="3600000" algn="tl" rotWithShape="0">
                    <a:srgbClr val="000000">
                      <a:alpha val="70000"/>
                    </a:srgbClr>
                  </a:outerShdw>
                </a:effectLst>
                <a:latin typeface="Bernard MT Condensed" pitchFamily="18" charset="0"/>
              </a:rPr>
              <a:t>KEKASIH </a:t>
            </a:r>
            <a:r>
              <a:rPr lang="en-US" sz="4800" dirty="0" smtClean="0">
                <a:ln w="18415" cmpd="sng">
                  <a:solidFill>
                    <a:srgbClr val="FFFFFF"/>
                  </a:solidFill>
                  <a:prstDash val="solid"/>
                </a:ln>
                <a:solidFill>
                  <a:srgbClr val="FF0000"/>
                </a:solidFill>
                <a:effectLst>
                  <a:glow rad="101600">
                    <a:srgbClr val="006600">
                      <a:alpha val="60000"/>
                    </a:srgbClr>
                  </a:glow>
                  <a:outerShdw blurRad="63500" dir="3600000" algn="tl" rotWithShape="0">
                    <a:srgbClr val="000000">
                      <a:alpha val="70000"/>
                    </a:srgbClr>
                  </a:outerShdw>
                </a:effectLst>
                <a:latin typeface="Bernard MT Condensed" pitchFamily="18" charset="0"/>
              </a:rPr>
              <a:t>ALLAH</a:t>
            </a:r>
            <a:endParaRPr lang="en-US" sz="4800" dirty="0">
              <a:ln w="18415" cmpd="sng">
                <a:solidFill>
                  <a:srgbClr val="FFFFFF"/>
                </a:solidFill>
                <a:prstDash val="solid"/>
              </a:ln>
              <a:solidFill>
                <a:srgbClr val="FF0000"/>
              </a:solidFill>
              <a:effectLst>
                <a:glow rad="101600">
                  <a:srgbClr val="006600">
                    <a:alpha val="60000"/>
                  </a:srgbClr>
                </a:glow>
                <a:outerShdw blurRad="63500" dir="3600000" algn="tl" rotWithShape="0">
                  <a:srgbClr val="000000">
                    <a:alpha val="70000"/>
                  </a:srgbClr>
                </a:outerShdw>
              </a:effectLst>
              <a:latin typeface="Bernard MT Condensed" pitchFamily="18" charset="0"/>
            </a:endParaRPr>
          </a:p>
        </p:txBody>
      </p:sp>
      <p:sp>
        <p:nvSpPr>
          <p:cNvPr id="33" name="Rounded Rectangle 32"/>
          <p:cNvSpPr/>
          <p:nvPr/>
        </p:nvSpPr>
        <p:spPr>
          <a:xfrm>
            <a:off x="2123728" y="4293096"/>
            <a:ext cx="4931157" cy="442674"/>
          </a:xfrm>
          <a:prstGeom prst="roundRect">
            <a:avLst/>
          </a:prstGeom>
          <a:solidFill>
            <a:srgbClr val="002060"/>
          </a:solidFill>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 September 2016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Zulhijjah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1437</a:t>
            </a:r>
            <a:r>
              <a:rPr lang="es-E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a:off x="1101996" y="1052736"/>
            <a:ext cx="6638356" cy="523220"/>
          </a:xfrm>
          <a:prstGeom prst="rect">
            <a:avLst/>
          </a:prstGeom>
        </p:spPr>
        <p:txBody>
          <a:bodyPr wrap="none">
            <a:spAutoFit/>
          </a:bodyPr>
          <a:lstStyle/>
          <a:p>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KHUTBAH KHAS </a:t>
            </a: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IDULADHA 1437</a:t>
            </a:r>
            <a:endParaRPr lang="en-US"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61665"/>
          </a:xfrm>
          <a:prstGeom prst="rect">
            <a:avLst/>
          </a:prstGeom>
        </p:spPr>
        <p:txBody>
          <a:bodyPr wrap="square">
            <a:spAutoFit/>
          </a:bodyPr>
          <a:lstStyle/>
          <a:p>
            <a:pPr algn="ct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Daripada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barra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bin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Azib</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RA</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5060982" y="5949280"/>
            <a:ext cx="3831498" cy="369332"/>
          </a:xfrm>
          <a:prstGeom prst="rect">
            <a:avLst/>
          </a:prstGeom>
        </p:spPr>
        <p:txBody>
          <a:bodyPr wrap="none">
            <a:spAutoFit/>
          </a:bodyPr>
          <a:lstStyle/>
          <a:p>
            <a:pPr algn="ctr"/>
            <a:r>
              <a:rPr lang="ms-MY"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Hadis Riwayat Bukhari dan Muslim</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251520" y="3640956"/>
            <a:ext cx="8640960" cy="2308324"/>
          </a:xfrm>
          <a:prstGeom prst="rect">
            <a:avLst/>
          </a:prstGeom>
        </p:spPr>
        <p:txBody>
          <a:bodyPr wrap="square">
            <a:spAutoFit/>
          </a:bodyPr>
          <a:lstStyle/>
          <a:p>
            <a:pPr algn="ctr"/>
            <a:r>
              <a:rPr lang="en-US"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p>
          <a:p>
            <a:pPr algn="just"/>
            <a:endPar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ndParaRPr>
          </a:p>
          <a:p>
            <a:pPr algn="just"/>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pertama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-tama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amalan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kita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lakukan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pada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hari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ini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Idul</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Adha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ialah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supaya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kita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solat</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kemudian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kembali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rumah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lalu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kita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menyembelih</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korban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sesiapa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mengerjakan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sedemikian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telah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mengikut</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sunnah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Adapun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menyembelih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sebelum</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melakukan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solat</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itu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hanyalah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merupakan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daging</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hendak</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dipergunakan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untuk</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keluarganya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sahaja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tidak</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termasuk</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amalan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ibadah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penyembelihan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korban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ndParaRPr>
          </a:p>
        </p:txBody>
      </p:sp>
      <p:sp>
        <p:nvSpPr>
          <p:cNvPr id="15" name="Rectangle 14"/>
          <p:cNvSpPr/>
          <p:nvPr/>
        </p:nvSpPr>
        <p:spPr>
          <a:xfrm>
            <a:off x="683568" y="1818690"/>
            <a:ext cx="7992888" cy="1754326"/>
          </a:xfrm>
          <a:prstGeom prst="rect">
            <a:avLst/>
          </a:prstGeom>
        </p:spPr>
        <p:txBody>
          <a:bodyPr wrap="square">
            <a:spAutoFit/>
          </a:bodyPr>
          <a:lstStyle/>
          <a:p>
            <a:pPr algn="ctr" rtl="1"/>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إِنَّ أَوَّلَ مَا نَبْدَأُ بِهِ فِى يَوْمِنَا هَذَا أَنْ نُصَلِّيَ، ثُمَّ نَرْجِعَ فَنَنْحَرَ، فَمَنْ فَعَلَ ذَلِكَ فَقَدْ أَصَابَ سُنَّتَنَا، وَمَنْ ذَبَحَ فَإِنَّمَا هُوَ لَحْمٌ قَدَّمَهُ </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لأَهْلِهِ</a:t>
            </a:r>
            <a:r>
              <a:rPr lang="ar-SA" sz="36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rPr>
              <a:t>، لَيْسَ مِنَ النُّسُكِ فِى شَيْءٍ</a:t>
            </a:r>
            <a:endParaRPr lang="en-US" sz="36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1342504"/>
            <a:ext cx="8208912" cy="4462760"/>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sahaja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merupakan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Sunnah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SAW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Sunnah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terdahulu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sejak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Adam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a:t>
            </a:r>
          </a:p>
          <a:p>
            <a:pPr marL="361950" indent="-361950" algn="just">
              <a:buClr>
                <a:srgbClr val="0000FF"/>
              </a:buClr>
              <a:buFont typeface="Wingdings" pitchFamily="2" charset="2"/>
              <a:buChar char="§"/>
            </a:pPr>
            <a:endParaRPr lang="ms-MY"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Syariat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pertama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kali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diwajibkan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anak-anak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Adam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iaitu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Habil</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Qabil</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ujian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en-US"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Syariat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dikaitkan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ujian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besar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Ibrahim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menyembelih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anaknya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Ismail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membawa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pengajaran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sangat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banyak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umat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1455742"/>
            <a:ext cx="8208912" cy="4493538"/>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bukanlah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berbentuk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peribadi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sifatnya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tetapi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melibatkan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dukungan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seluruh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institusi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keluarga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ms-MY" sz="22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Ibrahim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isteri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baginda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mempunyai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iltizam</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tinggi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melaksanakan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perintah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a:t>
            </a: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bukti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bahawa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amal</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harus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mendapat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dukungan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penglibatan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setiap</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ahli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keluarga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serius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mengabdikan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diri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Allah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SWT.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5" name="Rectangle 14"/>
          <p:cNvSpPr/>
          <p:nvPr/>
        </p:nvSpPr>
        <p:spPr>
          <a:xfrm>
            <a:off x="467544" y="1938312"/>
            <a:ext cx="8208912" cy="4154984"/>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mengajarkan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bahawa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perintah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Allah SWT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mengatasi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segala-galanya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Ibrahim A.S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lambat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dikurniakan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setelah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berkahwin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Saidatina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Hajar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namun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baginda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sangat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sabar</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tidak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berputus</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asa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berdoa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sehinggalah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akhirnya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dikurniakan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anak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ketika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baginda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tua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Ketika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kasih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sayang</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berputik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terhadap</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putranya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baginda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diperintahkan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pula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mengorbankan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anaknya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467544" y="1480716"/>
            <a:ext cx="8208912" cy="2308324"/>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perasaan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sedih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pilu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rela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diketepikan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demi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merealisasikan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ketaatan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perintah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Allah SWT. </a:t>
            </a: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Ketaatan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Ibrahim AS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tolok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bandingnya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hingga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baginda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digelar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sz="2400"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Khalilullah</a:t>
            </a:r>
            <a:r>
              <a:rPr lang="en-US" sz="2400"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kesayangan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61665"/>
          </a:xfrm>
          <a:prstGeom prst="rect">
            <a:avLst/>
          </a:prstGeom>
        </p:spPr>
        <p:txBody>
          <a:bodyPr wrap="square">
            <a:spAutoFit/>
          </a:bodyPr>
          <a:lstStyle/>
          <a:p>
            <a:pPr algn="ct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Firman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6300192" y="5435932"/>
            <a:ext cx="2316660" cy="369332"/>
          </a:xfrm>
          <a:prstGeom prst="rect">
            <a:avLst/>
          </a:prstGeom>
        </p:spPr>
        <p:txBody>
          <a:bodyPr wrap="none">
            <a:spAutoFit/>
          </a:bodyPr>
          <a:lstStyle/>
          <a:p>
            <a:pPr algn="ct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an-</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Nisa</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125</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683568" y="3640956"/>
            <a:ext cx="7848872" cy="1754326"/>
          </a:xfrm>
          <a:prstGeom prst="rect">
            <a:avLst/>
          </a:prstGeom>
        </p:spPr>
        <p:txBody>
          <a:bodyPr wrap="square">
            <a:spAutoFit/>
          </a:bodyPr>
          <a:lstStyle/>
          <a:p>
            <a:pPr algn="ctr"/>
            <a:r>
              <a:rPr lang="en-US"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p>
          <a:p>
            <a:pPr algn="just"/>
            <a:endPar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ndParaRPr>
          </a:p>
          <a:p>
            <a:pPr algn="just"/>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siapakah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lebih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baik</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agamanya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daripada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ikhlas</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menyerahkan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dirinya</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kepada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sedang</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pun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mengerjakan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kebaikan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Dan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mengikuti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agama Ibrahim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lurus</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Dan Allah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mengambil</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Ibrahim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menjadi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kesayangan-Nya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ndParaRPr>
          </a:p>
        </p:txBody>
      </p:sp>
      <p:sp>
        <p:nvSpPr>
          <p:cNvPr id="1025" name="Rectangle 1"/>
          <p:cNvSpPr>
            <a:spLocks noChangeArrowheads="1"/>
          </p:cNvSpPr>
          <p:nvPr/>
        </p:nvSpPr>
        <p:spPr bwMode="auto">
          <a:xfrm>
            <a:off x="611560" y="1844824"/>
            <a:ext cx="799288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8"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8" pitchFamily="2" charset="2"/>
                <a:ea typeface="Times New Roman" pitchFamily="18" charset="0"/>
                <a:cs typeface="QCF_P098" pitchFamily="2" charset="2"/>
              </a:rPr>
              <a:t>ﮐ ﮑ ﮒ ﮓ ﮔ ﮕ ﮖ ﮗ ﮘ ﮙ ﮚ ﮛ ﮜ ﮝ ﮞ ﮟ ﮠ ﮡ</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8" pitchFamily="2" charset="2"/>
                <a:ea typeface="Times New Roman" pitchFamily="18" charset="0"/>
                <a:cs typeface="QCF_P098" pitchFamily="2" charset="2"/>
              </a:rPr>
              <a:t> </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98" pitchFamily="2" charset="2"/>
                <a:ea typeface="Times New Roman" pitchFamily="18" charset="0"/>
                <a:cs typeface="Arabic Transparent" pitchFamily="2" charset="-78"/>
              </a:rPr>
              <a:t>﴾</a:t>
            </a:r>
            <a:endPar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21" name="Rectangle 20"/>
          <p:cNvSpPr/>
          <p:nvPr/>
        </p:nvSpPr>
        <p:spPr>
          <a:xfrm>
            <a:off x="467544" y="1938312"/>
            <a:ext cx="8208912" cy="4154984"/>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mengajarkan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bahawa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dalam</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usaha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mentaati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perintah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Allah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SWT,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sahaja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bertarung</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sendiri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nafsu</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berdepan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hasutan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iblis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laknatullah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Ibrahim AS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dihasut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beberapa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kali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oleh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iblis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agar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menimbang</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semula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tindakannya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Tetapi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setiap</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kali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dihasut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Ibrahim AS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melontar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iblis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Selepas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setiap</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lontaran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keimanan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Nabi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Ibrahim AS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semakin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bertambah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467544" y="1480716"/>
            <a:ext cx="8208912" cy="3785652"/>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peringatan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bahawa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apabila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seseorang</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hendak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berkorban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jalan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maka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pasti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syaitan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menyelinap</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masuk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membisikkan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kata-kata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pujuk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rayu</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agar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membatalkan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niatnya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berkorban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Justeru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diajar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menghadapi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hasutan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syaitan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melemparkan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perasaan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ragu-ragu</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hadir</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serta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membulatkan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hati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tekad</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melaksanakan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perintah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Allah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SWT.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467544" y="1196752"/>
            <a:ext cx="8208912" cy="5262979"/>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mengajarkan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agar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percaya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bahawa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sebalik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perintah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Allah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tersimpan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hikmah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nikmat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cukup</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besar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kerana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tidak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sekali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-kali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mensia-siakan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amalan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hamba-Nya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menguji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kesediaan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berkorban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sedikit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demi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meninggikan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menjunjung</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syariat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Melazimi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melatih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diri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berkorban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bersegera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menyahut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seruan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Allh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SWT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menegakkan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agama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syariat-Nya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atas</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muka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bumi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agar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tidak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merasa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berkorban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apabila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menerima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panggilan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383159"/>
            <a:ext cx="8928992" cy="461665"/>
          </a:xfrm>
          <a:prstGeom prst="rect">
            <a:avLst/>
          </a:prstGeom>
        </p:spPr>
        <p:txBody>
          <a:bodyPr wrap="square">
            <a:spAutoFit/>
          </a:bodyPr>
          <a:lstStyle/>
          <a:p>
            <a:pPr algn="ct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Menurut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Imam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Malik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3259699" y="4293096"/>
            <a:ext cx="2202847" cy="369332"/>
          </a:xfrm>
          <a:prstGeom prst="rect">
            <a:avLst/>
          </a:prstGeom>
        </p:spPr>
        <p:txBody>
          <a:bodyPr wrap="none">
            <a:spAutoFit/>
          </a:bodyPr>
          <a:lstStyle/>
          <a:p>
            <a:pPr algn="ctr"/>
            <a:r>
              <a:rPr lang="ms-MY" dirty="0" smtClean="0">
                <a:ln>
                  <a:solidFill>
                    <a:srgbClr val="FFFF00"/>
                  </a:solidFill>
                </a:ln>
                <a:solidFill>
                  <a:srgbClr val="FFFF00"/>
                </a:solidFill>
                <a:effectLst>
                  <a:glow rad="101600">
                    <a:schemeClr val="tx1">
                      <a:alpha val="60000"/>
                    </a:schemeClr>
                  </a:glow>
                </a:effectLst>
              </a:rPr>
              <a:t>(Kitab al-Muwatta’)</a:t>
            </a:r>
            <a:endParaRPr lang="en-US" dirty="0">
              <a:ln>
                <a:solidFill>
                  <a:srgbClr val="FFFF00"/>
                </a:solidFill>
              </a:ln>
              <a:solidFill>
                <a:srgbClr val="FFFF00"/>
              </a:solidFill>
              <a:effectLst>
                <a:glow rad="101600">
                  <a:schemeClr val="tx1">
                    <a:alpha val="60000"/>
                  </a:schemeClr>
                </a:glow>
              </a:effectLst>
            </a:endParaRPr>
          </a:p>
        </p:txBody>
      </p:sp>
      <p:sp>
        <p:nvSpPr>
          <p:cNvPr id="14" name="Rectangle 13"/>
          <p:cNvSpPr/>
          <p:nvPr/>
        </p:nvSpPr>
        <p:spPr>
          <a:xfrm>
            <a:off x="827584" y="2390007"/>
            <a:ext cx="7272808" cy="1687065"/>
          </a:xfrm>
          <a:prstGeom prst="rect">
            <a:avLst/>
          </a:prstGeom>
        </p:spPr>
        <p:txBody>
          <a:bodyPr wrap="square">
            <a:spAutoFit/>
          </a:bodyPr>
          <a:lstStyle/>
          <a:p>
            <a:pPr algn="ctr">
              <a:lnSpc>
                <a:spcPct val="150000"/>
              </a:lnSpc>
            </a:pP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Saya</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tidak</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suka</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terhadap</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seseorang</a:t>
            </a:r>
            <a:r>
              <a:rPr lang="en-US" sz="2400" i="1" dirty="0" smtClean="0">
                <a:solidFill>
                  <a:srgbClr val="FFC000"/>
                </a:solidFill>
                <a:effectLst>
                  <a:glow rad="101600">
                    <a:schemeClr val="tx1">
                      <a:alpha val="60000"/>
                    </a:schemeClr>
                  </a:glow>
                </a:effectLst>
              </a:rPr>
              <a:t> yang </a:t>
            </a:r>
            <a:r>
              <a:rPr lang="en-US" sz="2400" i="1" dirty="0" err="1" smtClean="0">
                <a:solidFill>
                  <a:srgbClr val="FFC000"/>
                </a:solidFill>
                <a:effectLst>
                  <a:glow rad="101600">
                    <a:schemeClr val="tx1">
                      <a:alpha val="60000"/>
                    </a:schemeClr>
                  </a:glow>
                </a:effectLst>
              </a:rPr>
              <a:t>mampu</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untuk</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menyembelih</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binatang</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qurban</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lalu</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dia</a:t>
            </a:r>
            <a:r>
              <a:rPr lang="en-US" sz="2400" i="1" dirty="0" smtClean="0">
                <a:solidFill>
                  <a:srgbClr val="FFC000"/>
                </a:solidFill>
                <a:effectLst>
                  <a:glow rad="101600">
                    <a:schemeClr val="tx1">
                      <a:alpha val="60000"/>
                    </a:schemeClr>
                  </a:glow>
                </a:effectLst>
              </a:rPr>
              <a:t> </a:t>
            </a:r>
            <a:r>
              <a:rPr lang="en-US" sz="2400" i="1" dirty="0" err="1" smtClean="0">
                <a:solidFill>
                  <a:srgbClr val="FFC000"/>
                </a:solidFill>
                <a:effectLst>
                  <a:glow rad="101600">
                    <a:schemeClr val="tx1">
                      <a:alpha val="60000"/>
                    </a:schemeClr>
                  </a:glow>
                </a:effectLst>
              </a:rPr>
              <a:t>meninggalkannya</a:t>
            </a:r>
            <a:r>
              <a:rPr lang="en-US" sz="2400" i="1" dirty="0" smtClean="0">
                <a:solidFill>
                  <a:srgbClr val="FFC000"/>
                </a:solidFill>
                <a:effectLst>
                  <a:glow rad="101600">
                    <a:schemeClr val="tx1">
                      <a:alpha val="60000"/>
                    </a:schemeClr>
                  </a:glow>
                </a:effectLst>
              </a:rPr>
              <a:t>.”</a:t>
            </a:r>
            <a:endParaRPr lang="en-US" sz="2400" dirty="0">
              <a:ln>
                <a:solidFill>
                  <a:schemeClr val="tx1"/>
                </a:solidFill>
              </a:ln>
              <a:solidFill>
                <a:srgbClr val="FFC000"/>
              </a:solidFill>
              <a:effectLst>
                <a:glow rad="101600">
                  <a:schemeClr val="tx1">
                    <a:alpha val="60000"/>
                  </a:schemeClr>
                </a:glo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3845658" y="1071546"/>
            <a:ext cx="1517980" cy="584775"/>
          </a:xfrm>
          <a:prstGeom prst="rect">
            <a:avLst/>
          </a:prstGeom>
        </p:spPr>
        <p:txBody>
          <a:bodyPr wrap="none">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Times New Roman" pitchFamily="18" charset="0"/>
              </a:rPr>
              <a:t>TAKBIR</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049" name="Rectangle 1"/>
          <p:cNvSpPr>
            <a:spLocks noChangeArrowheads="1"/>
          </p:cNvSpPr>
          <p:nvPr/>
        </p:nvSpPr>
        <p:spPr bwMode="auto">
          <a:xfrm>
            <a:off x="1259632" y="2060191"/>
            <a:ext cx="66602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r>
              <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483037"/>
            <a:ext cx="8208912" cy="3416320"/>
          </a:xfrm>
          <a:prstGeom prst="rect">
            <a:avLst/>
          </a:prstGeom>
        </p:spPr>
        <p:txBody>
          <a:bodyPr wrap="square">
            <a:spAutoFit/>
          </a:bodyPr>
          <a:lstStyle/>
          <a:p>
            <a:pPr marL="361950" indent="-361950" algn="just">
              <a:buClr>
                <a:srgbClr val="FF0000"/>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Mulai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tahun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tahun-tahun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seterusnya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marilah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sama-sama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membuat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resolusi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berazam</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memberi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galakan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seluruh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ahli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keluarga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sedaya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upaya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melakukan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memberikan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perhatian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cukup</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besar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arah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pelaksanaannya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FF0000"/>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Latihlah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anak-anak</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supaya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menabung</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berazam</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melaksanakan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21" name="Rectangle 20"/>
          <p:cNvSpPr/>
          <p:nvPr/>
        </p:nvSpPr>
        <p:spPr>
          <a:xfrm>
            <a:off x="467544" y="1938312"/>
            <a:ext cx="8208912" cy="3416320"/>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Sesuai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tema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ujian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pengorbanan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tuntutan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besar</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atas</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semua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membela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nasib</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umat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Islam yang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tertindas</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kerana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berkorban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sumber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kekuatan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utama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umat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Mereka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mendapat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perhatian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semua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Iduladha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dalam</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usaha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kita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menghayati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makna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pengorbanan-pengorbanan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memelihara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keselamatan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maruah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umat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 agama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1483037"/>
            <a:ext cx="8208912" cy="4154984"/>
          </a:xfrm>
          <a:prstGeom prst="rect">
            <a:avLst/>
          </a:prstGeom>
        </p:spPr>
        <p:txBody>
          <a:bodyPr wrap="square">
            <a:spAutoFit/>
          </a:bodyPr>
          <a:lstStyle/>
          <a:p>
            <a:pPr marL="361950" indent="-361950" algn="just">
              <a:buClr>
                <a:srgbClr val="FF0000"/>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Khatib</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ingin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merakamkan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ucapan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tahniah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rakyat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Malaysia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prihatin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merebut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kesempatan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sempena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Iduladha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sahaja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melaksanakan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bergerak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melaksanakan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luar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negara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khususnya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negara-negara</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umat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Islam yang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memerlukan</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pembelaan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p>
          <a:p>
            <a:pPr marL="361950" indent="-361950" algn="just">
              <a:buClr>
                <a:srgbClr val="FF0000"/>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FF0000"/>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Sesungguhnya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amalan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bentuk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jihad</a:t>
            </a:r>
            <a:r>
              <a:rPr lang="en-US" sz="2400" dirty="0" smtClean="0">
                <a:ln w="18415" cmpd="sng">
                  <a:solidFill>
                    <a:srgbClr val="00B0F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perlu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diteruskan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layak</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mendapat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ganjaran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dijanjikan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oleh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 </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107504" y="1124744"/>
            <a:ext cx="8928992" cy="461665"/>
          </a:xfrm>
          <a:prstGeom prst="rect">
            <a:avLst/>
          </a:prstGeom>
        </p:spPr>
        <p:txBody>
          <a:bodyPr wrap="square">
            <a:spAutoFit/>
          </a:bodyPr>
          <a:lstStyle/>
          <a:p>
            <a:pPr algn="ct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Firman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SWT</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1" name="Rectangle 10"/>
          <p:cNvSpPr/>
          <p:nvPr/>
        </p:nvSpPr>
        <p:spPr>
          <a:xfrm>
            <a:off x="6315842" y="5579948"/>
            <a:ext cx="2260554" cy="369332"/>
          </a:xfrm>
          <a:prstGeom prst="rect">
            <a:avLst/>
          </a:prstGeom>
        </p:spPr>
        <p:txBody>
          <a:bodyPr wrap="none">
            <a:spAutoFit/>
          </a:bodyPr>
          <a:lstStyle/>
          <a:p>
            <a:pPr algn="ct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Saff</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 10-11</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683568" y="3640956"/>
            <a:ext cx="7848872" cy="2031325"/>
          </a:xfrm>
          <a:prstGeom prst="rect">
            <a:avLst/>
          </a:prstGeom>
        </p:spPr>
        <p:txBody>
          <a:bodyPr wrap="square">
            <a:spAutoFit/>
          </a:bodyPr>
          <a:lstStyle/>
          <a:p>
            <a:pPr algn="ctr"/>
            <a:r>
              <a:rPr lang="en-US"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p>
          <a:p>
            <a:pPr algn="just"/>
            <a:endPar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ndParaRPr>
          </a:p>
          <a:p>
            <a:pPr algn="just"/>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Wahai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beriman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sukakah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Aku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beritahu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perniagaan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dapat</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menyelamatkan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dari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azab</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pedih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Iaitu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beriman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Hari</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Akhirat</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berjihad</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pada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jalan-Nya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dengan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harta-harta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jiwa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raga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itu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lebih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baik</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bagi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jika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mengetahui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ndParaRPr>
          </a:p>
        </p:txBody>
      </p:sp>
      <p:sp>
        <p:nvSpPr>
          <p:cNvPr id="67585" name="Rectangle 1"/>
          <p:cNvSpPr>
            <a:spLocks noChangeArrowheads="1"/>
          </p:cNvSpPr>
          <p:nvPr/>
        </p:nvSpPr>
        <p:spPr bwMode="auto">
          <a:xfrm>
            <a:off x="144016" y="1818690"/>
            <a:ext cx="889248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52" pitchFamily="2" charset="2"/>
                <a:ea typeface="Times New Roman" pitchFamily="18" charset="0"/>
                <a:cs typeface="QCF_P552" pitchFamily="2" charset="2"/>
              </a:rPr>
              <a:t>ﮟ ﮠ ﮡ ﮢ ﮣ ﮤ ﮥ ﮦ ﮧ ﮨ ﮩ ﮪ</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52" pitchFamily="2" charset="2"/>
                <a:ea typeface="Calibri" pitchFamily="34" charset="0"/>
                <a:cs typeface="QCF_P552"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552" pitchFamily="2" charset="2"/>
                <a:ea typeface="Times New Roman" pitchFamily="18" charset="0"/>
                <a:cs typeface="QCF_P552" pitchFamily="2" charset="2"/>
              </a:rPr>
              <a:t>ﮫ ﮬ ﮭ ﮮ ﮯ ﮰ ﮱ ﯓ ﯔ ﯕ ﯖ ﯗ ﯘ ﯙ ﯚ ﯛ ﯜ</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ea typeface="Times New Roman" pitchFamily="18" charset="0"/>
                <a:cs typeface="Arial" pitchFamily="34" charset="0"/>
              </a:rPr>
              <a:t>﴾</a:t>
            </a:r>
            <a:endPar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5841"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10" name="Rounded Rectangle 9"/>
          <p:cNvSpPr/>
          <p:nvPr/>
        </p:nvSpPr>
        <p:spPr>
          <a:xfrm>
            <a:off x="0" y="1764105"/>
            <a:ext cx="9144000" cy="646986"/>
          </a:xfrm>
          <a:prstGeom prst="roundRect">
            <a:avLst/>
          </a:prstGeom>
          <a:solidFill>
            <a:srgbClr val="FFFF00"/>
          </a:solidFill>
        </p:spPr>
        <p:txBody>
          <a:bodyPr wrap="square">
            <a:spAutoFit/>
          </a:bodyPr>
          <a:lstStyle/>
          <a:p>
            <a:pPr algn="ctr"/>
            <a:r>
              <a:rPr lang="en-US" sz="3200" dirty="0" smtClean="0">
                <a:ln>
                  <a:solidFill>
                    <a:srgbClr val="002060"/>
                  </a:solidFill>
                </a:ln>
                <a:solidFill>
                  <a:srgbClr val="002060"/>
                </a:solidFill>
              </a:rPr>
              <a:t>RUMUSAN KHUTBAH</a:t>
            </a:r>
            <a:endParaRPr lang="en-US" sz="3200" dirty="0">
              <a:ln>
                <a:solidFill>
                  <a:srgbClr val="002060"/>
                </a:solidFill>
              </a:ln>
              <a:solidFill>
                <a:srgbClr val="002060"/>
              </a:solidFill>
            </a:endParaRPr>
          </a:p>
        </p:txBody>
      </p:sp>
      <p:sp>
        <p:nvSpPr>
          <p:cNvPr id="11" name="Rounded Rectangle 10"/>
          <p:cNvSpPr/>
          <p:nvPr/>
        </p:nvSpPr>
        <p:spPr>
          <a:xfrm>
            <a:off x="827584" y="2573799"/>
            <a:ext cx="7704856" cy="1123712"/>
          </a:xfrm>
          <a:prstGeom prst="roundRect">
            <a:avLst/>
          </a:prstGeom>
          <a:solidFill>
            <a:srgbClr val="FFFF00"/>
          </a:solidFill>
          <a:ln w="57150">
            <a:solidFill>
              <a:srgbClr val="FF0000"/>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000" dirty="0" err="1" smtClean="0">
                <a:ln>
                  <a:solidFill>
                    <a:schemeClr val="tx1"/>
                  </a:solidFill>
                </a:ln>
                <a:solidFill>
                  <a:schemeClr val="tx1"/>
                </a:solidFill>
              </a:rPr>
              <a:t>Sirah</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pengorbanan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Nabi</a:t>
            </a:r>
            <a:r>
              <a:rPr lang="en-US" sz="2000" dirty="0" smtClean="0">
                <a:ln>
                  <a:solidFill>
                    <a:schemeClr val="tx1"/>
                  </a:solidFill>
                </a:ln>
                <a:solidFill>
                  <a:schemeClr val="tx1"/>
                </a:solidFill>
              </a:rPr>
              <a:t> Ibrahim </a:t>
            </a:r>
            <a:r>
              <a:rPr lang="en-US" sz="2000" dirty="0" err="1" smtClean="0">
                <a:ln>
                  <a:solidFill>
                    <a:schemeClr val="tx1"/>
                  </a:solidFill>
                </a:ln>
                <a:solidFill>
                  <a:schemeClr val="tx1"/>
                </a:solidFill>
              </a:rPr>
              <a:t>dan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anakandanya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Nabi</a:t>
            </a:r>
            <a:r>
              <a:rPr lang="en-US" sz="2000" dirty="0" smtClean="0">
                <a:ln>
                  <a:solidFill>
                    <a:schemeClr val="tx1"/>
                  </a:solidFill>
                </a:ln>
                <a:solidFill>
                  <a:schemeClr val="tx1"/>
                </a:solidFill>
              </a:rPr>
              <a:t> Ismail </a:t>
            </a:r>
            <a:r>
              <a:rPr lang="en-US" sz="2000" dirty="0" err="1" smtClean="0">
                <a:ln>
                  <a:solidFill>
                    <a:schemeClr val="tx1"/>
                  </a:solidFill>
                </a:ln>
                <a:solidFill>
                  <a:schemeClr val="tx1"/>
                </a:solidFill>
              </a:rPr>
              <a:t>perlu</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dihayati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bagi</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menzahirkan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ketaatan</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kita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kepada</a:t>
            </a:r>
            <a:r>
              <a:rPr lang="en-US" sz="2000" dirty="0" smtClean="0">
                <a:ln>
                  <a:solidFill>
                    <a:schemeClr val="tx1"/>
                  </a:solidFill>
                </a:ln>
                <a:solidFill>
                  <a:schemeClr val="tx1"/>
                </a:solidFill>
              </a:rPr>
              <a:t> Allah SWT </a:t>
            </a:r>
            <a:r>
              <a:rPr lang="en-US" sz="2000" dirty="0" err="1" smtClean="0">
                <a:ln>
                  <a:solidFill>
                    <a:schemeClr val="tx1"/>
                  </a:solidFill>
                </a:ln>
                <a:solidFill>
                  <a:schemeClr val="tx1"/>
                </a:solidFill>
              </a:rPr>
              <a:t>tanpa</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berbelah</a:t>
            </a:r>
            <a:r>
              <a:rPr lang="en-US" sz="2000" dirty="0" smtClean="0">
                <a:ln>
                  <a:solidFill>
                    <a:schemeClr val="tx1"/>
                  </a:solidFill>
                </a:ln>
                <a:solidFill>
                  <a:schemeClr val="tx1"/>
                </a:solidFill>
              </a:rPr>
              <a:t> </a:t>
            </a:r>
            <a:r>
              <a:rPr lang="en-US" sz="2000" dirty="0" err="1" smtClean="0">
                <a:ln>
                  <a:solidFill>
                    <a:schemeClr val="tx1"/>
                  </a:solidFill>
                </a:ln>
                <a:solidFill>
                  <a:schemeClr val="tx1"/>
                </a:solidFill>
              </a:rPr>
              <a:t>bahagi</a:t>
            </a:r>
            <a:r>
              <a:rPr lang="en-US" sz="2000" dirty="0" smtClean="0">
                <a:ln>
                  <a:solidFill>
                    <a:schemeClr val="tx1"/>
                  </a:solidFill>
                </a:ln>
                <a:solidFill>
                  <a:schemeClr val="tx1"/>
                </a:solidFill>
              </a:rPr>
              <a:t>.</a:t>
            </a:r>
            <a:endParaRPr lang="en-US" sz="2000" dirty="0">
              <a:ln>
                <a:solidFill>
                  <a:schemeClr val="tx1"/>
                </a:solidFill>
              </a:ln>
              <a:solidFill>
                <a:schemeClr val="tx1"/>
              </a:solidFill>
            </a:endParaRPr>
          </a:p>
        </p:txBody>
      </p:sp>
      <p:sp>
        <p:nvSpPr>
          <p:cNvPr id="12" name="Rounded Rectangle 11"/>
          <p:cNvSpPr/>
          <p:nvPr/>
        </p:nvSpPr>
        <p:spPr>
          <a:xfrm>
            <a:off x="827584" y="3817456"/>
            <a:ext cx="7704856" cy="1123712"/>
          </a:xfrm>
          <a:prstGeom prst="roundRect">
            <a:avLst/>
          </a:prstGeom>
          <a:solidFill>
            <a:srgbClr val="FFFF00"/>
          </a:solidFill>
          <a:ln w="57150">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000" dirty="0" err="1" smtClean="0">
                <a:ln>
                  <a:solidFill>
                    <a:schemeClr val="tx1"/>
                  </a:solidFill>
                </a:ln>
              </a:rPr>
              <a:t>Sifat</a:t>
            </a:r>
            <a:r>
              <a:rPr lang="en-US" sz="2000" dirty="0" smtClean="0">
                <a:ln>
                  <a:solidFill>
                    <a:schemeClr val="tx1"/>
                  </a:solidFill>
                </a:ln>
              </a:rPr>
              <a:t> </a:t>
            </a:r>
            <a:r>
              <a:rPr lang="en-US" sz="2000" dirty="0" err="1" smtClean="0">
                <a:ln>
                  <a:solidFill>
                    <a:schemeClr val="tx1"/>
                  </a:solidFill>
                </a:ln>
              </a:rPr>
              <a:t>mulia</a:t>
            </a:r>
            <a:r>
              <a:rPr lang="en-US" sz="2000" dirty="0" smtClean="0">
                <a:ln>
                  <a:solidFill>
                    <a:schemeClr val="tx1"/>
                  </a:solidFill>
                </a:ln>
              </a:rPr>
              <a:t> </a:t>
            </a:r>
            <a:r>
              <a:rPr lang="en-US" sz="2000" dirty="0" err="1" smtClean="0">
                <a:ln>
                  <a:solidFill>
                    <a:schemeClr val="tx1"/>
                  </a:solidFill>
                </a:ln>
              </a:rPr>
              <a:t>Nabi</a:t>
            </a:r>
            <a:r>
              <a:rPr lang="en-US" sz="2000" dirty="0" smtClean="0">
                <a:ln>
                  <a:solidFill>
                    <a:schemeClr val="tx1"/>
                  </a:solidFill>
                </a:ln>
              </a:rPr>
              <a:t> Ibrahim AS </a:t>
            </a:r>
            <a:r>
              <a:rPr lang="en-US" sz="2000" dirty="0" err="1" smtClean="0">
                <a:ln>
                  <a:solidFill>
                    <a:schemeClr val="tx1"/>
                  </a:solidFill>
                </a:ln>
              </a:rPr>
              <a:t>mendahului</a:t>
            </a:r>
            <a:r>
              <a:rPr lang="en-US" sz="2000" dirty="0" smtClean="0">
                <a:ln>
                  <a:solidFill>
                    <a:schemeClr val="tx1"/>
                  </a:solidFill>
                </a:ln>
              </a:rPr>
              <a:t> </a:t>
            </a:r>
            <a:r>
              <a:rPr lang="en-US" sz="2000" dirty="0" err="1" smtClean="0">
                <a:ln>
                  <a:solidFill>
                    <a:schemeClr val="tx1"/>
                  </a:solidFill>
                </a:ln>
              </a:rPr>
              <a:t>perintah</a:t>
            </a:r>
            <a:r>
              <a:rPr lang="en-US" sz="2000" dirty="0" smtClean="0">
                <a:ln>
                  <a:solidFill>
                    <a:schemeClr val="tx1"/>
                  </a:solidFill>
                </a:ln>
              </a:rPr>
              <a:t> Allah SWT </a:t>
            </a:r>
            <a:r>
              <a:rPr lang="en-US" sz="2000" dirty="0" err="1" smtClean="0">
                <a:ln>
                  <a:solidFill>
                    <a:schemeClr val="tx1"/>
                  </a:solidFill>
                </a:ln>
              </a:rPr>
              <a:t>dari</a:t>
            </a:r>
            <a:r>
              <a:rPr lang="en-US" sz="2000" dirty="0" smtClean="0">
                <a:ln>
                  <a:solidFill>
                    <a:schemeClr val="tx1"/>
                  </a:solidFill>
                </a:ln>
              </a:rPr>
              <a:t> </a:t>
            </a:r>
            <a:r>
              <a:rPr lang="en-US" sz="2000" dirty="0" err="1" smtClean="0">
                <a:ln>
                  <a:solidFill>
                    <a:schemeClr val="tx1"/>
                  </a:solidFill>
                </a:ln>
              </a:rPr>
              <a:t>segala-galanya</a:t>
            </a:r>
            <a:r>
              <a:rPr lang="en-US" sz="2000" dirty="0" smtClean="0">
                <a:ln>
                  <a:solidFill>
                    <a:schemeClr val="tx1"/>
                  </a:solidFill>
                </a:ln>
              </a:rPr>
              <a:t> </a:t>
            </a:r>
            <a:r>
              <a:rPr lang="en-US" sz="2000" dirty="0" err="1" smtClean="0">
                <a:ln>
                  <a:solidFill>
                    <a:schemeClr val="tx1"/>
                  </a:solidFill>
                </a:ln>
              </a:rPr>
              <a:t>membuktikan</a:t>
            </a:r>
            <a:r>
              <a:rPr lang="en-US" sz="2000" dirty="0" smtClean="0">
                <a:ln>
                  <a:solidFill>
                    <a:schemeClr val="tx1"/>
                  </a:solidFill>
                </a:ln>
              </a:rPr>
              <a:t> </a:t>
            </a:r>
            <a:r>
              <a:rPr lang="en-US" sz="2000" dirty="0" err="1" smtClean="0">
                <a:ln>
                  <a:solidFill>
                    <a:schemeClr val="tx1"/>
                  </a:solidFill>
                </a:ln>
              </a:rPr>
              <a:t>kecintaan</a:t>
            </a:r>
            <a:r>
              <a:rPr lang="en-US" sz="2000" dirty="0" smtClean="0">
                <a:ln>
                  <a:solidFill>
                    <a:schemeClr val="tx1"/>
                  </a:solidFill>
                </a:ln>
              </a:rPr>
              <a:t> </a:t>
            </a:r>
            <a:r>
              <a:rPr lang="en-US" sz="2000" dirty="0" err="1" smtClean="0">
                <a:ln>
                  <a:solidFill>
                    <a:schemeClr val="tx1"/>
                  </a:solidFill>
                </a:ln>
              </a:rPr>
              <a:t>kepada</a:t>
            </a:r>
            <a:r>
              <a:rPr lang="en-US" sz="2000" dirty="0" smtClean="0">
                <a:ln>
                  <a:solidFill>
                    <a:schemeClr val="tx1"/>
                  </a:solidFill>
                </a:ln>
              </a:rPr>
              <a:t> </a:t>
            </a:r>
            <a:r>
              <a:rPr lang="en-US" sz="2000" dirty="0" err="1" smtClean="0">
                <a:ln>
                  <a:solidFill>
                    <a:schemeClr val="tx1"/>
                  </a:solidFill>
                </a:ln>
              </a:rPr>
              <a:t>akhirat</a:t>
            </a:r>
            <a:r>
              <a:rPr lang="en-US" sz="2000" dirty="0" smtClean="0">
                <a:ln>
                  <a:solidFill>
                    <a:schemeClr val="tx1"/>
                  </a:solidFill>
                </a:ln>
              </a:rPr>
              <a:t> </a:t>
            </a:r>
            <a:r>
              <a:rPr lang="en-US" sz="2000" dirty="0" err="1" smtClean="0">
                <a:ln>
                  <a:solidFill>
                    <a:schemeClr val="tx1"/>
                  </a:solidFill>
                </a:ln>
              </a:rPr>
              <a:t>berbanding</a:t>
            </a:r>
            <a:r>
              <a:rPr lang="en-US" sz="2000" dirty="0" smtClean="0">
                <a:ln>
                  <a:solidFill>
                    <a:schemeClr val="tx1"/>
                  </a:solidFill>
                </a:ln>
              </a:rPr>
              <a:t> </a:t>
            </a:r>
            <a:r>
              <a:rPr lang="en-US" sz="2000" dirty="0" err="1" smtClean="0">
                <a:ln>
                  <a:solidFill>
                    <a:schemeClr val="tx1"/>
                  </a:solidFill>
                </a:ln>
              </a:rPr>
              <a:t>harta</a:t>
            </a:r>
            <a:r>
              <a:rPr lang="en-US" sz="2000" dirty="0" smtClean="0">
                <a:ln>
                  <a:solidFill>
                    <a:schemeClr val="tx1"/>
                  </a:solidFill>
                </a:ln>
              </a:rPr>
              <a:t> </a:t>
            </a:r>
            <a:r>
              <a:rPr lang="en-US" sz="2000" dirty="0" err="1" smtClean="0">
                <a:ln>
                  <a:solidFill>
                    <a:schemeClr val="tx1"/>
                  </a:solidFill>
                </a:ln>
              </a:rPr>
              <a:t>dunia</a:t>
            </a:r>
            <a:r>
              <a:rPr lang="en-US" sz="2000" dirty="0" smtClean="0">
                <a:ln>
                  <a:solidFill>
                    <a:schemeClr val="tx1"/>
                  </a:solidFill>
                </a:ln>
              </a:rPr>
              <a:t>.</a:t>
            </a:r>
            <a:endParaRPr lang="en-US" sz="2000" dirty="0">
              <a:ln>
                <a:solidFill>
                  <a:schemeClr val="tx1"/>
                </a:solidFill>
              </a:ln>
              <a:solidFill>
                <a:schemeClr val="tx1"/>
              </a:solidFill>
            </a:endParaRPr>
          </a:p>
        </p:txBody>
      </p:sp>
      <p:sp>
        <p:nvSpPr>
          <p:cNvPr id="14" name="Rounded Rectangle 13"/>
          <p:cNvSpPr/>
          <p:nvPr/>
        </p:nvSpPr>
        <p:spPr>
          <a:xfrm>
            <a:off x="827584" y="5085184"/>
            <a:ext cx="7704856" cy="1464231"/>
          </a:xfrm>
          <a:prstGeom prst="roundRect">
            <a:avLst/>
          </a:prstGeom>
          <a:solidFill>
            <a:srgbClr val="FFFF00"/>
          </a:solidFill>
          <a:ln w="57150">
            <a:solidFill>
              <a:srgbClr val="00B050"/>
            </a:solidFill>
          </a:ln>
          <a:effectLst>
            <a:outerShdw blurRad="152400" dist="317500" dir="5400000" sx="90000" sy="-19000" rotWithShape="0">
              <a:prstClr val="black">
                <a:alpha val="15000"/>
              </a:prstClr>
            </a:outerShd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err="1" smtClean="0">
                <a:ln>
                  <a:solidFill>
                    <a:schemeClr val="tx1"/>
                  </a:solidFill>
                </a:ln>
              </a:rPr>
              <a:t>Amalan</a:t>
            </a:r>
            <a:r>
              <a:rPr lang="en-US" sz="2000" dirty="0" smtClean="0">
                <a:ln>
                  <a:solidFill>
                    <a:schemeClr val="tx1"/>
                  </a:solidFill>
                </a:ln>
              </a:rPr>
              <a:t> </a:t>
            </a:r>
            <a:r>
              <a:rPr lang="en-US" sz="2000" dirty="0" err="1" smtClean="0">
                <a:ln>
                  <a:solidFill>
                    <a:schemeClr val="tx1"/>
                  </a:solidFill>
                </a:ln>
              </a:rPr>
              <a:t>ibadah</a:t>
            </a:r>
            <a:r>
              <a:rPr lang="en-US" sz="2000" dirty="0" smtClean="0">
                <a:ln>
                  <a:solidFill>
                    <a:schemeClr val="tx1"/>
                  </a:solidFill>
                </a:ln>
              </a:rPr>
              <a:t> </a:t>
            </a:r>
            <a:r>
              <a:rPr lang="en-US" sz="2000" dirty="0" err="1" smtClean="0">
                <a:ln>
                  <a:solidFill>
                    <a:schemeClr val="tx1"/>
                  </a:solidFill>
                </a:ln>
              </a:rPr>
              <a:t>Qurban</a:t>
            </a:r>
            <a:r>
              <a:rPr lang="en-US" sz="2000" dirty="0" smtClean="0">
                <a:ln>
                  <a:solidFill>
                    <a:schemeClr val="tx1"/>
                  </a:solidFill>
                </a:ln>
              </a:rPr>
              <a:t> </a:t>
            </a:r>
            <a:r>
              <a:rPr lang="en-US" sz="2000" dirty="0" err="1" smtClean="0">
                <a:ln>
                  <a:solidFill>
                    <a:schemeClr val="tx1"/>
                  </a:solidFill>
                </a:ln>
              </a:rPr>
              <a:t>perlu</a:t>
            </a:r>
            <a:r>
              <a:rPr lang="en-US" sz="2000" dirty="0" smtClean="0">
                <a:ln>
                  <a:solidFill>
                    <a:schemeClr val="tx1"/>
                  </a:solidFill>
                </a:ln>
              </a:rPr>
              <a:t> </a:t>
            </a:r>
            <a:r>
              <a:rPr lang="en-US" sz="2000" dirty="0" err="1" smtClean="0">
                <a:ln>
                  <a:solidFill>
                    <a:schemeClr val="tx1"/>
                  </a:solidFill>
                </a:ln>
              </a:rPr>
              <a:t>diterapkan</a:t>
            </a:r>
            <a:r>
              <a:rPr lang="en-US" sz="2000" dirty="0" smtClean="0">
                <a:ln>
                  <a:solidFill>
                    <a:schemeClr val="tx1"/>
                  </a:solidFill>
                </a:ln>
              </a:rPr>
              <a:t> </a:t>
            </a:r>
            <a:r>
              <a:rPr lang="en-US" sz="2000" dirty="0" err="1" smtClean="0">
                <a:ln>
                  <a:solidFill>
                    <a:schemeClr val="tx1"/>
                  </a:solidFill>
                </a:ln>
              </a:rPr>
              <a:t>dalam</a:t>
            </a:r>
            <a:r>
              <a:rPr lang="en-US" sz="2000" dirty="0" smtClean="0">
                <a:ln>
                  <a:solidFill>
                    <a:schemeClr val="tx1"/>
                  </a:solidFill>
                </a:ln>
              </a:rPr>
              <a:t> </a:t>
            </a:r>
            <a:r>
              <a:rPr lang="en-US" sz="2000" dirty="0" err="1" smtClean="0">
                <a:ln>
                  <a:solidFill>
                    <a:schemeClr val="tx1"/>
                  </a:solidFill>
                </a:ln>
              </a:rPr>
              <a:t>diri</a:t>
            </a:r>
            <a:r>
              <a:rPr lang="en-US" sz="2000" dirty="0" smtClean="0">
                <a:ln>
                  <a:solidFill>
                    <a:schemeClr val="tx1"/>
                  </a:solidFill>
                </a:ln>
              </a:rPr>
              <a:t> </a:t>
            </a:r>
            <a:r>
              <a:rPr lang="en-US" sz="2000" dirty="0" err="1" smtClean="0">
                <a:ln>
                  <a:solidFill>
                    <a:schemeClr val="tx1"/>
                  </a:solidFill>
                </a:ln>
              </a:rPr>
              <a:t>setiap</a:t>
            </a:r>
            <a:r>
              <a:rPr lang="en-US" sz="2000" dirty="0" smtClean="0">
                <a:ln>
                  <a:solidFill>
                    <a:schemeClr val="tx1"/>
                  </a:solidFill>
                </a:ln>
              </a:rPr>
              <a:t> </a:t>
            </a:r>
            <a:r>
              <a:rPr lang="en-US" sz="2000" dirty="0" err="1" smtClean="0">
                <a:ln>
                  <a:solidFill>
                    <a:schemeClr val="tx1"/>
                  </a:solidFill>
                </a:ln>
              </a:rPr>
              <a:t>umat</a:t>
            </a:r>
            <a:r>
              <a:rPr lang="en-US" sz="2000" dirty="0" smtClean="0">
                <a:ln>
                  <a:solidFill>
                    <a:schemeClr val="tx1"/>
                  </a:solidFill>
                </a:ln>
              </a:rPr>
              <a:t> Islam agar </a:t>
            </a:r>
            <a:r>
              <a:rPr lang="en-US" sz="2000" dirty="0" err="1" smtClean="0">
                <a:ln>
                  <a:solidFill>
                    <a:schemeClr val="tx1"/>
                  </a:solidFill>
                </a:ln>
              </a:rPr>
              <a:t>jiwa</a:t>
            </a:r>
            <a:r>
              <a:rPr lang="en-US" sz="2000" dirty="0" smtClean="0">
                <a:ln>
                  <a:solidFill>
                    <a:schemeClr val="tx1"/>
                  </a:solidFill>
                </a:ln>
              </a:rPr>
              <a:t> </a:t>
            </a:r>
            <a:r>
              <a:rPr lang="en-US" sz="2000" dirty="0" err="1" smtClean="0">
                <a:ln>
                  <a:solidFill>
                    <a:schemeClr val="tx1"/>
                  </a:solidFill>
                </a:ln>
              </a:rPr>
              <a:t>terdidik</a:t>
            </a:r>
            <a:r>
              <a:rPr lang="en-US" sz="2000" dirty="0" smtClean="0">
                <a:ln>
                  <a:solidFill>
                    <a:schemeClr val="tx1"/>
                  </a:solidFill>
                </a:ln>
              </a:rPr>
              <a:t> </a:t>
            </a:r>
            <a:r>
              <a:rPr lang="en-US" sz="2000" dirty="0" err="1" smtClean="0">
                <a:ln>
                  <a:solidFill>
                    <a:schemeClr val="tx1"/>
                  </a:solidFill>
                </a:ln>
              </a:rPr>
              <a:t>untuk</a:t>
            </a:r>
            <a:r>
              <a:rPr lang="en-US" sz="2000" dirty="0" smtClean="0">
                <a:ln>
                  <a:solidFill>
                    <a:schemeClr val="tx1"/>
                  </a:solidFill>
                </a:ln>
              </a:rPr>
              <a:t> </a:t>
            </a:r>
            <a:r>
              <a:rPr lang="en-US" sz="2000" dirty="0" err="1" smtClean="0">
                <a:ln>
                  <a:solidFill>
                    <a:schemeClr val="tx1"/>
                  </a:solidFill>
                </a:ln>
              </a:rPr>
              <a:t>menginfaqkan</a:t>
            </a:r>
            <a:r>
              <a:rPr lang="en-US" sz="2000" dirty="0" smtClean="0">
                <a:ln>
                  <a:solidFill>
                    <a:schemeClr val="tx1"/>
                  </a:solidFill>
                </a:ln>
              </a:rPr>
              <a:t> </a:t>
            </a:r>
            <a:r>
              <a:rPr lang="en-US" sz="2000" dirty="0" err="1" smtClean="0">
                <a:ln>
                  <a:solidFill>
                    <a:schemeClr val="tx1"/>
                  </a:solidFill>
                </a:ln>
              </a:rPr>
              <a:t>harta</a:t>
            </a:r>
            <a:r>
              <a:rPr lang="en-US" sz="2000" dirty="0" smtClean="0">
                <a:ln>
                  <a:solidFill>
                    <a:schemeClr val="tx1"/>
                  </a:solidFill>
                </a:ln>
              </a:rPr>
              <a:t> </a:t>
            </a:r>
            <a:r>
              <a:rPr lang="en-US" sz="2000" dirty="0" err="1" smtClean="0">
                <a:ln>
                  <a:solidFill>
                    <a:schemeClr val="tx1"/>
                  </a:solidFill>
                </a:ln>
              </a:rPr>
              <a:t>dijalan</a:t>
            </a:r>
            <a:r>
              <a:rPr lang="en-US" sz="2000" dirty="0" smtClean="0">
                <a:ln>
                  <a:solidFill>
                    <a:schemeClr val="tx1"/>
                  </a:solidFill>
                </a:ln>
              </a:rPr>
              <a:t> Allah </a:t>
            </a:r>
            <a:r>
              <a:rPr lang="en-US" sz="2000" dirty="0" err="1" smtClean="0">
                <a:ln>
                  <a:solidFill>
                    <a:schemeClr val="tx1"/>
                  </a:solidFill>
                </a:ln>
              </a:rPr>
              <a:t>tanpa</a:t>
            </a:r>
            <a:r>
              <a:rPr lang="en-US" sz="2000" dirty="0" smtClean="0">
                <a:ln>
                  <a:solidFill>
                    <a:schemeClr val="tx1"/>
                  </a:solidFill>
                </a:ln>
              </a:rPr>
              <a:t> </a:t>
            </a:r>
            <a:r>
              <a:rPr lang="en-US" sz="2000" dirty="0" err="1" smtClean="0">
                <a:ln>
                  <a:solidFill>
                    <a:schemeClr val="tx1"/>
                  </a:solidFill>
                </a:ln>
              </a:rPr>
              <a:t>ragu-ragu</a:t>
            </a:r>
            <a:r>
              <a:rPr lang="en-US" sz="2000" dirty="0" smtClean="0">
                <a:ln>
                  <a:solidFill>
                    <a:schemeClr val="tx1"/>
                  </a:solidFill>
                </a:ln>
              </a:rPr>
              <a:t> </a:t>
            </a:r>
            <a:r>
              <a:rPr lang="en-US" sz="2000" dirty="0" err="1" smtClean="0">
                <a:ln>
                  <a:solidFill>
                    <a:schemeClr val="tx1"/>
                  </a:solidFill>
                </a:ln>
              </a:rPr>
              <a:t>dan</a:t>
            </a:r>
            <a:r>
              <a:rPr lang="en-US" sz="2000" dirty="0" smtClean="0">
                <a:ln>
                  <a:solidFill>
                    <a:schemeClr val="tx1"/>
                  </a:solidFill>
                </a:ln>
              </a:rPr>
              <a:t> </a:t>
            </a:r>
            <a:r>
              <a:rPr lang="en-US" sz="2000" dirty="0" err="1" smtClean="0">
                <a:ln>
                  <a:solidFill>
                    <a:schemeClr val="tx1"/>
                  </a:solidFill>
                </a:ln>
              </a:rPr>
              <a:t>membantu</a:t>
            </a:r>
            <a:r>
              <a:rPr lang="en-US" sz="2000" dirty="0" smtClean="0">
                <a:ln>
                  <a:solidFill>
                    <a:schemeClr val="tx1"/>
                  </a:solidFill>
                </a:ln>
              </a:rPr>
              <a:t> </a:t>
            </a:r>
            <a:r>
              <a:rPr lang="en-US" sz="2000" dirty="0" err="1" smtClean="0">
                <a:ln>
                  <a:solidFill>
                    <a:schemeClr val="tx1"/>
                  </a:solidFill>
                </a:ln>
              </a:rPr>
              <a:t>saudara-saudara</a:t>
            </a:r>
            <a:r>
              <a:rPr lang="en-US" sz="2000" dirty="0" smtClean="0">
                <a:ln>
                  <a:solidFill>
                    <a:schemeClr val="tx1"/>
                  </a:solidFill>
                </a:ln>
              </a:rPr>
              <a:t> </a:t>
            </a:r>
            <a:r>
              <a:rPr lang="en-US" sz="2000" dirty="0" err="1" smtClean="0">
                <a:ln>
                  <a:solidFill>
                    <a:schemeClr val="tx1"/>
                  </a:solidFill>
                </a:ln>
              </a:rPr>
              <a:t>seaqidah</a:t>
            </a:r>
            <a:r>
              <a:rPr lang="en-US" sz="2000" dirty="0" smtClean="0">
                <a:ln>
                  <a:solidFill>
                    <a:schemeClr val="tx1"/>
                  </a:solidFill>
                </a:ln>
              </a:rPr>
              <a:t> </a:t>
            </a:r>
            <a:r>
              <a:rPr lang="en-US" sz="2000" dirty="0" err="1" smtClean="0">
                <a:ln>
                  <a:solidFill>
                    <a:schemeClr val="tx1"/>
                  </a:solidFill>
                </a:ln>
              </a:rPr>
              <a:t>kita</a:t>
            </a:r>
            <a:r>
              <a:rPr lang="en-US" sz="2000" dirty="0" smtClean="0">
                <a:ln>
                  <a:solidFill>
                    <a:schemeClr val="tx1"/>
                  </a:solidFill>
                </a:ln>
              </a:rPr>
              <a:t> </a:t>
            </a:r>
            <a:r>
              <a:rPr lang="en-US" sz="2000" dirty="0" err="1" smtClean="0">
                <a:ln>
                  <a:solidFill>
                    <a:schemeClr val="tx1"/>
                  </a:solidFill>
                </a:ln>
              </a:rPr>
              <a:t>dengan</a:t>
            </a:r>
            <a:r>
              <a:rPr lang="en-US" sz="2000" dirty="0" smtClean="0">
                <a:ln>
                  <a:solidFill>
                    <a:schemeClr val="tx1"/>
                  </a:solidFill>
                </a:ln>
              </a:rPr>
              <a:t> </a:t>
            </a:r>
            <a:r>
              <a:rPr lang="en-US" sz="2000" dirty="0" err="1" smtClean="0">
                <a:ln>
                  <a:solidFill>
                    <a:schemeClr val="tx1"/>
                  </a:solidFill>
                </a:ln>
              </a:rPr>
              <a:t>doa</a:t>
            </a:r>
            <a:r>
              <a:rPr lang="en-US" sz="2000" dirty="0" smtClean="0">
                <a:ln>
                  <a:solidFill>
                    <a:schemeClr val="tx1"/>
                  </a:solidFill>
                </a:ln>
              </a:rPr>
              <a:t> </a:t>
            </a:r>
            <a:r>
              <a:rPr lang="en-US" sz="2000" dirty="0" err="1" smtClean="0">
                <a:ln>
                  <a:solidFill>
                    <a:schemeClr val="tx1"/>
                  </a:solidFill>
                </a:ln>
              </a:rPr>
              <a:t>berterusan</a:t>
            </a:r>
            <a:r>
              <a:rPr lang="en-US" sz="2000" dirty="0" smtClean="0">
                <a:ln>
                  <a:solidFill>
                    <a:schemeClr val="tx1"/>
                  </a:solidFill>
                </a:ln>
              </a:rPr>
              <a:t> </a:t>
            </a:r>
            <a:r>
              <a:rPr lang="en-US" sz="2000" dirty="0" err="1" smtClean="0">
                <a:ln>
                  <a:solidFill>
                    <a:schemeClr val="tx1"/>
                  </a:solidFill>
                </a:ln>
              </a:rPr>
              <a:t>serta</a:t>
            </a:r>
            <a:r>
              <a:rPr lang="en-US" sz="2000" dirty="0" smtClean="0">
                <a:ln>
                  <a:solidFill>
                    <a:schemeClr val="tx1"/>
                  </a:solidFill>
                </a:ln>
              </a:rPr>
              <a:t> </a:t>
            </a:r>
            <a:r>
              <a:rPr lang="en-US" sz="2000" dirty="0" err="1" smtClean="0">
                <a:ln>
                  <a:solidFill>
                    <a:schemeClr val="tx1"/>
                  </a:solidFill>
                </a:ln>
              </a:rPr>
              <a:t>sumbangan</a:t>
            </a:r>
            <a:r>
              <a:rPr lang="en-US" sz="2000" dirty="0" smtClean="0">
                <a:ln>
                  <a:solidFill>
                    <a:schemeClr val="tx1"/>
                  </a:solidFill>
                </a:ln>
              </a:rPr>
              <a:t> </a:t>
            </a:r>
            <a:r>
              <a:rPr lang="en-US" sz="2000" dirty="0" err="1" smtClean="0">
                <a:ln>
                  <a:solidFill>
                    <a:schemeClr val="tx1"/>
                  </a:solidFill>
                </a:ln>
              </a:rPr>
              <a:t>kewangan</a:t>
            </a:r>
            <a:r>
              <a:rPr lang="en-US" sz="2000" dirty="0" smtClean="0">
                <a:ln>
                  <a:solidFill>
                    <a:schemeClr val="tx1"/>
                  </a:solidFill>
                </a:ln>
              </a:rPr>
              <a:t>.</a:t>
            </a:r>
            <a:endParaRPr lang="en-US" sz="2000" dirty="0">
              <a:ln>
                <a:solidFill>
                  <a:schemeClr val="tx1"/>
                </a:solidFill>
              </a:ln>
              <a:solidFill>
                <a:schemeClr val="tx1"/>
              </a:solidFill>
            </a:endParaRPr>
          </a:p>
        </p:txBody>
      </p:sp>
      <p:sp>
        <p:nvSpPr>
          <p:cNvPr id="15" name="Rectangle 14"/>
          <p:cNvSpPr/>
          <p:nvPr/>
        </p:nvSpPr>
        <p:spPr>
          <a:xfrm>
            <a:off x="179512" y="2505670"/>
            <a:ext cx="524503"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1</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6" name="Rectangle 15"/>
          <p:cNvSpPr/>
          <p:nvPr/>
        </p:nvSpPr>
        <p:spPr>
          <a:xfrm>
            <a:off x="132224" y="3729806"/>
            <a:ext cx="61908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2</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7" name="Rectangle 16"/>
          <p:cNvSpPr/>
          <p:nvPr/>
        </p:nvSpPr>
        <p:spPr>
          <a:xfrm>
            <a:off x="136496" y="5169966"/>
            <a:ext cx="619080"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3</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1052736"/>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755576" y="3928988"/>
            <a:ext cx="7776864" cy="2308324"/>
          </a:xfrm>
          <a:prstGeom prst="rect">
            <a:avLst/>
          </a:prstGeom>
        </p:spPr>
        <p:txBody>
          <a:bodyPr wrap="square">
            <a:spAutoFit/>
          </a:bodyPr>
          <a:lstStyle/>
          <a:p>
            <a:pPr algn="ctr"/>
            <a:r>
              <a:rPr lang="en-US"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Maksudnya</a:t>
            </a:r>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p>
          <a:p>
            <a:pPr algn="just"/>
            <a:endPar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ndParaRPr>
          </a:p>
          <a:p>
            <a:pPr algn="just"/>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tatkala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anak</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itu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sampai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pada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umur</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sanggup</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berusaha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bersama-samanya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(Ibrahim)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berkata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Hai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anakku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sesungguhnya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aku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melihat</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dalam</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mimpi</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bahawa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aku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menyembelihmu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Maka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fikirkanlah</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apa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pendapatmu</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Dia</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(Ismail) </a:t>
            </a:r>
            <a:r>
              <a:rPr lang="en-US"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menjawab</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Hai</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ayahku</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kerjakanlah</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apa</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diperintahkan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kepadamu</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insya</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Allah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kamu</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akan</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mendapatiku</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termasuk</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orang</a:t>
            </a:r>
            <a:r>
              <a:rPr lang="en-US" i="1"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i="1"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sabar</a:t>
            </a:r>
            <a:r>
              <a:rPr lang="en-US"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r>
              <a:rPr lang="en-US"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endParaRPr lang="en-US"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ndParaRPr>
          </a:p>
        </p:txBody>
      </p:sp>
      <p:sp>
        <p:nvSpPr>
          <p:cNvPr id="14" name="Rectangle 13"/>
          <p:cNvSpPr/>
          <p:nvPr/>
        </p:nvSpPr>
        <p:spPr>
          <a:xfrm>
            <a:off x="5940152" y="6093296"/>
            <a:ext cx="2651688"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as-</a:t>
            </a:r>
            <a:r>
              <a:rPr lang="en-US"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Saaffaat</a:t>
            </a:r>
            <a:r>
              <a:rPr lang="en-US"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102)</a:t>
            </a:r>
            <a:endParaRPr lang="en-US"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22529" name="Rectangle 1"/>
          <p:cNvSpPr>
            <a:spLocks noChangeArrowheads="1"/>
          </p:cNvSpPr>
          <p:nvPr/>
        </p:nvSpPr>
        <p:spPr bwMode="auto">
          <a:xfrm>
            <a:off x="467544" y="2106722"/>
            <a:ext cx="820891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149" pitchFamily="2" charset="2"/>
                <a:ea typeface="Calibri" pitchFamily="34"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49" pitchFamily="2" charset="2"/>
                <a:ea typeface="Times New Roman" pitchFamily="18" charset="0"/>
                <a:cs typeface="QCF_P449" pitchFamily="2" charset="2"/>
              </a:rPr>
              <a:t>ﯹ ﯺ ﯻ ﯼ ﯽ ﯾ ﯿ ﰀ ﰁ ﰂ ﰃ ﰄ ﰅ ﰆ ﰇ ﰈ ﰉ ﰊ ﰋ ﰌ ﰍ ﰎ ﰏ ﰐ ﰑ ﰒ ﰓ ﰔ</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49" pitchFamily="2" charset="2"/>
                <a:ea typeface="Times New Roman" pitchFamily="18" charset="0"/>
                <a:cs typeface="QCF_P449" pitchFamily="2" charset="2"/>
              </a:rPr>
              <a:t> </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49" pitchFamily="2" charset="2"/>
                <a:ea typeface="Times New Roman" pitchFamily="18" charset="0"/>
                <a:cs typeface="Arabic Transparent" pitchFamily="2" charset="-78"/>
              </a:rPr>
              <a:t>﴾</a:t>
            </a:r>
            <a:endPar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61086" y="1237983"/>
            <a:ext cx="8215370" cy="3046988"/>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457" name="Rectangle 1"/>
          <p:cNvSpPr>
            <a:spLocks noChangeArrowheads="1"/>
          </p:cNvSpPr>
          <p:nvPr/>
        </p:nvSpPr>
        <p:spPr bwMode="auto">
          <a:xfrm>
            <a:off x="467544" y="4190311"/>
            <a:ext cx="8208912" cy="156966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p>
          <a:p>
            <a:pPr marL="0" marR="0" lvl="0" indent="0" algn="ctr" defTabSz="914400" rtl="1" eaLnBrk="1" fontAlgn="base" latinLnBrk="0" hangingPunct="1">
              <a:lnSpc>
                <a:spcPct val="15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لآ إِلَهَ إِلاَ ٱللهُ وَٱللهُ أَكْبَرُ، ٱللهُ أَكْبَرُ وَلِلَّهِ ٱلْحَمْدُ</a:t>
            </a:r>
            <a:endParaRPr kumimoji="0" lang="ar-SA"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411760" y="1628800"/>
            <a:ext cx="4181209" cy="1015663"/>
          </a:xfrm>
          <a:prstGeom prst="rect">
            <a:avLst/>
          </a:prstGeom>
          <a:noFill/>
        </p:spPr>
        <p:txBody>
          <a:bodyPr wrap="none">
            <a:spAutoFit/>
          </a:bodyPr>
          <a:lstStyle/>
          <a:p>
            <a:r>
              <a:rPr lang="en-US" sz="6000" dirty="0" smtClean="0">
                <a:solidFill>
                  <a:srgbClr val="FF0000"/>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0000"/>
              </a:solidFill>
              <a:effectLst>
                <a:glow rad="101600">
                  <a:schemeClr val="tx1">
                    <a:alpha val="60000"/>
                  </a:schemeClr>
                </a:glo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1"/>
          <p:cNvSpPr>
            <a:spLocks noChangeArrowheads="1"/>
          </p:cNvSpPr>
          <p:nvPr/>
        </p:nvSpPr>
        <p:spPr bwMode="auto">
          <a:xfrm>
            <a:off x="1259632" y="2060191"/>
            <a:ext cx="6660232"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a:p>
            <a:pPr marL="0" marR="0" lvl="0" indent="0" algn="ctr" defTabSz="914400" rtl="1"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endPar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ar-SA"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وَلِلَّهِ ٱلْحَمْدُ</a:t>
            </a:r>
            <a:r>
              <a:rPr kumimoji="0" lang="en-US"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3139321"/>
          </a:xfrm>
          <a:prstGeom prst="rect">
            <a:avLst/>
          </a:prstGeom>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5454955" cy="584775"/>
          </a:xfrm>
          <a:prstGeom prst="rect">
            <a:avLst/>
          </a:prstGeom>
        </p:spPr>
        <p:txBody>
          <a:bodyPr wrap="none">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Times New Roman" pitchFamily="18" charset="0"/>
              </a:rPr>
              <a:t>PUJIAN KEPADA ALLAH SWT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179512" y="2060848"/>
            <a:ext cx="8712968" cy="4247317"/>
          </a:xfrm>
          <a:prstGeom prst="rect">
            <a:avLst/>
          </a:prstGeom>
        </p:spPr>
        <p:txBody>
          <a:bodyPr wrap="square">
            <a:spAutoFit/>
          </a:bodyPr>
          <a:lstStyle/>
          <a:p>
            <a:pPr algn="ctr" rtl="1">
              <a:lnSpc>
                <a:spcPct val="150000"/>
              </a:lnSpc>
            </a:pP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ٱللهُ </a:t>
            </a: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أَكْبَرُ كَبِيْرًا وَٱلْحَمْدُ ِللهِ كَثِيْرًا </a:t>
            </a: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وَسُبْحَانَ ٱللهِ بُكْرَةً وَّأَصِيْلاً، </a:t>
            </a:r>
          </a:p>
          <a:p>
            <a:pPr algn="ctr" rtl="1">
              <a:lnSpc>
                <a:spcPct val="150000"/>
              </a:lnSpc>
            </a:pP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لآ </a:t>
            </a: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إِلَهَ إِلاَ ٱللهُ وَلاَ نَعْبُدُ إِلاَّ إِيَّاهُ مُخْلِصِيْنَ لَهُ الدِّيْنَ، </a:t>
            </a: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وَلَوْ </a:t>
            </a: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كَرِهَ </a:t>
            </a: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الْكَافِرُوْنَ</a:t>
            </a:r>
          </a:p>
          <a:p>
            <a:pPr algn="ctr" rtl="1">
              <a:lnSpc>
                <a:spcPct val="150000"/>
              </a:lnSpc>
            </a:pP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لآ إِلَهَ إِلاَ ٱللهُ وَحْدَهُ، صَدَقَ وَعْدَهُ، وَنَصَرَ عَبْدَهُ، وَأَعَزَّ جُنْدَهُ وَهَزَمَ ٱلأَحْزَابَ وَحْدَهُ. </a:t>
            </a:r>
            <a:endPar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rtl="1">
              <a:lnSpc>
                <a:spcPct val="150000"/>
              </a:lnSpc>
            </a:pP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لآ </a:t>
            </a:r>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إِلَهَ إِلاَ ٱللهُ وَٱللهُ أَكْبَرُ، ٱللهُ أَكْبَرُ، وَلِلَّهِ ٱلْحَمْدُ</a:t>
            </a:r>
            <a:endParaRPr lang="en-US" sz="36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268760"/>
            <a:ext cx="8501122" cy="3139321"/>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4502730"/>
            <a:ext cx="8280920" cy="1446550"/>
          </a:xfrm>
          <a:prstGeom prst="rect">
            <a:avLst/>
          </a:prstGeom>
        </p:spPr>
        <p:txBody>
          <a:bodyPr wrap="square">
            <a:spAutoFit/>
          </a:bodyPr>
          <a:lstStyle/>
          <a:p>
            <a:pPr algn="just">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107996"/>
          </a:xfrm>
          <a:prstGeom prst="rect">
            <a:avLst/>
          </a:prstGeom>
        </p:spPr>
        <p:txBody>
          <a:bodyPr wrap="square">
            <a:spAutoFit/>
          </a:bodyPr>
          <a:lstStyle/>
          <a:p>
            <a:pPr algn="just">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Allah,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berilah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selawat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sejahtera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berkat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atas</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penghulu</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Nabi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Muhammad SAW,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kaum</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keluarga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serta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para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sahabat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baginda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t>
            </a:r>
            <a:endParaRPr lang="en-US"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p:spPr>
        <p:txBody>
          <a:bodyPr wrap="square">
            <a:spAutoFit/>
          </a:bodyPr>
          <a:lstStyle/>
          <a:p>
            <a:pPr algn="just" rtl="1"/>
            <a:r>
              <a:rPr lang="ar-SA"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p:spPr>
        <p:txBody>
          <a:bodyPr wrap="square">
            <a:spAutoFit/>
          </a:bodyPr>
          <a:lstStyle/>
          <a:p>
            <a:pPr algn="just" rtl="1"/>
            <a:r>
              <a:rPr lang="ar-SA"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21466"/>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785104"/>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keredaan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kepada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empat</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orang</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khulafa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Saidina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Abu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Bakar</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Umar</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Usman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Abi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Talib</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Nabi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suci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ahli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keluarga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seluruh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sahabat</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para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tabiin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Juga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redailah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sekalian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wahai</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Maha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2060848"/>
            <a:ext cx="8501122" cy="1323439"/>
          </a:xfrm>
          <a:prstGeom prst="rect">
            <a:avLst/>
          </a:prstGeom>
        </p:spPr>
        <p:txBody>
          <a:bodyPr wrap="square">
            <a:spAutoFit/>
          </a:bodyPr>
          <a:lstStyle/>
          <a:p>
            <a:pPr algn="ctr" rtl="1"/>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110799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dosa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golongan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muslimin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muslimat</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sama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ada</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masih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hidup</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atau</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telah</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2862322"/>
          </a:xfrm>
          <a:prstGeom prst="rect">
            <a:avLst/>
          </a:prstGeom>
        </p:spPr>
        <p:txBody>
          <a:bodyPr wrap="square">
            <a:spAutoFit/>
          </a:bodyPr>
          <a:lstStyle/>
          <a:p>
            <a:pPr algn="ctr" rtl="1">
              <a:lnSpc>
                <a:spcPct val="150000"/>
              </a:lnSpc>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a:t>
            </a:r>
            <a:endParaRPr kumimoji="0" lang="en-US"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endParaRPr>
          </a:p>
          <a:p>
            <a:pPr algn="ctr" rtl="1">
              <a:lnSpc>
                <a:spcPct val="150000"/>
              </a:lnSpc>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وَجَمِيْعِ الْمُسْلِمِيْنَ الْعِظَامِ، </a:t>
            </a:r>
            <a:endParaRPr kumimoji="0" lang="en-US"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endParaRPr>
          </a:p>
          <a:p>
            <a:pPr algn="ctr" rtl="1">
              <a:lnSpc>
                <a:spcPct val="150000"/>
              </a:lnSpc>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الَّذِيْنَ قَضَوْا بِالْحَقِّ وَبِهِ كَانُوْا يَعْدِلُوْنَ.</a:t>
            </a:r>
            <a:endParaRPr lang="en-US"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043608" y="4532927"/>
            <a:ext cx="6696744" cy="1107996"/>
          </a:xfrm>
          <a:prstGeom prst="rect">
            <a:avLst/>
          </a:prstGeom>
        </p:spPr>
        <p:txBody>
          <a:bodyPr wrap="square">
            <a:spAutoFit/>
          </a:bodyPr>
          <a:lstStyle/>
          <a:p>
            <a:pPr algn="ctr">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rahmat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atas</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yang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a:solidFill>
                    <a:schemeClr val="tx1"/>
                  </a:solidFill>
                </a:ln>
                <a:latin typeface="Arb Naskh" charset="2"/>
                <a:ea typeface="SimSun" pitchFamily="2" charset="-122"/>
                <a:cs typeface="Jawi - Biasa" pitchFamily="2" charset="-78"/>
              </a:rPr>
              <a:t>وَعَلَى كُلِّ بَنَاتِهِ وَقَرَابَتِهِ</a:t>
            </a:r>
            <a:r>
              <a:rPr lang="ar-SA" altLang="zh-CN" sz="4000" dirty="0" smtClean="0">
                <a:ln>
                  <a:solidFill>
                    <a:schemeClr val="tx1"/>
                  </a:solidFill>
                </a:ln>
                <a:latin typeface="Arb Naskh" charset="2"/>
                <a:ea typeface="SimSun" pitchFamily="2" charset="-122"/>
                <a:cs typeface="Traditional Arabic" pitchFamily="2" charset="-78"/>
              </a:rPr>
              <a:t>.</a:t>
            </a:r>
            <a:endParaRPr lang="en-US" sz="4000" dirty="0">
              <a:ln>
                <a:solidFill>
                  <a:schemeClr val="tx1"/>
                </a:solidFill>
              </a:ln>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tx1"/>
                  </a:solidFill>
                </a:ln>
                <a:ea typeface="Arial Unicode MS" pitchFamily="34" charset="-128"/>
                <a:cs typeface="Arial" charset="0"/>
              </a:rPr>
              <a:t>Ya</a:t>
            </a:r>
            <a:r>
              <a:rPr lang="en-US" dirty="0" smtClean="0">
                <a:ln>
                  <a:solidFill>
                    <a:schemeClr val="tx1"/>
                  </a:solidFill>
                </a:ln>
                <a:ea typeface="Arial Unicode MS" pitchFamily="34" charset="-128"/>
                <a:cs typeface="Arial" charset="0"/>
              </a:rPr>
              <a:t> Allah </a:t>
            </a:r>
            <a:r>
              <a:rPr lang="en-US" dirty="0" err="1" smtClean="0">
                <a:ln>
                  <a:solidFill>
                    <a:schemeClr val="tx1"/>
                  </a:solidFill>
                </a:ln>
                <a:ea typeface="Arial Unicode MS" pitchFamily="34" charset="-128"/>
                <a:cs typeface="Arial" charset="0"/>
              </a:rPr>
              <a:t>limpahkanlah</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rahmat</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ketenangan</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keselamatan</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dan</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kesihatan</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ke</a:t>
            </a:r>
            <a:r>
              <a:rPr lang="en-US" dirty="0" smtClean="0">
                <a:ln>
                  <a:solidFill>
                    <a:schemeClr val="tx1"/>
                  </a:solidFill>
                </a:ln>
                <a:ea typeface="Arial Unicode MS" pitchFamily="34" charset="-128"/>
                <a:cs typeface="Arial" charset="0"/>
              </a:rPr>
              <a:t> </a:t>
            </a:r>
            <a:r>
              <a:rPr lang="en-US" dirty="0" err="1" smtClean="0">
                <a:ln>
                  <a:solidFill>
                    <a:schemeClr val="tx1"/>
                  </a:solidFill>
                </a:ln>
                <a:ea typeface="Arial Unicode MS" pitchFamily="34" charset="-128"/>
                <a:cs typeface="Arial" charset="0"/>
              </a:rPr>
              <a:t>atas</a:t>
            </a:r>
            <a:r>
              <a:rPr lang="en-US" dirty="0" smtClean="0">
                <a:ln>
                  <a:solidFill>
                    <a:schemeClr val="tx1"/>
                  </a:solidFill>
                </a:ln>
                <a:ea typeface="Arial Unicode MS" pitchFamily="34" charset="-128"/>
                <a:cs typeface="Arial" charset="0"/>
              </a:rPr>
              <a:t> Raja </a:t>
            </a:r>
            <a:r>
              <a:rPr lang="en-US" dirty="0" err="1" smtClean="0">
                <a:ln>
                  <a:solidFill>
                    <a:schemeClr val="tx1"/>
                  </a:solidFill>
                </a:ln>
                <a:ea typeface="Arial Unicode MS" pitchFamily="34" charset="-128"/>
                <a:cs typeface="Arial" charset="0"/>
              </a:rPr>
              <a:t>kami</a:t>
            </a:r>
            <a:r>
              <a:rPr lang="en-US" dirty="0" smtClean="0">
                <a:ln>
                  <a:solidFill>
                    <a:schemeClr val="tx1"/>
                  </a:solidFill>
                </a:ln>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tx1"/>
                  </a:solidFill>
                </a:ln>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tx1"/>
                  </a:solidFill>
                </a:ln>
                <a:ea typeface="Arial Unicode MS" pitchFamily="34" charset="-128"/>
                <a:cs typeface="Arial" charset="0"/>
              </a:rPr>
              <a:t>DAN </a:t>
            </a:r>
          </a:p>
          <a:p>
            <a:pPr algn="ctr">
              <a:defRPr/>
            </a:pPr>
            <a:r>
              <a:rPr lang="en-US" dirty="0" smtClean="0">
                <a:ln>
                  <a:solidFill>
                    <a:schemeClr val="tx1"/>
                  </a:solidFill>
                </a:ln>
                <a:ea typeface="Arial Unicode MS" pitchFamily="34" charset="-128"/>
                <a:cs typeface="Arial" charset="0"/>
              </a:rPr>
              <a:t>PUTERI-PUTERI SERTA KERABAT-KERABAT DI RAJA SEKALIAN.</a:t>
            </a:r>
            <a:endParaRPr lang="en-US" dirty="0">
              <a:ln>
                <a:solidFill>
                  <a:schemeClr val="tx1"/>
                </a:solidFill>
              </a:ln>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306503"/>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40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077072"/>
            <a:ext cx="8280920" cy="1938992"/>
          </a:xfrm>
          <a:prstGeom prst="rect">
            <a:avLst/>
          </a:prstGeom>
        </p:spPr>
        <p:txBody>
          <a:bodyPr wrap="square">
            <a:spAutoFit/>
          </a:bodyPr>
          <a:lstStyle/>
          <a:p>
            <a:pPr algn="ctr">
              <a:defRPr/>
            </a:pP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745521"/>
            <a:ext cx="7164288" cy="132343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214261" cy="584775"/>
          </a:xfrm>
          <a:prstGeom prst="rect">
            <a:avLst/>
          </a:prstGeom>
        </p:spPr>
        <p:txBody>
          <a:bodyPr wrap="none">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Times New Roman" pitchFamily="18" charset="0"/>
              </a:rPr>
              <a:t>SYAHADAH</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755576" y="2276872"/>
            <a:ext cx="7632848" cy="3139321"/>
          </a:xfrm>
          <a:prstGeom prst="rect">
            <a:avLst/>
          </a:prstGeom>
        </p:spPr>
        <p:txBody>
          <a:bodyPr wrap="square">
            <a:spAutoFit/>
          </a:bodyPr>
          <a:lstStyle/>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أَشْهَدُ أَن لاَ إِلَهَ إِلاَّ ٱللهُ وَحْدَهُ لاَ شَرِيْكَ لَهُ، </a:t>
            </a:r>
            <a:endPar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لَهُ </a:t>
            </a: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الْمُلْكُ وَلَهُ الْحَمْدُ وَهُوَ عَلَى كُلِّ شَىءٍ قَدِيْرٌ. </a:t>
            </a:r>
            <a:endPar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وَأَشْهَدُ </a:t>
            </a: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أَنَّ سَيِّدَنَا مُحَمَّدًا عَبْدُهُ وَرَسُولُهُ</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769042"/>
            <a:ext cx="6588224" cy="1446550"/>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44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4000" i="0" u="none" strike="noStrike" normalizeH="0" baseline="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3140968"/>
            <a:ext cx="8358246" cy="1200329"/>
          </a:xfrm>
          <a:prstGeom prst="rect">
            <a:avLst/>
          </a:prstGeom>
        </p:spPr>
        <p:txBody>
          <a:bodyPr wrap="square">
            <a:spAutoFit/>
          </a:bodyPr>
          <a:lstStyle/>
          <a:p>
            <a:pPr algn="ctr" rtl="1"/>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124744"/>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QCF_P277" pitchFamily="2" charset="2"/>
                <a:ea typeface="Times New Roman" pitchFamily="18" charset="0"/>
                <a:cs typeface="QCF_P277" pitchFamily="2" charset="2"/>
              </a:rPr>
              <a:t> </a:t>
            </a:r>
            <a:endParaRPr kumimoji="0" lang="en-US"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0" name="Rectangle 1"/>
          <p:cNvSpPr>
            <a:spLocks noChangeArrowheads="1"/>
          </p:cNvSpPr>
          <p:nvPr/>
        </p:nvSpPr>
        <p:spPr bwMode="auto">
          <a:xfrm>
            <a:off x="467544" y="4667071"/>
            <a:ext cx="8208912"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a:t>
            </a:r>
          </a:p>
          <a:p>
            <a:pPr marL="0" marR="0" lvl="0" indent="0" algn="ctr" defTabSz="914400" rtl="1" eaLnBrk="1" fontAlgn="base" latinLnBrk="0" hangingPunct="1">
              <a:spcBef>
                <a:spcPct val="0"/>
              </a:spcBef>
              <a:spcAft>
                <a:spcPct val="0"/>
              </a:spcAft>
              <a:buClrTx/>
              <a:buSzTx/>
              <a:buFontTx/>
              <a:buNone/>
              <a:tabLst/>
            </a:pPr>
            <a:r>
              <a:rPr kumimoji="0" lang="ar-SA" sz="36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لآ إِلَهَ إِلاَ ٱللهُ وَٱللهُ أَكْبَرُ، ٱللهُ أَكْبَرُ وَلِلَّهِ ٱلْحَمْدُ</a:t>
            </a:r>
            <a:endPar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906291" cy="584775"/>
          </a:xfrm>
          <a:prstGeom prst="rect">
            <a:avLst/>
          </a:prstGeom>
        </p:spPr>
        <p:txBody>
          <a:bodyPr wrap="none">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Times New Roman" pitchFamily="18" charset="0"/>
              </a:rPr>
              <a:t>SELAWAT</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971600" y="2276872"/>
            <a:ext cx="7272808" cy="3139321"/>
          </a:xfrm>
          <a:prstGeom prst="rect">
            <a:avLst/>
          </a:prstGeom>
        </p:spPr>
        <p:txBody>
          <a:bodyPr wrap="square">
            <a:spAutoFit/>
          </a:bodyPr>
          <a:lstStyle/>
          <a:p>
            <a:pPr algn="ctr">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ٱللَّهُمَّ صَلِّ وَسَلِّمْ وَبَارِكْ عَلَى سَيِّدِنَا وَحَبِيْبِنَا وَشَفِيْعِنَا مُحَمَّدٍ أَشْرَفِ ٱلأَنْبِيَآءِ وَالْمُرْسَلِيْنَ وَعَلَى آلِهِ وَصَحْبِهِ وَالتَّابِعِيْنَ لَهُمْ بِإِحْسَانٍ إِلَى يَوْمِ الدِّيْنِ</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 name="Rectangle 17"/>
          <p:cNvSpPr/>
          <p:nvPr/>
        </p:nvSpPr>
        <p:spPr>
          <a:xfrm>
            <a:off x="683568" y="2348880"/>
            <a:ext cx="7776864" cy="2123658"/>
          </a:xfrm>
          <a:prstGeom prst="rect">
            <a:avLst/>
          </a:prstGeom>
        </p:spPr>
        <p:txBody>
          <a:bodyPr wrap="square">
            <a:spAutoFit/>
          </a:bodyPr>
          <a:lstStyle/>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أَمَّا بَعْدُ، فَيَا عِبَادَ ٱللهِ. </a:t>
            </a:r>
            <a:endPar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a:p>
            <a:pPr algn="ctr" rtl="1">
              <a:lnSpc>
                <a:spcPct val="150000"/>
              </a:lnSpc>
            </a:pP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اتَّقُوا </a:t>
            </a:r>
            <a:r>
              <a:rPr lang="ar-SA" sz="440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rPr>
              <a:t>ٱللهَ، حَقَّ تُقَاتِهِ وَلاَ تَمُوْتُنَّ إِلاَّ وَأَنْتُمْ مُسْلِمُوْنَ</a:t>
            </a:r>
            <a:endParaRPr lang="en-US" sz="4400" dirty="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15816" y="1124744"/>
            <a:ext cx="3802644" cy="584775"/>
          </a:xfrm>
          <a:prstGeom prst="rect">
            <a:avLst/>
          </a:prstGeom>
        </p:spPr>
        <p:txBody>
          <a:bodyPr wrap="none">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Times New Roman" pitchFamily="18" charset="0"/>
                <a:cs typeface="Times New Roman" pitchFamily="18" charset="0"/>
              </a:rPr>
              <a:t>WASIAT TAQWA</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611560" y="2948751"/>
            <a:ext cx="8064896"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2200" b="1" spc="150" dirty="0" err="1" smtClean="0">
                <a:ln w="11430"/>
                <a:solidFill>
                  <a:srgbClr val="FFFF00"/>
                </a:solidFill>
                <a:effectLst>
                  <a:glow rad="101600">
                    <a:schemeClr val="tx1">
                      <a:alpha val="60000"/>
                    </a:schemeClr>
                  </a:glow>
                  <a:outerShdw blurRad="25400" algn="tl" rotWithShape="0">
                    <a:srgbClr val="000000">
                      <a:alpha val="43000"/>
                    </a:srgbClr>
                  </a:outerShdw>
                </a:effectLst>
              </a:rPr>
              <a:t>Marilah</a:t>
            </a:r>
            <a:r>
              <a:rPr lang="en-US" sz="2200" b="1" spc="150" dirty="0" smtClean="0">
                <a:ln w="11430"/>
                <a:solidFill>
                  <a:srgbClr val="FFFF00"/>
                </a:solidFill>
                <a:effectLst>
                  <a:glow rad="101600">
                    <a:schemeClr val="tx1">
                      <a:alpha val="60000"/>
                    </a:schemeClr>
                  </a:glow>
                  <a:outerShdw blurRad="25400" algn="tl" rotWithShape="0">
                    <a:srgbClr val="000000">
                      <a:alpha val="43000"/>
                    </a:srgbClr>
                  </a:outerShdw>
                </a:effectLst>
              </a:rPr>
              <a:t> </a:t>
            </a:r>
            <a:r>
              <a:rPr lang="en-US" sz="2200" b="1" spc="150" dirty="0" err="1" smtClean="0">
                <a:ln w="11430"/>
                <a:solidFill>
                  <a:srgbClr val="FFFF00"/>
                </a:solidFill>
                <a:effectLst>
                  <a:glow rad="101600">
                    <a:schemeClr val="tx1">
                      <a:alpha val="60000"/>
                    </a:schemeClr>
                  </a:glow>
                  <a:outerShdw blurRad="25400" algn="tl" rotWithShape="0">
                    <a:srgbClr val="000000">
                      <a:alpha val="43000"/>
                    </a:srgbClr>
                  </a:outerShdw>
                </a:effectLst>
              </a:rPr>
              <a:t>sama-sama</a:t>
            </a:r>
            <a:r>
              <a:rPr lang="en-US" sz="2200" b="1" spc="150" dirty="0" smtClean="0">
                <a:ln w="11430"/>
                <a:solidFill>
                  <a:srgbClr val="FFFF00"/>
                </a:solidFill>
                <a:effectLst>
                  <a:glow rad="101600">
                    <a:schemeClr val="tx1">
                      <a:alpha val="60000"/>
                    </a:schemeClr>
                  </a:glow>
                  <a:outerShdw blurRad="25400" algn="tl" rotWithShape="0">
                    <a:srgbClr val="000000">
                      <a:alpha val="43000"/>
                    </a:srgbClr>
                  </a:outerShdw>
                </a:effectLst>
              </a:rPr>
              <a:t> </a:t>
            </a:r>
            <a:r>
              <a:rPr lang="en-US" sz="2200" b="1" spc="150" dirty="0" err="1" smtClean="0">
                <a:ln w="11430"/>
                <a:solidFill>
                  <a:srgbClr val="FFFF00"/>
                </a:solidFill>
                <a:effectLst>
                  <a:glow rad="101600">
                    <a:schemeClr val="tx1">
                      <a:alpha val="60000"/>
                    </a:schemeClr>
                  </a:glow>
                  <a:outerShdw blurRad="25400" algn="tl" rotWithShape="0">
                    <a:srgbClr val="000000">
                      <a:alpha val="43000"/>
                    </a:srgbClr>
                  </a:outerShdw>
                </a:effectLst>
              </a:rPr>
              <a:t>kita</a:t>
            </a:r>
            <a:r>
              <a:rPr lang="en-US" sz="2200" b="1" spc="150" dirty="0" smtClean="0">
                <a:ln w="11430"/>
                <a:solidFill>
                  <a:srgbClr val="FFFF00"/>
                </a:solidFill>
                <a:effectLst>
                  <a:glow rad="101600">
                    <a:schemeClr val="tx1">
                      <a:alpha val="60000"/>
                    </a:schemeClr>
                  </a:glow>
                  <a:outerShdw blurRad="25400" algn="tl" rotWithShape="0">
                    <a:srgbClr val="000000">
                      <a:alpha val="43000"/>
                    </a:srgbClr>
                  </a:outerShdw>
                </a:effectLst>
              </a:rPr>
              <a:t> </a:t>
            </a:r>
            <a:r>
              <a:rPr lang="en-US" sz="2200" b="1" spc="150" dirty="0" err="1" smtClean="0">
                <a:ln w="11430"/>
                <a:solidFill>
                  <a:srgbClr val="FFFF00"/>
                </a:solidFill>
                <a:effectLst>
                  <a:glow rad="101600">
                    <a:schemeClr val="tx1">
                      <a:alpha val="60000"/>
                    </a:schemeClr>
                  </a:glow>
                  <a:outerShdw blurRad="25400" algn="tl" rotWithShape="0">
                    <a:srgbClr val="000000">
                      <a:alpha val="43000"/>
                    </a:srgbClr>
                  </a:outerShdw>
                </a:effectLst>
              </a:rPr>
              <a:t>mempertingkatkan</a:t>
            </a:r>
            <a:r>
              <a:rPr lang="en-US" sz="2200" b="1" spc="150" dirty="0" smtClean="0">
                <a:ln w="11430"/>
                <a:solidFill>
                  <a:srgbClr val="FFFF00"/>
                </a:solidFill>
                <a:effectLst>
                  <a:glow rad="101600">
                    <a:schemeClr val="tx1">
                      <a:alpha val="60000"/>
                    </a:schemeClr>
                  </a:glow>
                  <a:outerShdw blurRad="25400" algn="tl" rotWithShape="0">
                    <a:srgbClr val="000000">
                      <a:alpha val="43000"/>
                    </a:srgbClr>
                  </a:outerShdw>
                </a:effectLst>
              </a:rPr>
              <a:t> </a:t>
            </a:r>
            <a:r>
              <a:rPr lang="en-US" sz="2800" b="1" spc="150" dirty="0" smtClean="0">
                <a:ln w="11430">
                  <a:solidFill>
                    <a:srgbClr val="FFFF00"/>
                  </a:solidFill>
                </a:ln>
                <a:solidFill>
                  <a:srgbClr val="FFFF00"/>
                </a:solidFill>
                <a:effectLst>
                  <a:glow rad="101600">
                    <a:srgbClr val="FF0000">
                      <a:alpha val="60000"/>
                    </a:srgbClr>
                  </a:glow>
                  <a:outerShdw blurRad="25400" algn="tl" rotWithShape="0">
                    <a:srgbClr val="000000">
                      <a:alpha val="43000"/>
                    </a:srgbClr>
                  </a:outerShdw>
                </a:effectLst>
              </a:rPr>
              <a:t>KETAKWAAN</a:t>
            </a:r>
            <a:endParaRPr lang="en-US" sz="2200" b="1" spc="150" dirty="0" smtClean="0">
              <a:ln w="11430"/>
              <a:solidFill>
                <a:srgbClr val="FFFF00"/>
              </a:solidFill>
              <a:effectLst>
                <a:glow rad="101600">
                  <a:schemeClr val="tx1">
                    <a:alpha val="60000"/>
                  </a:schemeClr>
                </a:glow>
                <a:outerShdw blurRad="25400" algn="tl" rotWithShape="0">
                  <a:srgbClr val="000000">
                    <a:alpha val="43000"/>
                  </a:srgbClr>
                </a:outerShdw>
              </a:effectLst>
            </a:endParaRPr>
          </a:p>
          <a:p>
            <a:pPr algn="ctr"/>
            <a:r>
              <a:rPr lang="en-US" sz="2200" b="1" spc="150" dirty="0" err="1" smtClean="0">
                <a:ln w="11430"/>
                <a:solidFill>
                  <a:srgbClr val="FFFF00"/>
                </a:solidFill>
                <a:effectLst>
                  <a:glow rad="101600">
                    <a:schemeClr val="tx1">
                      <a:alpha val="60000"/>
                    </a:schemeClr>
                  </a:glow>
                  <a:outerShdw blurRad="25400" algn="tl" rotWithShape="0">
                    <a:srgbClr val="000000">
                      <a:alpha val="43000"/>
                    </a:srgbClr>
                  </a:outerShdw>
                </a:effectLst>
              </a:rPr>
              <a:t>kepada</a:t>
            </a:r>
            <a:r>
              <a:rPr lang="en-US" sz="2200" b="1" spc="150" dirty="0" smtClean="0">
                <a:ln w="11430"/>
                <a:solidFill>
                  <a:srgbClr val="FFFF00"/>
                </a:solidFill>
                <a:effectLst>
                  <a:glow rad="101600">
                    <a:schemeClr val="tx1">
                      <a:alpha val="60000"/>
                    </a:schemeClr>
                  </a:glow>
                  <a:outerShdw blurRad="25400" algn="tl" rotWithShape="0">
                    <a:srgbClr val="000000">
                      <a:alpha val="43000"/>
                    </a:srgbClr>
                  </a:outerShdw>
                </a:effectLst>
              </a:rPr>
              <a:t> </a:t>
            </a:r>
            <a:r>
              <a:rPr lang="ar-SA" sz="2200" b="1" spc="150" dirty="0" smtClean="0">
                <a:ln w="11430"/>
                <a:solidFill>
                  <a:srgbClr val="FFFF00"/>
                </a:solidFill>
                <a:effectLst>
                  <a:glow rad="101600">
                    <a:schemeClr val="tx1">
                      <a:alpha val="60000"/>
                    </a:schemeClr>
                  </a:glow>
                  <a:outerShdw blurRad="25400" algn="tl" rotWithShape="0">
                    <a:srgbClr val="000000">
                      <a:alpha val="43000"/>
                    </a:srgbClr>
                  </a:outerShdw>
                </a:effectLst>
              </a:rPr>
              <a:t>ِ</a:t>
            </a:r>
            <a:r>
              <a:rPr lang="en-US" sz="2200" b="1" spc="150" dirty="0" smtClean="0">
                <a:ln w="11430"/>
                <a:solidFill>
                  <a:srgbClr val="FFFF00"/>
                </a:solidFill>
                <a:effectLst>
                  <a:glow rad="101600">
                    <a:schemeClr val="tx1">
                      <a:alpha val="60000"/>
                    </a:schemeClr>
                  </a:glow>
                  <a:outerShdw blurRad="25400" algn="tl" rotWithShape="0">
                    <a:srgbClr val="000000">
                      <a:alpha val="43000"/>
                    </a:srgbClr>
                  </a:outerShdw>
                </a:effectLst>
              </a:rPr>
              <a:t>Allah SWT</a:t>
            </a:r>
            <a:endParaRPr lang="en-US" sz="2200" b="1" spc="150" dirty="0">
              <a:ln w="11430"/>
              <a:solidFill>
                <a:srgbClr val="FFFF00"/>
              </a:solidFill>
              <a:effectLst>
                <a:glow rad="101600">
                  <a:schemeClr val="tx1">
                    <a:alpha val="60000"/>
                  </a:schemeClr>
                </a:glow>
                <a:outerShdw blurRad="25400" algn="tl" rotWithShape="0">
                  <a:srgbClr val="000000">
                    <a:alpha val="43000"/>
                  </a:srgbClr>
                </a:outerShdw>
              </a:effectLst>
            </a:endParaRPr>
          </a:p>
        </p:txBody>
      </p:sp>
      <p:sp>
        <p:nvSpPr>
          <p:cNvPr id="16" name="Double Bracket 15"/>
          <p:cNvSpPr/>
          <p:nvPr/>
        </p:nvSpPr>
        <p:spPr>
          <a:xfrm rot="5400000">
            <a:off x="1827022" y="3308189"/>
            <a:ext cx="953453" cy="3528392"/>
          </a:xfrm>
          <a:prstGeom prst="bracketPair">
            <a:avLst/>
          </a:prstGeom>
          <a:solidFill>
            <a:schemeClr val="accent4">
              <a:lumMod val="60000"/>
              <a:lumOff val="40000"/>
              <a:alpha val="55000"/>
            </a:schemeClr>
          </a:solidFill>
          <a:ln w="38100"/>
        </p:spPr>
        <p:style>
          <a:lnRef idx="2">
            <a:schemeClr val="dk1"/>
          </a:lnRef>
          <a:fillRef idx="1">
            <a:schemeClr val="lt1"/>
          </a:fillRef>
          <a:effectRef idx="0">
            <a:schemeClr val="dk1"/>
          </a:effectRef>
          <a:fontRef idx="minor">
            <a:schemeClr val="dk1"/>
          </a:fontRef>
        </p:style>
        <p:txBody>
          <a:bodyPr vert="vert270" wrap="square">
            <a:spAutoFit/>
          </a:bodyPr>
          <a:lstStyle/>
          <a:p>
            <a:pPr algn="ctr"/>
            <a:r>
              <a:rPr lang="en-US" sz="2200" dirty="0" err="1" smtClean="0">
                <a:ln>
                  <a:solidFill>
                    <a:srgbClr val="FFFF00"/>
                  </a:solidFill>
                </a:ln>
                <a:solidFill>
                  <a:srgbClr val="FFFF00"/>
                </a:solidFill>
                <a:effectLst>
                  <a:glow rad="101600">
                    <a:schemeClr val="tx1">
                      <a:alpha val="60000"/>
                    </a:schemeClr>
                  </a:glow>
                </a:effectLst>
              </a:rPr>
              <a:t>Taat</a:t>
            </a:r>
            <a:r>
              <a:rPr lang="en-US" sz="2200" dirty="0" smtClean="0">
                <a:ln>
                  <a:solidFill>
                    <a:srgbClr val="FFFF00"/>
                  </a:solidFill>
                </a:ln>
                <a:solidFill>
                  <a:srgbClr val="FFFF00"/>
                </a:solidFill>
                <a:effectLst>
                  <a:glow rad="101600">
                    <a:schemeClr val="tx1">
                      <a:alpha val="60000"/>
                    </a:schemeClr>
                  </a:glow>
                </a:effectLst>
              </a:rPr>
              <a:t> </a:t>
            </a:r>
            <a:r>
              <a:rPr lang="en-US" sz="2200" dirty="0" err="1" smtClean="0">
                <a:ln>
                  <a:solidFill>
                    <a:srgbClr val="FFFF00"/>
                  </a:solidFill>
                </a:ln>
                <a:solidFill>
                  <a:srgbClr val="FFFF00"/>
                </a:solidFill>
                <a:effectLst>
                  <a:glow rad="101600">
                    <a:schemeClr val="tx1">
                      <a:alpha val="60000"/>
                    </a:schemeClr>
                  </a:glow>
                </a:effectLst>
              </a:rPr>
              <a:t>melaksanakan</a:t>
            </a:r>
            <a:r>
              <a:rPr lang="en-US" sz="2200" dirty="0" smtClean="0">
                <a:ln>
                  <a:solidFill>
                    <a:srgbClr val="FFFF00"/>
                  </a:solidFill>
                </a:ln>
                <a:solidFill>
                  <a:srgbClr val="FFFF00"/>
                </a:solidFill>
                <a:effectLst>
                  <a:glow rad="101600">
                    <a:schemeClr val="tx1">
                      <a:alpha val="60000"/>
                    </a:schemeClr>
                  </a:glow>
                </a:effectLst>
              </a:rPr>
              <a:t> </a:t>
            </a:r>
            <a:r>
              <a:rPr lang="en-US" sz="2200" dirty="0" err="1" smtClean="0">
                <a:ln>
                  <a:solidFill>
                    <a:srgbClr val="FFFF00"/>
                  </a:solidFill>
                </a:ln>
                <a:solidFill>
                  <a:srgbClr val="FFFF00"/>
                </a:solidFill>
                <a:effectLst>
                  <a:glow rad="101600">
                    <a:schemeClr val="tx1">
                      <a:alpha val="60000"/>
                    </a:schemeClr>
                  </a:glow>
                </a:effectLst>
              </a:rPr>
              <a:t>segala</a:t>
            </a:r>
            <a:r>
              <a:rPr lang="en-US" sz="2200" dirty="0" smtClean="0">
                <a:ln>
                  <a:solidFill>
                    <a:srgbClr val="FFFF00"/>
                  </a:solidFill>
                </a:ln>
                <a:solidFill>
                  <a:srgbClr val="FFFF00"/>
                </a:solidFill>
                <a:effectLst>
                  <a:glow rad="101600">
                    <a:schemeClr val="tx1">
                      <a:alpha val="60000"/>
                    </a:schemeClr>
                  </a:glow>
                </a:effectLst>
              </a:rPr>
              <a:t> </a:t>
            </a:r>
            <a:r>
              <a:rPr lang="en-US" sz="2200" dirty="0" err="1" smtClean="0">
                <a:ln>
                  <a:solidFill>
                    <a:srgbClr val="FFFF00"/>
                  </a:solidFill>
                </a:ln>
                <a:solidFill>
                  <a:srgbClr val="FFFF00"/>
                </a:solidFill>
                <a:effectLst>
                  <a:glow rad="101600">
                    <a:schemeClr val="tx1">
                      <a:alpha val="60000"/>
                    </a:schemeClr>
                  </a:glow>
                </a:effectLst>
              </a:rPr>
              <a:t>perintah-Nya</a:t>
            </a:r>
            <a:endParaRPr lang="en-US" sz="2200" dirty="0">
              <a:ln>
                <a:solidFill>
                  <a:srgbClr val="FFFF00"/>
                </a:solidFill>
              </a:ln>
              <a:solidFill>
                <a:srgbClr val="FFFF00"/>
              </a:solidFill>
              <a:effectLst>
                <a:glow rad="101600">
                  <a:schemeClr val="tx1">
                    <a:alpha val="60000"/>
                  </a:schemeClr>
                </a:glow>
              </a:effectLst>
            </a:endParaRPr>
          </a:p>
        </p:txBody>
      </p:sp>
      <p:sp>
        <p:nvSpPr>
          <p:cNvPr id="24" name="Double Bracket 23"/>
          <p:cNvSpPr/>
          <p:nvPr/>
        </p:nvSpPr>
        <p:spPr>
          <a:xfrm rot="5400000">
            <a:off x="6363525" y="3308189"/>
            <a:ext cx="953453" cy="3528393"/>
          </a:xfrm>
          <a:prstGeom prst="bracketPair">
            <a:avLst/>
          </a:prstGeom>
          <a:solidFill>
            <a:schemeClr val="accent4">
              <a:lumMod val="60000"/>
              <a:lumOff val="40000"/>
              <a:alpha val="55000"/>
            </a:schemeClr>
          </a:solidFill>
          <a:ln w="38100"/>
        </p:spPr>
        <p:style>
          <a:lnRef idx="2">
            <a:schemeClr val="dk1"/>
          </a:lnRef>
          <a:fillRef idx="1">
            <a:schemeClr val="lt1"/>
          </a:fillRef>
          <a:effectRef idx="0">
            <a:schemeClr val="dk1"/>
          </a:effectRef>
          <a:fontRef idx="minor">
            <a:schemeClr val="dk1"/>
          </a:fontRef>
        </p:style>
        <p:txBody>
          <a:bodyPr vert="vert270" wrap="square">
            <a:spAutoFit/>
          </a:bodyPr>
          <a:lstStyle/>
          <a:p>
            <a:pPr algn="ctr"/>
            <a:r>
              <a:rPr lang="en-US" sz="2200" dirty="0" err="1" smtClean="0">
                <a:ln>
                  <a:solidFill>
                    <a:srgbClr val="FF0000"/>
                  </a:solidFill>
                </a:ln>
                <a:solidFill>
                  <a:srgbClr val="FF0000"/>
                </a:solidFill>
                <a:effectLst>
                  <a:glow rad="101600">
                    <a:srgbClr val="FFFF00">
                      <a:alpha val="60000"/>
                    </a:srgbClr>
                  </a:glow>
                </a:effectLst>
              </a:rPr>
              <a:t>Menjauhi</a:t>
            </a:r>
            <a:r>
              <a:rPr lang="en-US" sz="2200" dirty="0" smtClean="0">
                <a:ln>
                  <a:solidFill>
                    <a:srgbClr val="FF0000"/>
                  </a:solidFill>
                </a:ln>
                <a:solidFill>
                  <a:srgbClr val="FF0000"/>
                </a:solidFill>
                <a:effectLst>
                  <a:glow rad="101600">
                    <a:srgbClr val="FFFF00">
                      <a:alpha val="60000"/>
                    </a:srgbClr>
                  </a:glow>
                </a:effectLst>
              </a:rPr>
              <a:t> </a:t>
            </a:r>
            <a:r>
              <a:rPr lang="en-US" sz="2200" dirty="0" err="1" smtClean="0">
                <a:ln>
                  <a:solidFill>
                    <a:srgbClr val="FF0000"/>
                  </a:solidFill>
                </a:ln>
                <a:solidFill>
                  <a:srgbClr val="FF0000"/>
                </a:solidFill>
                <a:effectLst>
                  <a:glow rad="101600">
                    <a:srgbClr val="FFFF00">
                      <a:alpha val="60000"/>
                    </a:srgbClr>
                  </a:glow>
                </a:effectLst>
              </a:rPr>
              <a:t>segala</a:t>
            </a:r>
            <a:endParaRPr lang="en-US" sz="2200" dirty="0" smtClean="0">
              <a:ln>
                <a:solidFill>
                  <a:srgbClr val="FF0000"/>
                </a:solidFill>
              </a:ln>
              <a:solidFill>
                <a:srgbClr val="FF0000"/>
              </a:solidFill>
              <a:effectLst>
                <a:glow rad="101600">
                  <a:srgbClr val="FFFF00">
                    <a:alpha val="60000"/>
                  </a:srgbClr>
                </a:glow>
              </a:effectLst>
            </a:endParaRPr>
          </a:p>
          <a:p>
            <a:pPr algn="ctr"/>
            <a:r>
              <a:rPr lang="en-US" sz="2200" dirty="0" err="1" smtClean="0">
                <a:ln>
                  <a:solidFill>
                    <a:srgbClr val="FF0000"/>
                  </a:solidFill>
                </a:ln>
                <a:solidFill>
                  <a:srgbClr val="FF0000"/>
                </a:solidFill>
                <a:effectLst>
                  <a:glow rad="101600">
                    <a:srgbClr val="FFFF00">
                      <a:alpha val="60000"/>
                    </a:srgbClr>
                  </a:glow>
                </a:effectLst>
              </a:rPr>
              <a:t>larangan-Nya</a:t>
            </a:r>
            <a:endParaRPr lang="en-US" sz="2200" dirty="0">
              <a:ln>
                <a:solidFill>
                  <a:srgbClr val="FF0000"/>
                </a:solidFill>
              </a:ln>
              <a:solidFill>
                <a:srgbClr val="FF0000"/>
              </a:solidFill>
              <a:effectLst>
                <a:glow rad="101600">
                  <a:srgbClr val="FFFF00">
                    <a:alpha val="60000"/>
                  </a:srgbClr>
                </a:glow>
              </a:effectLst>
            </a:endParaRPr>
          </a:p>
        </p:txBody>
      </p:sp>
      <p:sp>
        <p:nvSpPr>
          <p:cNvPr id="18" name="Flowchart: Alternate Process 17"/>
          <p:cNvSpPr/>
          <p:nvPr/>
        </p:nvSpPr>
        <p:spPr>
          <a:xfrm>
            <a:off x="1691680" y="5805264"/>
            <a:ext cx="5760640" cy="648072"/>
          </a:xfrm>
          <a:prstGeom prst="flowChartAlternateProcess">
            <a:avLst/>
          </a:prstGeom>
          <a:solidFill>
            <a:srgbClr val="FFFF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n w="18415" cmpd="sng">
                  <a:solidFill>
                    <a:srgbClr val="0000FF"/>
                  </a:solidFill>
                  <a:prstDash val="solid"/>
                </a:ln>
                <a:solidFill>
                  <a:srgbClr val="0000FF"/>
                </a:solidFill>
                <a:effectLst>
                  <a:outerShdw blurRad="63500" dir="3600000" algn="tl" rotWithShape="0">
                    <a:srgbClr val="000000">
                      <a:alpha val="70000"/>
                    </a:srgbClr>
                  </a:outerShdw>
                </a:effectLst>
              </a:rPr>
              <a:t>BERJAYA DI DUNIA DAN AKHIRAT</a:t>
            </a:r>
            <a:endParaRPr lang="en-US" sz="2200" dirty="0" smtClean="0">
              <a:ln w="18415" cmpd="sng">
                <a:solidFill>
                  <a:srgbClr val="0000FF"/>
                </a:solidFill>
                <a:prstDash val="solid"/>
              </a:ln>
              <a:solidFill>
                <a:srgbClr val="0000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1268760"/>
            <a:ext cx="3379067" cy="584775"/>
          </a:xfrm>
          <a:prstGeom prst="rect">
            <a:avLst/>
          </a:prstGeom>
        </p:spPr>
        <p:txBody>
          <a:bodyPr wrap="none">
            <a:spAutoFit/>
          </a:bodyPr>
          <a:lstStyle/>
          <a:p>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Times New Roman" pitchFamily="18" charset="0"/>
                <a:cs typeface="Times New Roman" pitchFamily="18" charset="0"/>
              </a:rPr>
              <a:t>TAJUK KHUTBAH</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2" name="Rectangle 21"/>
          <p:cNvSpPr/>
          <p:nvPr/>
        </p:nvSpPr>
        <p:spPr>
          <a:xfrm>
            <a:off x="1403648" y="2492896"/>
            <a:ext cx="5976664" cy="2123658"/>
          </a:xfrm>
          <a:prstGeom prst="rect">
            <a:avLst/>
          </a:prstGeom>
        </p:spPr>
        <p:txBody>
          <a:bodyPr wrap="square">
            <a:spAutoFit/>
          </a:bodyPr>
          <a:lstStyle/>
          <a:p>
            <a:pPr algn="ctr"/>
            <a:r>
              <a:rPr lang="en-US" sz="4400" dirty="0" smtClean="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rPr>
              <a:t>ERTI SEBUAH PENGORBAN KEKASIH ALLAH</a:t>
            </a:r>
            <a:endParaRPr lang="en-US" sz="4400" dirty="0">
              <a:ln w="18415" cmpd="sng">
                <a:solidFill>
                  <a:srgbClr val="FFFF00"/>
                </a:solidFill>
                <a:prstDash val="solid"/>
              </a:ln>
              <a:solidFill>
                <a:srgbClr val="FFFF00"/>
              </a:solidFill>
              <a:effectLst>
                <a:glow rad="101600">
                  <a:srgbClr val="FF0000">
                    <a:alpha val="60000"/>
                  </a:srgb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755576" y="2091620"/>
            <a:ext cx="7704856" cy="3785652"/>
          </a:xfrm>
          <a:prstGeom prst="rect">
            <a:avLst/>
          </a:prstGeom>
        </p:spPr>
        <p:txBody>
          <a:bodyPr wrap="square">
            <a:spAutoFit/>
          </a:bodyPr>
          <a:lstStyle/>
          <a:p>
            <a:pPr marL="361950" indent="-361950" algn="just">
              <a:buClr>
                <a:srgbClr val="0000FF"/>
              </a:buClr>
              <a:buFont typeface="Wingdings" pitchFamily="2" charset="2"/>
              <a:buChar char="§"/>
            </a:pP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Iduladha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adalah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anugerah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Allah SWT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kepada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umat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ms-MY"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ms-MY"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endParaRPr lang="ms-MY"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i="1"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a:t>
            </a:r>
            <a:r>
              <a:rPr lang="en-US" sz="2400"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Udhiyah</a:t>
            </a:r>
            <a:r>
              <a:rPr lang="en-US" sz="2400" i="1"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a:t>
            </a:r>
            <a:r>
              <a:rPr lang="en-US" sz="2400" dirty="0" smtClean="0">
                <a:ln w="18415" cmpd="sng">
                  <a:solidFill>
                    <a:srgbClr val="FF0000"/>
                  </a:solidFill>
                  <a:prstDash val="solid"/>
                </a:ln>
                <a:solidFill>
                  <a:srgbClr val="FF0000"/>
                </a:solidFill>
                <a:effectLst>
                  <a:glow rad="101600">
                    <a:schemeClr val="tx1">
                      <a:alpha val="60000"/>
                    </a:schemeClr>
                  </a:glow>
                  <a:outerShdw blurRad="63500" dir="3600000" algn="tl" rotWithShape="0">
                    <a:srgbClr val="000000">
                      <a:alpha val="70000"/>
                    </a:srgbClr>
                  </a:outerShdw>
                </a:effectLst>
              </a:rPr>
              <a:t> </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bermaksud</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disebut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juga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sebagai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Yaumun</a:t>
            </a:r>
            <a:r>
              <a:rPr lang="en-US" sz="2400"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i="1"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Nahar</a:t>
            </a:r>
            <a:r>
              <a:rPr lang="en-US" sz="2400" i="1"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iaitu</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hari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mana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ibadah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qurban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dilaksanakan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p>
          <a:p>
            <a:pPr marL="361950" indent="-361950" algn="just">
              <a:buClr>
                <a:srgbClr val="0000FF"/>
              </a:buClr>
              <a:buFont typeface="Wingdings" pitchFamily="2" charset="2"/>
              <a:buChar char="§"/>
            </a:pPr>
            <a:endPar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a:p>
            <a:pPr marL="361950" indent="-361950" algn="just">
              <a:buClr>
                <a:srgbClr val="0000FF"/>
              </a:buClr>
              <a:buFont typeface="Wingdings" pitchFamily="2" charset="2"/>
              <a:buChar char="§"/>
            </a:pP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Idul</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Adha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amat</a:t>
            </a:r>
            <a:r>
              <a:rPr lang="en-US" sz="2400" dirty="0"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00B0F0"/>
                  </a:solidFill>
                  <a:prstDash val="solid"/>
                </a:ln>
                <a:solidFill>
                  <a:srgbClr val="00B0F0"/>
                </a:solidFill>
                <a:effectLst>
                  <a:glow rad="101600">
                    <a:schemeClr val="tx1">
                      <a:alpha val="60000"/>
                    </a:schemeClr>
                  </a:glow>
                  <a:outerShdw blurRad="63500" dir="3600000" algn="tl" rotWithShape="0">
                    <a:srgbClr val="000000">
                      <a:alpha val="70000"/>
                    </a:srgbClr>
                  </a:outerShdw>
                </a:effectLst>
              </a:rPr>
              <a:t>dinanti-nantikan</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buat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sesetengah</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umat</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Islam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benar-benar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menghayati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serta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mengetahui</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pahalanya</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 yang </a:t>
            </a:r>
            <a:r>
              <a:rPr lang="en-US" sz="2400" dirty="0" err="1"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besar</a:t>
            </a:r>
            <a:r>
              <a:rPr lang="en-US" sz="2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a:t>
            </a:r>
            <a:endParaRPr lang="en-US" sz="24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endParaRPr>
          </a:p>
        </p:txBody>
      </p:sp>
      <p:sp>
        <p:nvSpPr>
          <p:cNvPr id="10" name="Rectangle 1"/>
          <p:cNvSpPr>
            <a:spLocks noChangeArrowheads="1"/>
          </p:cNvSpPr>
          <p:nvPr/>
        </p:nvSpPr>
        <p:spPr bwMode="auto">
          <a:xfrm>
            <a:off x="971600" y="1196752"/>
            <a:ext cx="702027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ٱللهُ أَكْبَرُ ٱللهُ أَكْبَرُ ٱللهُ أَكْبَرُ، وَلِلَّهِ ٱلْحَمْدُ</a:t>
            </a:r>
            <a:endParaRPr kumimoji="0" lang="en-US" sz="2800" i="0" u="none" strike="noStrike" normalizeH="0" baseline="0" dirty="0" smtClean="0">
              <a:ln w="18415" cmpd="sng">
                <a:solidFill>
                  <a:srgbClr val="FFC000"/>
                </a:solidFill>
                <a:prstDash val="solid"/>
              </a:ln>
              <a:solidFill>
                <a:srgbClr val="FFC000"/>
              </a:solidFill>
              <a:effectLst>
                <a:glow rad="101600">
                  <a:schemeClr val="tx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2760</TotalTime>
  <Words>2338</Words>
  <Application>Microsoft Office PowerPoint</Application>
  <PresentationFormat>On-screen Show (4:3)</PresentationFormat>
  <Paragraphs>241</Paragraphs>
  <Slides>41</Slides>
  <Notes>3</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Urban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228</cp:revision>
  <dcterms:created xsi:type="dcterms:W3CDTF">2015-11-26T00:41:05Z</dcterms:created>
  <dcterms:modified xsi:type="dcterms:W3CDTF">2016-09-09T07:09:02Z</dcterms:modified>
</cp:coreProperties>
</file>