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38"/>
  </p:notesMasterIdLst>
  <p:handoutMasterIdLst>
    <p:handoutMasterId r:id="rId39"/>
  </p:handoutMasterIdLst>
  <p:sldIdLst>
    <p:sldId id="256" r:id="rId2"/>
    <p:sldId id="342" r:id="rId3"/>
    <p:sldId id="259" r:id="rId4"/>
    <p:sldId id="260" r:id="rId5"/>
    <p:sldId id="261" r:id="rId6"/>
    <p:sldId id="319" r:id="rId7"/>
    <p:sldId id="263" r:id="rId8"/>
    <p:sldId id="343" r:id="rId9"/>
    <p:sldId id="361" r:id="rId10"/>
    <p:sldId id="364" r:id="rId11"/>
    <p:sldId id="393" r:id="rId12"/>
    <p:sldId id="394" r:id="rId13"/>
    <p:sldId id="403" r:id="rId14"/>
    <p:sldId id="395" r:id="rId15"/>
    <p:sldId id="399" r:id="rId16"/>
    <p:sldId id="400" r:id="rId17"/>
    <p:sldId id="401" r:id="rId18"/>
    <p:sldId id="333" r:id="rId19"/>
    <p:sldId id="383" r:id="rId20"/>
    <p:sldId id="384" r:id="rId21"/>
    <p:sldId id="276" r:id="rId22"/>
    <p:sldId id="278" r:id="rId23"/>
    <p:sldId id="279" r:id="rId24"/>
    <p:sldId id="299" r:id="rId25"/>
    <p:sldId id="281" r:id="rId26"/>
    <p:sldId id="300" r:id="rId27"/>
    <p:sldId id="282" r:id="rId28"/>
    <p:sldId id="283" r:id="rId29"/>
    <p:sldId id="301" r:id="rId30"/>
    <p:sldId id="284" r:id="rId31"/>
    <p:sldId id="302" r:id="rId32"/>
    <p:sldId id="285" r:id="rId33"/>
    <p:sldId id="303" r:id="rId34"/>
    <p:sldId id="286" r:id="rId35"/>
    <p:sldId id="304"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FF"/>
    <a:srgbClr val="FFFFFF"/>
    <a:srgbClr val="FDC3E8"/>
    <a:srgbClr val="FC9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varScale="1">
        <p:scale>
          <a:sx n="72" d="100"/>
          <a:sy n="72" d="100"/>
        </p:scale>
        <p:origin x="52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dirty="0" err="1" smtClean="0">
              <a:solidFill>
                <a:srgbClr val="FFFF00"/>
              </a:solidFill>
              <a:effectLst>
                <a:glow rad="101600">
                  <a:schemeClr val="bg1">
                    <a:alpha val="40000"/>
                  </a:schemeClr>
                </a:glow>
              </a:effectLst>
            </a:rPr>
            <a:t>Perpaduan</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dan</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ukhuwah</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adalah</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teras</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kepada</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ketamadunan</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bangsa</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dan</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kemajuan</a:t>
          </a:r>
          <a:r>
            <a:rPr lang="en-US" sz="2400" dirty="0" smtClean="0">
              <a:solidFill>
                <a:srgbClr val="FFFF00"/>
              </a:solidFill>
              <a:effectLst>
                <a:glow rad="101600">
                  <a:schemeClr val="bg1">
                    <a:alpha val="40000"/>
                  </a:schemeClr>
                </a:glow>
              </a:effectLst>
            </a:rPr>
            <a:t> </a:t>
          </a:r>
          <a:r>
            <a:rPr lang="en-US" sz="2400" dirty="0" err="1" smtClean="0">
              <a:solidFill>
                <a:srgbClr val="FFFF00"/>
              </a:solidFill>
              <a:effectLst>
                <a:glow rad="101600">
                  <a:schemeClr val="bg1">
                    <a:alpha val="40000"/>
                  </a:schemeClr>
                </a:glow>
              </a:effectLst>
            </a:rPr>
            <a:t>negara</a:t>
          </a:r>
          <a:r>
            <a:rPr lang="en-US" sz="2400" dirty="0" smtClean="0">
              <a:solidFill>
                <a:srgbClr val="FFFF00"/>
              </a:solidFill>
              <a:effectLst>
                <a:glow rad="101600">
                  <a:schemeClr val="bg1">
                    <a:alpha val="40000"/>
                  </a:schemeClr>
                </a:glow>
              </a:effectLst>
            </a:rPr>
            <a:t>.</a:t>
          </a:r>
          <a:endParaRPr lang="en-US" sz="2400" b="0" cap="none" spc="0" dirty="0">
            <a:ln w="18415" cmpd="sng">
              <a:solidFill>
                <a:srgbClr val="FFFFFF"/>
              </a:solidFill>
              <a:prstDash val="solid"/>
            </a:ln>
            <a:solidFill>
              <a:srgbClr val="FFFF00"/>
            </a:solidFill>
            <a:effectLst>
              <a:glow rad="101600">
                <a:schemeClr val="bg1">
                  <a:alpha val="40000"/>
                </a:schemeClr>
              </a:glo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dirty="0" err="1" smtClean="0">
              <a:solidFill>
                <a:srgbClr val="FFFF00"/>
              </a:solidFill>
              <a:effectLst>
                <a:glow rad="101600">
                  <a:schemeClr val="bg1">
                    <a:alpha val="60000"/>
                  </a:schemeClr>
                </a:glow>
              </a:effectLst>
            </a:rPr>
            <a:t>Konsep</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kesederhanaan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amat</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penting</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bagi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menjamin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perpaduan</a:t>
          </a:r>
          <a:r>
            <a:rPr lang="en-US" sz="2400" dirty="0" smtClean="0">
              <a:solidFill>
                <a:srgbClr val="FFFF00"/>
              </a:solidFill>
              <a:effectLst>
                <a:glow rad="101600">
                  <a:schemeClr val="bg1">
                    <a:alpha val="60000"/>
                  </a:schemeClr>
                </a:glow>
              </a:effectLst>
            </a:rPr>
            <a:t> yang </a:t>
          </a:r>
          <a:r>
            <a:rPr lang="en-US" sz="2400" dirty="0" err="1" smtClean="0">
              <a:solidFill>
                <a:srgbClr val="FFFF00"/>
              </a:solidFill>
              <a:effectLst>
                <a:glow rad="101600">
                  <a:schemeClr val="bg1">
                    <a:alpha val="60000"/>
                  </a:schemeClr>
                </a:glow>
              </a:effectLst>
            </a:rPr>
            <a:t>sedia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ada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terus</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terjalin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malah</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melonjakkan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prestasi</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negara</a:t>
          </a:r>
          <a:r>
            <a:rPr lang="en-US" sz="2400" dirty="0" smtClean="0">
              <a:solidFill>
                <a:srgbClr val="FFFF00"/>
              </a:solidFill>
              <a:effectLst>
                <a:glow rad="101600">
                  <a:schemeClr val="bg1">
                    <a:alpha val="60000"/>
                  </a:schemeClr>
                </a:glow>
              </a:effectLst>
            </a:rPr>
            <a:t>.</a:t>
          </a:r>
          <a:endParaRPr lang="en-US" sz="2400" b="0" cap="none" spc="0" dirty="0">
            <a:ln w="18415" cmpd="sng">
              <a:solidFill>
                <a:srgbClr val="FFFFFF"/>
              </a:solidFill>
              <a:prstDash val="solid"/>
            </a:ln>
            <a:solidFill>
              <a:srgbClr val="FFFF00"/>
            </a:solidFill>
            <a:effectLst>
              <a:glow rad="101600">
                <a:schemeClr val="bg1">
                  <a:alpha val="60000"/>
                </a:schemeClr>
              </a:glo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B36492D7-4B12-4B55-8DB7-490F94A07302}" type="presOf" srcId="{9841F14C-DCC2-48F3-81C6-1B36E3DA9C65}" destId="{135287A4-6937-47C0-8F39-C96C4B97CD44}" srcOrd="1" destOrd="0" presId="urn:microsoft.com/office/officeart/2005/8/layout/list1"/>
    <dgm:cxn modelId="{0132E06F-B923-4870-8DE4-03CDCE52B7E0}" type="presOf" srcId="{300B4929-CA6D-44CF-90A5-12B6BD4E7280}" destId="{6C94124A-AF01-4443-B214-2B6E105C6595}" srcOrd="0"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97F42190-4C93-49E6-BB0D-5CCA14504BA0}" type="presOf" srcId="{9841F14C-DCC2-48F3-81C6-1B36E3DA9C65}" destId="{FFE7CF78-7432-402C-8F82-CA25BD0A1B34}" srcOrd="0" destOrd="0" presId="urn:microsoft.com/office/officeart/2005/8/layout/list1"/>
    <dgm:cxn modelId="{D64C46B0-2637-4E13-BF92-2A315269498A}" type="presParOf" srcId="{6C94124A-AF01-4443-B214-2B6E105C6595}" destId="{760116B9-10D1-4380-A733-9E7F1C9A80D8}" srcOrd="0" destOrd="0" presId="urn:microsoft.com/office/officeart/2005/8/layout/list1"/>
    <dgm:cxn modelId="{E0E2246D-6FC1-44E1-B4EE-9F7795B07C5D}" type="presParOf" srcId="{760116B9-10D1-4380-A733-9E7F1C9A80D8}" destId="{FFE7CF78-7432-402C-8F82-CA25BD0A1B34}" srcOrd="0" destOrd="0" presId="urn:microsoft.com/office/officeart/2005/8/layout/list1"/>
    <dgm:cxn modelId="{79B3D008-338F-4699-A5BE-4082C3218ED4}" type="presParOf" srcId="{760116B9-10D1-4380-A733-9E7F1C9A80D8}" destId="{135287A4-6937-47C0-8F39-C96C4B97CD44}" srcOrd="1" destOrd="0" presId="urn:microsoft.com/office/officeart/2005/8/layout/list1"/>
    <dgm:cxn modelId="{BA086D7A-A363-40AE-BDA1-894E0DFD5BE6}" type="presParOf" srcId="{6C94124A-AF01-4443-B214-2B6E105C6595}" destId="{EFF7E294-78C3-4D49-A5F6-67D79C98564C}" srcOrd="1" destOrd="0" presId="urn:microsoft.com/office/officeart/2005/8/layout/list1"/>
    <dgm:cxn modelId="{58AD025C-F18D-422E-B0A4-EE76B26D3517}"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rgbClr val="006600">
            <a:alpha val="55000"/>
          </a:srgbClr>
        </a:solidFill>
      </dgm:spPr>
      <dgm:t>
        <a:bodyPr/>
        <a:lstStyle/>
        <a:p>
          <a:pPr algn="just"/>
          <a:r>
            <a:rPr lang="en-US" sz="2400" dirty="0" err="1" smtClean="0">
              <a:solidFill>
                <a:srgbClr val="FFFF00"/>
              </a:solidFill>
              <a:effectLst>
                <a:glow rad="101600">
                  <a:schemeClr val="bg1">
                    <a:alpha val="60000"/>
                  </a:schemeClr>
                </a:glow>
              </a:effectLst>
            </a:rPr>
            <a:t>Pemikiran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songsang</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tindakan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agresif</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mengancam</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keharmonian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keamanan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dan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kedamaian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masyarakat</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serta</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mengancam</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perpaduan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negara</a:t>
          </a:r>
          <a:r>
            <a:rPr lang="en-US" sz="2400" dirty="0" smtClean="0">
              <a:solidFill>
                <a:srgbClr val="FFFF00"/>
              </a:solidFill>
              <a:effectLst>
                <a:glow rad="101600">
                  <a:schemeClr val="bg1">
                    <a:alpha val="60000"/>
                  </a:schemeClr>
                </a:glow>
              </a:effectLst>
            </a:rPr>
            <a:t>.</a:t>
          </a:r>
          <a:endParaRPr lang="en-US" sz="2400" b="0" cap="none" spc="0" dirty="0">
            <a:ln w="18415" cmpd="sng">
              <a:solidFill>
                <a:srgbClr val="FFFFFF"/>
              </a:solidFill>
              <a:prstDash val="solid"/>
            </a:ln>
            <a:solidFill>
              <a:srgbClr val="FFFF00"/>
            </a:solidFill>
            <a:effectLst>
              <a:glow rad="101600">
                <a:schemeClr val="bg1">
                  <a:alpha val="60000"/>
                </a:schemeClr>
              </a:glo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70C0">
            <a:alpha val="55000"/>
          </a:srgbClr>
        </a:solidFill>
      </dgm:spPr>
      <dgm:t>
        <a:bodyPr/>
        <a:lstStyle/>
        <a:p>
          <a:endParaRPr lang="en-US"/>
        </a:p>
      </dgm:t>
    </dgm:pt>
  </dgm:ptLst>
  <dgm:cxnLst>
    <dgm:cxn modelId="{9B7287F6-433A-4825-8008-C8D082CB5909}" type="presOf" srcId="{300B4929-CA6D-44CF-90A5-12B6BD4E7280}" destId="{6C94124A-AF01-4443-B214-2B6E105C6595}" srcOrd="0" destOrd="0" presId="urn:microsoft.com/office/officeart/2005/8/layout/list1"/>
    <dgm:cxn modelId="{E25D9CA4-2C28-4E9E-BAC3-3879C019450B}" type="presOf" srcId="{9841F14C-DCC2-48F3-81C6-1B36E3DA9C65}" destId="{FFE7CF78-7432-402C-8F82-CA25BD0A1B34}" srcOrd="0" destOrd="0" presId="urn:microsoft.com/office/officeart/2005/8/layout/list1"/>
    <dgm:cxn modelId="{DF9DE8E1-D2AF-4A25-AE00-290A04B08EDE}"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C583208E-5F84-4728-984E-BEE9FF39D703}" type="presParOf" srcId="{6C94124A-AF01-4443-B214-2B6E105C6595}" destId="{760116B9-10D1-4380-A733-9E7F1C9A80D8}" srcOrd="0" destOrd="0" presId="urn:microsoft.com/office/officeart/2005/8/layout/list1"/>
    <dgm:cxn modelId="{F54EE665-7BBF-422A-9C2F-059348C087EF}" type="presParOf" srcId="{760116B9-10D1-4380-A733-9E7F1C9A80D8}" destId="{FFE7CF78-7432-402C-8F82-CA25BD0A1B34}" srcOrd="0" destOrd="0" presId="urn:microsoft.com/office/officeart/2005/8/layout/list1"/>
    <dgm:cxn modelId="{2D3B6518-B55B-4C20-8A98-EBC1CFDE0928}" type="presParOf" srcId="{760116B9-10D1-4380-A733-9E7F1C9A80D8}" destId="{135287A4-6937-47C0-8F39-C96C4B97CD44}" srcOrd="1" destOrd="0" presId="urn:microsoft.com/office/officeart/2005/8/layout/list1"/>
    <dgm:cxn modelId="{B21118E1-10A0-412A-A104-7609E51E88B7}" type="presParOf" srcId="{6C94124A-AF01-4443-B214-2B6E105C6595}" destId="{EFF7E294-78C3-4D49-A5F6-67D79C98564C}" srcOrd="1" destOrd="0" presId="urn:microsoft.com/office/officeart/2005/8/layout/list1"/>
    <dgm:cxn modelId="{A6EA258E-DB36-4EE2-A46E-616C26B7B96F}"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kern="1200" dirty="0" err="1" smtClean="0">
              <a:solidFill>
                <a:srgbClr val="FFFF00"/>
              </a:solidFill>
              <a:effectLst>
                <a:glow rad="101600">
                  <a:schemeClr val="bg1">
                    <a:alpha val="40000"/>
                  </a:schemeClr>
                </a:glow>
              </a:effectLst>
            </a:rPr>
            <a:t>Perpaduan</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dan</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ukhuwah</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adalah</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teras</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kepada</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ketamadunan</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bangsa</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dan</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kemajuan</a:t>
          </a:r>
          <a:r>
            <a:rPr lang="en-US" sz="2400" kern="1200" dirty="0" smtClean="0">
              <a:solidFill>
                <a:srgbClr val="FFFF00"/>
              </a:solidFill>
              <a:effectLst>
                <a:glow rad="101600">
                  <a:schemeClr val="bg1">
                    <a:alpha val="40000"/>
                  </a:schemeClr>
                </a:glow>
              </a:effectLst>
            </a:rPr>
            <a:t> </a:t>
          </a:r>
          <a:r>
            <a:rPr lang="en-US" sz="2400" kern="1200" dirty="0" err="1" smtClean="0">
              <a:solidFill>
                <a:srgbClr val="FFFF00"/>
              </a:solidFill>
              <a:effectLst>
                <a:glow rad="101600">
                  <a:schemeClr val="bg1">
                    <a:alpha val="40000"/>
                  </a:schemeClr>
                </a:glow>
              </a:effectLst>
            </a:rPr>
            <a:t>negara</a:t>
          </a:r>
          <a:r>
            <a:rPr lang="en-US" sz="2400" kern="1200" dirty="0" smtClean="0">
              <a:solidFill>
                <a:srgbClr val="FFFF00"/>
              </a:solidFill>
              <a:effectLst>
                <a:glow rad="101600">
                  <a:schemeClr val="bg1">
                    <a:alpha val="40000"/>
                  </a:schemeClr>
                </a:glow>
              </a:effectLst>
            </a:rPr>
            <a:t>.</a:t>
          </a:r>
          <a:endParaRPr lang="en-US" sz="2400" b="0" kern="1200" cap="none" spc="0" dirty="0">
            <a:ln w="18415" cmpd="sng">
              <a:solidFill>
                <a:srgbClr val="FFFFFF"/>
              </a:solidFill>
              <a:prstDash val="solid"/>
            </a:ln>
            <a:solidFill>
              <a:srgbClr val="FFFF00"/>
            </a:solidFill>
            <a:effectLst>
              <a:glow rad="101600">
                <a:schemeClr val="bg1">
                  <a:alpha val="40000"/>
                </a:schemeClr>
              </a:glow>
            </a:effectLst>
            <a:latin typeface="+mn-lt"/>
          </a:endParaRPr>
        </a:p>
      </dsp:txBody>
      <dsp:txXfrm>
        <a:off x="528931" y="658177"/>
        <a:ext cx="7261550" cy="2357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kern="1200" dirty="0" err="1" smtClean="0">
              <a:solidFill>
                <a:srgbClr val="FFFF00"/>
              </a:solidFill>
              <a:effectLst>
                <a:glow rad="101600">
                  <a:schemeClr val="bg1">
                    <a:alpha val="60000"/>
                  </a:schemeClr>
                </a:glow>
              </a:effectLst>
            </a:rPr>
            <a:t>Konsep</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kesederhanaan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amat</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penting</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bagi</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menjamin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perpaduan</a:t>
          </a:r>
          <a:r>
            <a:rPr lang="en-US" sz="2400" kern="1200" dirty="0" smtClean="0">
              <a:solidFill>
                <a:srgbClr val="FFFF00"/>
              </a:solidFill>
              <a:effectLst>
                <a:glow rad="101600">
                  <a:schemeClr val="bg1">
                    <a:alpha val="60000"/>
                  </a:schemeClr>
                </a:glow>
              </a:effectLst>
            </a:rPr>
            <a:t> yang </a:t>
          </a:r>
          <a:r>
            <a:rPr lang="en-US" sz="2400" kern="1200" dirty="0" err="1" smtClean="0">
              <a:solidFill>
                <a:srgbClr val="FFFF00"/>
              </a:solidFill>
              <a:effectLst>
                <a:glow rad="101600">
                  <a:schemeClr val="bg1">
                    <a:alpha val="60000"/>
                  </a:schemeClr>
                </a:glow>
              </a:effectLst>
            </a:rPr>
            <a:t>sedia</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ada</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terus</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terjalin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malah</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melonjakkan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prestasi</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negara</a:t>
          </a:r>
          <a:r>
            <a:rPr lang="en-US" sz="2400" kern="1200" dirty="0" smtClean="0">
              <a:solidFill>
                <a:srgbClr val="FFFF00"/>
              </a:solidFill>
              <a:effectLst>
                <a:glow rad="101600">
                  <a:schemeClr val="bg1">
                    <a:alpha val="60000"/>
                  </a:schemeClr>
                </a:glow>
              </a:effectLst>
            </a:rPr>
            <a:t>.</a:t>
          </a:r>
          <a:endParaRPr lang="en-US" sz="2400" b="0" kern="1200" cap="none" spc="0" dirty="0">
            <a:ln w="18415" cmpd="sng">
              <a:solidFill>
                <a:srgbClr val="FFFFFF"/>
              </a:solidFill>
              <a:prstDash val="solid"/>
            </a:ln>
            <a:solidFill>
              <a:srgbClr val="FFFF00"/>
            </a:solidFill>
            <a:effectLst>
              <a:glow rad="101600">
                <a:schemeClr val="bg1">
                  <a:alpha val="60000"/>
                </a:schemeClr>
              </a:glow>
            </a:effectLst>
            <a:latin typeface="+mn-lt"/>
          </a:endParaRPr>
        </a:p>
      </dsp:txBody>
      <dsp:txXfrm>
        <a:off x="528931" y="658177"/>
        <a:ext cx="7261550" cy="2357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70C0">
            <a:alpha val="55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rgbClr val="006600">
            <a:alpha val="55000"/>
          </a:srgb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kern="1200" dirty="0" err="1" smtClean="0">
              <a:solidFill>
                <a:srgbClr val="FFFF00"/>
              </a:solidFill>
              <a:effectLst>
                <a:glow rad="101600">
                  <a:schemeClr val="bg1">
                    <a:alpha val="60000"/>
                  </a:schemeClr>
                </a:glow>
              </a:effectLst>
            </a:rPr>
            <a:t>Pemikiran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songsang</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dan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tindakan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agresif</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mengancam</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keharmonian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keamanan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dan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kedamaian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masyarakat</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serta</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mengancam</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perpaduan</a:t>
          </a:r>
          <a:r>
            <a:rPr lang="en-US" sz="2400" kern="1200" dirty="0" smtClean="0">
              <a:solidFill>
                <a:srgbClr val="FFFF00"/>
              </a:solidFill>
              <a:effectLst>
                <a:glow rad="101600">
                  <a:schemeClr val="bg1">
                    <a:alpha val="60000"/>
                  </a:schemeClr>
                </a:glow>
              </a:effectLst>
            </a:rPr>
            <a:t> </a:t>
          </a:r>
          <a:r>
            <a:rPr lang="en-US" sz="2400" kern="1200" dirty="0" err="1" smtClean="0">
              <a:solidFill>
                <a:srgbClr val="FFFF00"/>
              </a:solidFill>
              <a:effectLst>
                <a:glow rad="101600">
                  <a:schemeClr val="bg1">
                    <a:alpha val="60000"/>
                  </a:schemeClr>
                </a:glow>
              </a:effectLst>
            </a:rPr>
            <a:t>negara</a:t>
          </a:r>
          <a:r>
            <a:rPr lang="en-US" sz="2400" kern="1200" dirty="0" smtClean="0">
              <a:solidFill>
                <a:srgbClr val="FFFF00"/>
              </a:solidFill>
              <a:effectLst>
                <a:glow rad="101600">
                  <a:schemeClr val="bg1">
                    <a:alpha val="60000"/>
                  </a:schemeClr>
                </a:glow>
              </a:effectLst>
            </a:rPr>
            <a:t>.</a:t>
          </a:r>
          <a:endParaRPr lang="en-US" sz="2400" b="0" kern="1200" cap="none" spc="0" dirty="0">
            <a:ln w="18415" cmpd="sng">
              <a:solidFill>
                <a:srgbClr val="FFFFFF"/>
              </a:solidFill>
              <a:prstDash val="solid"/>
            </a:ln>
            <a:solidFill>
              <a:srgbClr val="FFFF00"/>
            </a:solidFill>
            <a:effectLst>
              <a:glow rad="101600">
                <a:schemeClr val="bg1">
                  <a:alpha val="60000"/>
                </a:schemeClr>
              </a:glow>
            </a:effectLst>
            <a:latin typeface="+mn-lt"/>
          </a:endParaRPr>
        </a:p>
      </dsp:txBody>
      <dsp:txXfrm>
        <a:off x="528931" y="658177"/>
        <a:ext cx="7261550" cy="23570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12/8/2016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extLst>
      <p:ext uri="{BB962C8B-B14F-4D97-AF65-F5344CB8AC3E}">
        <p14:creationId xmlns:p14="http://schemas.microsoft.com/office/powerpoint/2010/main" val="21419827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extLst>
      <p:ext uri="{BB962C8B-B14F-4D97-AF65-F5344CB8AC3E}">
        <p14:creationId xmlns:p14="http://schemas.microsoft.com/office/powerpoint/2010/main" val="2129947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extLst>
      <p:ext uri="{BB962C8B-B14F-4D97-AF65-F5344CB8AC3E}">
        <p14:creationId xmlns:p14="http://schemas.microsoft.com/office/powerpoint/2010/main" val="2100259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12/8/2016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12/8/2016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jpeg"/><Relationship Id="rId7" Type="http://schemas.openxmlformats.org/officeDocument/2006/relationships/diagramLayout" Target="../diagrams/layout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6.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jpeg"/><Relationship Id="rId7" Type="http://schemas.openxmlformats.org/officeDocument/2006/relationships/diagramLayout" Target="../diagrams/layout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6.png"/><Relationship Id="rId10" Type="http://schemas.microsoft.com/office/2007/relationships/diagramDrawing" Target="../diagrams/drawing2.xml"/><Relationship Id="rId4" Type="http://schemas.openxmlformats.org/officeDocument/2006/relationships/image" Target="../media/image5.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jpeg"/><Relationship Id="rId7" Type="http://schemas.openxmlformats.org/officeDocument/2006/relationships/diagramLayout" Target="../diagrams/layout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6.png"/><Relationship Id="rId10" Type="http://schemas.microsoft.com/office/2007/relationships/diagramDrawing" Target="../diagrams/drawing3.xml"/><Relationship Id="rId4" Type="http://schemas.openxmlformats.org/officeDocument/2006/relationships/image" Target="../media/image5.png"/><Relationship Id="rId9" Type="http://schemas.openxmlformats.org/officeDocument/2006/relationships/diagramColors" Target="../diagrams/colors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484" y="3804047"/>
            <a:ext cx="6263987" cy="3053953"/>
          </a:xfrm>
          <a:prstGeom prst="rect">
            <a:avLst/>
          </a:prstGeom>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ounded Rectangle 10"/>
          <p:cNvSpPr/>
          <p:nvPr/>
        </p:nvSpPr>
        <p:spPr>
          <a:xfrm>
            <a:off x="3059832" y="1124744"/>
            <a:ext cx="5832648" cy="2145268"/>
          </a:xfrm>
          <a:prstGeom prst="round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fontAlgn="base"/>
            <a:r>
              <a:rPr lang="en-US" sz="4000" dirty="0">
                <a:ln w="0">
                  <a:solidFill>
                    <a:srgbClr val="006600"/>
                  </a:solidFill>
                </a:ln>
                <a:solidFill>
                  <a:srgbClr val="006600"/>
                </a:solidFill>
                <a:effectLst>
                  <a:glow rad="101600">
                    <a:srgbClr val="FFFF00">
                      <a:alpha val="60000"/>
                    </a:srgbClr>
                  </a:glow>
                  <a:outerShdw blurRad="38100" dist="19050" dir="2700000" algn="tl" rotWithShape="0">
                    <a:schemeClr val="dk1">
                      <a:alpha val="40000"/>
                    </a:schemeClr>
                  </a:outerShdw>
                </a:effectLst>
              </a:rPr>
              <a:t>RASULULLAH SAW:</a:t>
            </a:r>
          </a:p>
          <a:p>
            <a:pPr algn="ctr"/>
            <a:r>
              <a:rPr lang="en-US" sz="4000" dirty="0">
                <a:ln w="0">
                  <a:solidFill>
                    <a:srgbClr val="006600"/>
                  </a:solidFill>
                </a:ln>
                <a:solidFill>
                  <a:srgbClr val="006600"/>
                </a:solidFill>
                <a:effectLst>
                  <a:glow rad="101600">
                    <a:srgbClr val="FFFF00">
                      <a:alpha val="60000"/>
                    </a:srgbClr>
                  </a:glow>
                  <a:outerShdw blurRad="38100" dist="19050" dir="2700000" algn="tl" rotWithShape="0">
                    <a:schemeClr val="dk1">
                      <a:alpha val="40000"/>
                    </a:schemeClr>
                  </a:outerShdw>
                </a:effectLst>
              </a:rPr>
              <a:t>PENGIKAT UKHUWAH PENYATU UMMAH</a:t>
            </a:r>
            <a:endParaRPr lang="en-US" sz="3200" dirty="0" smtClean="0">
              <a:ln w="0">
                <a:solidFill>
                  <a:srgbClr val="006600"/>
                </a:solidFill>
              </a:ln>
              <a:solidFill>
                <a:srgbClr val="006600"/>
              </a:solidFill>
              <a:effectLst>
                <a:glow rad="101600">
                  <a:srgbClr val="FFFF00">
                    <a:alpha val="60000"/>
                  </a:srgbClr>
                </a:glow>
                <a:outerShdw blurRad="38100" dist="19050" dir="2700000" algn="tl" rotWithShape="0">
                  <a:schemeClr val="dk1">
                    <a:alpha val="40000"/>
                  </a:schemeClr>
                </a:outerShdw>
              </a:effectLst>
              <a:latin typeface="Forte" pitchFamily="66" charset="0"/>
              <a:cs typeface="Arial" pitchFamily="34" charset="0"/>
            </a:endParaRPr>
          </a:p>
        </p:txBody>
      </p:sp>
      <p:sp>
        <p:nvSpPr>
          <p:cNvPr id="12" name="Rectangle 11"/>
          <p:cNvSpPr/>
          <p:nvPr/>
        </p:nvSpPr>
        <p:spPr>
          <a:xfrm>
            <a:off x="3196735" y="3212976"/>
            <a:ext cx="5646097" cy="461665"/>
          </a:xfrm>
          <a:prstGeom prst="rect">
            <a:avLst/>
          </a:prstGeom>
          <a:noFill/>
        </p:spPr>
        <p:txBody>
          <a:bodyPr wrap="none" lIns="91440" tIns="45720" rIns="91440" bIns="45720">
            <a:spAutoFit/>
          </a:bodyPr>
          <a:lstStyle/>
          <a:p>
            <a:pPr algn="ct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(9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Disember</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2016 /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9 </a:t>
            </a:r>
            <a:r>
              <a:rPr lang="en-US" sz="24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Rabiulawwal</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 </a:t>
            </a:r>
            <a:r>
              <a:rPr lang="en-US" sz="2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rPr>
              <a:t>1438)</a:t>
            </a:r>
            <a:endParaRPr lang="en-US" sz="2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ngsana New" pitchFamily="18" charset="-34"/>
              <a:cs typeface="Angsana New" pitchFamily="18" charset="-34"/>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000084"/>
            <a:ext cx="2895600" cy="5857916"/>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angle 2"/>
          <p:cNvSpPr/>
          <p:nvPr/>
        </p:nvSpPr>
        <p:spPr>
          <a:xfrm>
            <a:off x="142812" y="924289"/>
            <a:ext cx="8858280" cy="830997"/>
          </a:xfrm>
          <a:prstGeom prst="rect">
            <a:avLst/>
          </a:prstGeom>
        </p:spPr>
        <p:txBody>
          <a:bodyPr wrap="square">
            <a:spAutoFit/>
          </a:bodyPr>
          <a:lstStyle/>
          <a:p>
            <a:pPr algn="ct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Islam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amat</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menggalakkan</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umatnya</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agar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sentiasa</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berusaha</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untuk</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memperbaiki</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dan</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mempertingkatkan</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tautan</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silaturahim</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dan</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 </a:t>
            </a:r>
            <a:r>
              <a:rPr lang="en-US" sz="2400" dirty="0" err="1">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ukhuwah</a:t>
            </a:r>
            <a:r>
              <a:rPr lang="en-US" sz="2400" dirty="0">
                <a:ln>
                  <a:solidFill>
                    <a:srgbClr val="FFFF00"/>
                  </a:solidFill>
                </a:ln>
                <a:solidFill>
                  <a:srgbClr val="FFFF00"/>
                </a:solidFill>
                <a:effectLst>
                  <a:glow rad="101600">
                    <a:schemeClr val="bg1">
                      <a:alpha val="60000"/>
                    </a:schemeClr>
                  </a:glow>
                </a:effectLst>
                <a:latin typeface="Times New Roman" panose="02020603050405020304" pitchFamily="18" charset="0"/>
                <a:ea typeface="Calibri" panose="020F0502020204030204" pitchFamily="34" charset="0"/>
              </a:rPr>
              <a:t>.</a:t>
            </a:r>
            <a:endParaRPr lang="en-US" sz="2400" dirty="0">
              <a:ln>
                <a:solidFill>
                  <a:srgbClr val="FFFF00"/>
                </a:solidFill>
              </a:ln>
              <a:solidFill>
                <a:srgbClr val="FFFF00"/>
              </a:solidFill>
              <a:effectLst>
                <a:glow rad="101600">
                  <a:schemeClr val="bg1">
                    <a:alpha val="60000"/>
                  </a:schemeClr>
                </a:glow>
              </a:effectLst>
            </a:endParaRPr>
          </a:p>
        </p:txBody>
      </p:sp>
      <p:sp>
        <p:nvSpPr>
          <p:cNvPr id="10" name="Rectangle 9"/>
          <p:cNvSpPr/>
          <p:nvPr/>
        </p:nvSpPr>
        <p:spPr>
          <a:xfrm>
            <a:off x="107504" y="2350041"/>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Rectangle 11"/>
          <p:cNvSpPr/>
          <p:nvPr/>
        </p:nvSpPr>
        <p:spPr>
          <a:xfrm>
            <a:off x="1115616" y="4293096"/>
            <a:ext cx="6696744" cy="1200329"/>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a:effectLst>
                  <a:glow rad="101600">
                    <a:schemeClr val="bg1">
                      <a:alpha val="60000"/>
                    </a:schemeClr>
                  </a:glow>
                </a:effectLst>
              </a:rPr>
              <a:t>“</a:t>
            </a:r>
            <a:r>
              <a:rPr lang="en-US" i="1" dirty="0" err="1">
                <a:effectLst>
                  <a:glow rad="101600">
                    <a:schemeClr val="bg1">
                      <a:alpha val="60000"/>
                    </a:schemeClr>
                  </a:glow>
                </a:effectLst>
              </a:rPr>
              <a:t>Sebenarnya</a:t>
            </a:r>
            <a:r>
              <a:rPr lang="en-US" i="1" dirty="0">
                <a:effectLst>
                  <a:glow rad="101600">
                    <a:schemeClr val="bg1">
                      <a:alpha val="60000"/>
                    </a:schemeClr>
                  </a:glow>
                </a:effectLst>
              </a:rPr>
              <a:t> orang yang </a:t>
            </a:r>
            <a:r>
              <a:rPr lang="en-US" i="1" dirty="0" err="1">
                <a:effectLst>
                  <a:glow rad="101600">
                    <a:schemeClr val="bg1">
                      <a:alpha val="60000"/>
                    </a:schemeClr>
                  </a:glow>
                </a:effectLst>
              </a:rPr>
              <a:t>beriman</a:t>
            </a:r>
            <a:r>
              <a:rPr lang="en-US" i="1" dirty="0">
                <a:effectLst>
                  <a:glow rad="101600">
                    <a:schemeClr val="bg1">
                      <a:alpha val="60000"/>
                    </a:schemeClr>
                  </a:glow>
                </a:effectLst>
              </a:rPr>
              <a:t> </a:t>
            </a:r>
            <a:r>
              <a:rPr lang="en-US" i="1" dirty="0" err="1">
                <a:effectLst>
                  <a:glow rad="101600">
                    <a:schemeClr val="bg1">
                      <a:alpha val="60000"/>
                    </a:schemeClr>
                  </a:glow>
                </a:effectLst>
              </a:rPr>
              <a:t>itu</a:t>
            </a:r>
            <a:r>
              <a:rPr lang="en-US" i="1" dirty="0">
                <a:effectLst>
                  <a:glow rad="101600">
                    <a:schemeClr val="bg1">
                      <a:alpha val="60000"/>
                    </a:schemeClr>
                  </a:glow>
                </a:effectLst>
              </a:rPr>
              <a:t> </a:t>
            </a:r>
            <a:r>
              <a:rPr lang="en-US" i="1" dirty="0" err="1">
                <a:effectLst>
                  <a:glow rad="101600">
                    <a:schemeClr val="bg1">
                      <a:alpha val="60000"/>
                    </a:schemeClr>
                  </a:glow>
                </a:effectLst>
              </a:rPr>
              <a:t>adalah</a:t>
            </a:r>
            <a:r>
              <a:rPr lang="en-US" i="1" dirty="0">
                <a:effectLst>
                  <a:glow rad="101600">
                    <a:schemeClr val="bg1">
                      <a:alpha val="60000"/>
                    </a:schemeClr>
                  </a:glow>
                </a:effectLst>
              </a:rPr>
              <a:t> </a:t>
            </a:r>
            <a:r>
              <a:rPr lang="en-US" i="1" dirty="0" err="1">
                <a:effectLst>
                  <a:glow rad="101600">
                    <a:schemeClr val="bg1">
                      <a:alpha val="60000"/>
                    </a:schemeClr>
                  </a:glow>
                </a:effectLst>
              </a:rPr>
              <a:t>bersaudara</a:t>
            </a:r>
            <a:r>
              <a:rPr lang="en-US" i="1" dirty="0">
                <a:effectLst>
                  <a:glow rad="101600">
                    <a:schemeClr val="bg1">
                      <a:alpha val="60000"/>
                    </a:schemeClr>
                  </a:glow>
                </a:effectLst>
              </a:rPr>
              <a:t>, </a:t>
            </a:r>
            <a:r>
              <a:rPr lang="en-US" i="1" dirty="0" err="1">
                <a:effectLst>
                  <a:glow rad="101600">
                    <a:schemeClr val="bg1">
                      <a:alpha val="60000"/>
                    </a:schemeClr>
                  </a:glow>
                </a:effectLst>
              </a:rPr>
              <a:t>maka</a:t>
            </a:r>
            <a:r>
              <a:rPr lang="en-US" i="1" dirty="0">
                <a:effectLst>
                  <a:glow rad="101600">
                    <a:schemeClr val="bg1">
                      <a:alpha val="60000"/>
                    </a:schemeClr>
                  </a:glow>
                </a:effectLst>
              </a:rPr>
              <a:t> </a:t>
            </a:r>
            <a:r>
              <a:rPr lang="en-US" i="1" dirty="0" err="1">
                <a:effectLst>
                  <a:glow rad="101600">
                    <a:schemeClr val="bg1">
                      <a:alpha val="60000"/>
                    </a:schemeClr>
                  </a:glow>
                </a:effectLst>
              </a:rPr>
              <a:t>damaikanlah</a:t>
            </a:r>
            <a:r>
              <a:rPr lang="en-US" i="1" dirty="0">
                <a:effectLst>
                  <a:glow rad="101600">
                    <a:schemeClr val="bg1">
                      <a:alpha val="60000"/>
                    </a:schemeClr>
                  </a:glow>
                </a:effectLst>
              </a:rPr>
              <a:t> di </a:t>
            </a:r>
            <a:r>
              <a:rPr lang="en-US" i="1" dirty="0" err="1">
                <a:effectLst>
                  <a:glow rad="101600">
                    <a:schemeClr val="bg1">
                      <a:alpha val="60000"/>
                    </a:schemeClr>
                  </a:glow>
                </a:effectLst>
              </a:rPr>
              <a:t>antara</a:t>
            </a:r>
            <a:r>
              <a:rPr lang="en-US" i="1" dirty="0">
                <a:effectLst>
                  <a:glow rad="101600">
                    <a:schemeClr val="bg1">
                      <a:alpha val="60000"/>
                    </a:schemeClr>
                  </a:glow>
                </a:effectLst>
              </a:rPr>
              <a:t> </a:t>
            </a:r>
            <a:r>
              <a:rPr lang="en-US" i="1" dirty="0" err="1">
                <a:effectLst>
                  <a:glow rad="101600">
                    <a:schemeClr val="bg1">
                      <a:alpha val="60000"/>
                    </a:schemeClr>
                  </a:glow>
                </a:effectLst>
              </a:rPr>
              <a:t>dua</a:t>
            </a:r>
            <a:r>
              <a:rPr lang="en-US" i="1" dirty="0">
                <a:effectLst>
                  <a:glow rad="101600">
                    <a:schemeClr val="bg1">
                      <a:alpha val="60000"/>
                    </a:schemeClr>
                  </a:glow>
                </a:effectLst>
              </a:rPr>
              <a:t> </a:t>
            </a:r>
            <a:r>
              <a:rPr lang="en-US" i="1" dirty="0" err="1">
                <a:effectLst>
                  <a:glow rad="101600">
                    <a:schemeClr val="bg1">
                      <a:alpha val="60000"/>
                    </a:schemeClr>
                  </a:glow>
                </a:effectLst>
              </a:rPr>
              <a:t>saudara</a:t>
            </a:r>
            <a:r>
              <a:rPr lang="en-US" i="1" dirty="0">
                <a:effectLst>
                  <a:glow rad="101600">
                    <a:schemeClr val="bg1">
                      <a:alpha val="60000"/>
                    </a:schemeClr>
                  </a:glow>
                </a:effectLst>
              </a:rPr>
              <a:t> </a:t>
            </a:r>
            <a:r>
              <a:rPr lang="en-US" i="1" dirty="0" err="1">
                <a:effectLst>
                  <a:glow rad="101600">
                    <a:schemeClr val="bg1">
                      <a:alpha val="60000"/>
                    </a:schemeClr>
                  </a:glow>
                </a:effectLst>
              </a:rPr>
              <a:t>kamu</a:t>
            </a:r>
            <a:r>
              <a:rPr lang="en-US" i="1" dirty="0">
                <a:effectLst>
                  <a:glow rad="101600">
                    <a:schemeClr val="bg1">
                      <a:alpha val="60000"/>
                    </a:schemeClr>
                  </a:glow>
                </a:effectLst>
              </a:rPr>
              <a:t> (yang </a:t>
            </a:r>
            <a:r>
              <a:rPr lang="en-US" i="1" dirty="0" err="1">
                <a:effectLst>
                  <a:glow rad="101600">
                    <a:schemeClr val="bg1">
                      <a:alpha val="60000"/>
                    </a:schemeClr>
                  </a:glow>
                </a:effectLst>
              </a:rPr>
              <a:t>bertelingkah</a:t>
            </a:r>
            <a:r>
              <a:rPr lang="en-US" i="1" dirty="0">
                <a:effectLst>
                  <a:glow rad="101600">
                    <a:schemeClr val="bg1">
                      <a:alpha val="60000"/>
                    </a:schemeClr>
                  </a:glow>
                </a:effectLst>
              </a:rPr>
              <a:t>) </a:t>
            </a:r>
            <a:r>
              <a:rPr lang="en-US" i="1" dirty="0" err="1">
                <a:effectLst>
                  <a:glow rad="101600">
                    <a:schemeClr val="bg1">
                      <a:alpha val="60000"/>
                    </a:schemeClr>
                  </a:glow>
                </a:effectLst>
              </a:rPr>
              <a:t>itu</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bertakwalah</a:t>
            </a:r>
            <a:r>
              <a:rPr lang="en-US" i="1" dirty="0">
                <a:effectLst>
                  <a:glow rad="101600">
                    <a:schemeClr val="bg1">
                      <a:alpha val="60000"/>
                    </a:schemeClr>
                  </a:glow>
                </a:effectLst>
              </a:rPr>
              <a:t> </a:t>
            </a:r>
            <a:r>
              <a:rPr lang="en-US" i="1" dirty="0" err="1">
                <a:effectLst>
                  <a:glow rad="101600">
                    <a:schemeClr val="bg1">
                      <a:alpha val="60000"/>
                    </a:schemeClr>
                  </a:glow>
                </a:effectLst>
              </a:rPr>
              <a:t>kepada</a:t>
            </a:r>
            <a:r>
              <a:rPr lang="en-US" i="1" dirty="0">
                <a:effectLst>
                  <a:glow rad="101600">
                    <a:schemeClr val="bg1">
                      <a:alpha val="60000"/>
                    </a:schemeClr>
                  </a:glow>
                </a:effectLst>
              </a:rPr>
              <a:t> Allah </a:t>
            </a:r>
            <a:r>
              <a:rPr lang="en-US" i="1" dirty="0" err="1">
                <a:effectLst>
                  <a:glow rad="101600">
                    <a:schemeClr val="bg1">
                      <a:alpha val="60000"/>
                    </a:schemeClr>
                  </a:glow>
                </a:effectLst>
              </a:rPr>
              <a:t>supaya</a:t>
            </a:r>
            <a:r>
              <a:rPr lang="en-US" i="1" dirty="0">
                <a:effectLst>
                  <a:glow rad="101600">
                    <a:schemeClr val="bg1">
                      <a:alpha val="60000"/>
                    </a:schemeClr>
                  </a:glow>
                </a:effectLst>
              </a:rPr>
              <a:t> </a:t>
            </a:r>
            <a:r>
              <a:rPr lang="en-US" i="1" dirty="0" err="1">
                <a:effectLst>
                  <a:glow rad="101600">
                    <a:schemeClr val="bg1">
                      <a:alpha val="60000"/>
                    </a:schemeClr>
                  </a:glow>
                </a:effectLst>
              </a:rPr>
              <a:t>kamu</a:t>
            </a:r>
            <a:r>
              <a:rPr lang="en-US" i="1" dirty="0">
                <a:effectLst>
                  <a:glow rad="101600">
                    <a:schemeClr val="bg1">
                      <a:alpha val="60000"/>
                    </a:schemeClr>
                  </a:glow>
                </a:effectLst>
              </a:rPr>
              <a:t> </a:t>
            </a:r>
            <a:r>
              <a:rPr lang="en-US" i="1" dirty="0" err="1">
                <a:effectLst>
                  <a:glow rad="101600">
                    <a:schemeClr val="bg1">
                      <a:alpha val="60000"/>
                    </a:schemeClr>
                  </a:glow>
                </a:effectLst>
              </a:rPr>
              <a:t>beroleh</a:t>
            </a:r>
            <a:r>
              <a:rPr lang="en-US" i="1" dirty="0">
                <a:effectLst>
                  <a:glow rad="101600">
                    <a:schemeClr val="bg1">
                      <a:alpha val="60000"/>
                    </a:schemeClr>
                  </a:glow>
                </a:effectLst>
              </a:rPr>
              <a:t> </a:t>
            </a:r>
            <a:r>
              <a:rPr lang="en-US" i="1" dirty="0" err="1">
                <a:effectLst>
                  <a:glow rad="101600">
                    <a:schemeClr val="bg1">
                      <a:alpha val="60000"/>
                    </a:schemeClr>
                  </a:glow>
                </a:effectLst>
              </a:rPr>
              <a:t>rahmat</a:t>
            </a:r>
            <a:r>
              <a:rPr lang="en-US" i="1" dirty="0">
                <a:effectLst>
                  <a:glow rad="101600">
                    <a:schemeClr val="bg1">
                      <a:alpha val="60000"/>
                    </a:schemeClr>
                  </a:glow>
                </a:effectLst>
              </a:rPr>
              <a:t>.”</a:t>
            </a:r>
            <a:endParaRPr lang="en-US" dirty="0">
              <a:ln w="18415" cmpd="sng">
                <a:solidFill>
                  <a:srgbClr val="FFFFFF"/>
                </a:solidFill>
                <a:prstDash val="solid"/>
              </a:ln>
              <a:solidFill>
                <a:srgbClr val="FFFFFF"/>
              </a:solidFill>
              <a:effectLst>
                <a:glow rad="101600">
                  <a:schemeClr val="bg1">
                    <a:alpha val="60000"/>
                  </a:schemeClr>
                </a:glow>
              </a:effectLst>
            </a:endParaRPr>
          </a:p>
        </p:txBody>
      </p:sp>
      <p:sp>
        <p:nvSpPr>
          <p:cNvPr id="14" name="Rectangle 13"/>
          <p:cNvSpPr/>
          <p:nvPr/>
        </p:nvSpPr>
        <p:spPr>
          <a:xfrm>
            <a:off x="5508104" y="5517232"/>
            <a:ext cx="2329292"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Hujurat</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10)</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4" name="Rectangle 3"/>
          <p:cNvSpPr/>
          <p:nvPr/>
        </p:nvSpPr>
        <p:spPr>
          <a:xfrm>
            <a:off x="383994" y="3223559"/>
            <a:ext cx="8376012" cy="729430"/>
          </a:xfrm>
          <a:prstGeom prst="rect">
            <a:avLst/>
          </a:prstGeom>
        </p:spPr>
        <p:txBody>
          <a:bodyPr wrap="none">
            <a:spAutoFit/>
          </a:bodyPr>
          <a:lstStyle/>
          <a:p>
            <a:pPr algn="ctr"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516" panose="02000400000000000000" pitchFamily="2" charset="2"/>
              </a:rPr>
              <a:t>ﯜ ﯝ ﯞ ﯟ ﯠ ﯡ ﯢ ﯣ ﯤ ﯥ ﯦ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16" name="Rectangle 15"/>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Flowchart: Document 10"/>
          <p:cNvSpPr/>
          <p:nvPr/>
        </p:nvSpPr>
        <p:spPr>
          <a:xfrm>
            <a:off x="251520" y="1392351"/>
            <a:ext cx="8712968" cy="4700945"/>
          </a:xfrm>
          <a:prstGeom prst="flowChartDocument">
            <a:avLst/>
          </a:prstGeom>
          <a:solidFill>
            <a:schemeClr val="bg1">
              <a:alpha val="55000"/>
            </a:scheme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400" dirty="0" err="1"/>
              <a:t>ikatan</a:t>
            </a:r>
            <a:r>
              <a:rPr lang="en-US" sz="2400" dirty="0"/>
              <a:t> </a:t>
            </a:r>
            <a:r>
              <a:rPr lang="en-US" sz="2400" dirty="0" err="1"/>
              <a:t>ukhuwah</a:t>
            </a:r>
            <a:r>
              <a:rPr lang="en-US" sz="2400" dirty="0"/>
              <a:t> yang </a:t>
            </a:r>
            <a:r>
              <a:rPr lang="en-US" sz="2400" dirty="0" err="1"/>
              <a:t>erat</a:t>
            </a:r>
            <a:r>
              <a:rPr lang="en-US" sz="2400" dirty="0"/>
              <a:t> </a:t>
            </a:r>
            <a:r>
              <a:rPr lang="en-US" sz="2400" dirty="0" err="1"/>
              <a:t>dan</a:t>
            </a:r>
            <a:r>
              <a:rPr lang="en-US" sz="2400" dirty="0"/>
              <a:t> </a:t>
            </a:r>
            <a:r>
              <a:rPr lang="en-US" sz="2400" dirty="0" err="1"/>
              <a:t>kukuh</a:t>
            </a:r>
            <a:r>
              <a:rPr lang="en-US" sz="2400" dirty="0"/>
              <a:t> </a:t>
            </a:r>
            <a:r>
              <a:rPr lang="en-US" sz="2400" dirty="0" err="1"/>
              <a:t>dalam</a:t>
            </a:r>
            <a:r>
              <a:rPr lang="en-US" sz="2400" dirty="0"/>
              <a:t> </a:t>
            </a:r>
            <a:r>
              <a:rPr lang="en-US" sz="2400" dirty="0" err="1"/>
              <a:t>kalangan</a:t>
            </a:r>
            <a:r>
              <a:rPr lang="en-US" sz="2400" dirty="0"/>
              <a:t> </a:t>
            </a:r>
            <a:r>
              <a:rPr lang="en-US" sz="2400" dirty="0" err="1"/>
              <a:t>umat</a:t>
            </a:r>
            <a:r>
              <a:rPr lang="en-US" sz="2400" dirty="0"/>
              <a:t> Islam </a:t>
            </a:r>
            <a:r>
              <a:rPr lang="en-US" sz="2400" dirty="0" err="1"/>
              <a:t>adalah</a:t>
            </a:r>
            <a:r>
              <a:rPr lang="en-US" sz="2400" dirty="0"/>
              <a:t> </a:t>
            </a:r>
            <a:r>
              <a:rPr lang="en-US" sz="2400" dirty="0" err="1"/>
              <a:t>elemen</a:t>
            </a:r>
            <a:r>
              <a:rPr lang="en-US" sz="2400" dirty="0"/>
              <a:t> yang </a:t>
            </a:r>
            <a:r>
              <a:rPr lang="en-US" sz="2400" dirty="0" err="1"/>
              <a:t>amat</a:t>
            </a:r>
            <a:r>
              <a:rPr lang="en-US" sz="2400" dirty="0"/>
              <a:t> </a:t>
            </a:r>
            <a:r>
              <a:rPr lang="en-US" sz="2400" dirty="0" err="1"/>
              <a:t>penting</a:t>
            </a:r>
            <a:r>
              <a:rPr lang="en-US" sz="2400" dirty="0"/>
              <a:t> </a:t>
            </a:r>
            <a:r>
              <a:rPr lang="en-US" sz="2400" dirty="0" err="1"/>
              <a:t>ke</a:t>
            </a:r>
            <a:r>
              <a:rPr lang="en-US" sz="2400" dirty="0"/>
              <a:t> </a:t>
            </a:r>
            <a:r>
              <a:rPr lang="en-US" sz="2400" dirty="0" err="1"/>
              <a:t>arah</a:t>
            </a:r>
            <a:r>
              <a:rPr lang="en-US" sz="2400" dirty="0"/>
              <a:t> </a:t>
            </a:r>
            <a:r>
              <a:rPr lang="en-US" sz="2400" dirty="0" err="1"/>
              <a:t>merealisasikan</a:t>
            </a:r>
            <a:r>
              <a:rPr lang="en-US" sz="2400" dirty="0"/>
              <a:t> </a:t>
            </a:r>
            <a:r>
              <a:rPr lang="en-US" sz="2400" dirty="0" err="1"/>
              <a:t>visi</a:t>
            </a:r>
            <a:r>
              <a:rPr lang="en-US" sz="2400" dirty="0"/>
              <a:t> </a:t>
            </a:r>
            <a:r>
              <a:rPr lang="en-US" sz="2400" dirty="0" err="1"/>
              <a:t>dan</a:t>
            </a:r>
            <a:r>
              <a:rPr lang="en-US" sz="2400" dirty="0"/>
              <a:t> </a:t>
            </a:r>
            <a:r>
              <a:rPr lang="en-US" sz="2400" dirty="0" err="1"/>
              <a:t>misi</a:t>
            </a:r>
            <a:r>
              <a:rPr lang="en-US" sz="2400" dirty="0"/>
              <a:t> </a:t>
            </a:r>
            <a:r>
              <a:rPr lang="en-US" sz="2400" dirty="0" err="1"/>
              <a:t>penyatuan</a:t>
            </a:r>
            <a:r>
              <a:rPr lang="en-US" sz="2400" dirty="0"/>
              <a:t> </a:t>
            </a:r>
            <a:r>
              <a:rPr lang="en-US" sz="2400" dirty="0" err="1" smtClean="0"/>
              <a:t>ummah</a:t>
            </a:r>
            <a:r>
              <a:rPr lang="en-US" sz="2400" dirty="0" smtClean="0"/>
              <a:t>.</a:t>
            </a:r>
          </a:p>
          <a:p>
            <a:pPr marL="361950" lvl="0" indent="-361950" algn="just">
              <a:buClr>
                <a:srgbClr val="FF0000"/>
              </a:buClr>
              <a:buFont typeface="Wingdings" pitchFamily="2" charset="2"/>
              <a:buChar char="§"/>
            </a:pP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err="1"/>
              <a:t>silaturahim</a:t>
            </a:r>
            <a:r>
              <a:rPr lang="en-US" sz="2400" dirty="0"/>
              <a:t> </a:t>
            </a:r>
            <a:r>
              <a:rPr lang="en-US" sz="2400" dirty="0" err="1"/>
              <a:t>dilihat</a:t>
            </a:r>
            <a:r>
              <a:rPr lang="en-US" sz="2400" dirty="0"/>
              <a:t> </a:t>
            </a:r>
            <a:r>
              <a:rPr lang="en-US" sz="2400" dirty="0" err="1"/>
              <a:t>menjadi</a:t>
            </a:r>
            <a:r>
              <a:rPr lang="en-US" sz="2400" dirty="0"/>
              <a:t> </a:t>
            </a:r>
            <a:r>
              <a:rPr lang="en-US" sz="2400" dirty="0" err="1"/>
              <a:t>faktor</a:t>
            </a:r>
            <a:r>
              <a:rPr lang="en-US" sz="2400" dirty="0"/>
              <a:t> </a:t>
            </a:r>
            <a:r>
              <a:rPr lang="en-US" sz="2400" dirty="0" err="1"/>
              <a:t>utama</a:t>
            </a:r>
            <a:r>
              <a:rPr lang="en-US" sz="2400" dirty="0"/>
              <a:t> </a:t>
            </a:r>
            <a:r>
              <a:rPr lang="en-US" sz="2400" dirty="0" err="1"/>
              <a:t>kekuatan</a:t>
            </a:r>
            <a:r>
              <a:rPr lang="en-US" sz="2400" dirty="0"/>
              <a:t> </a:t>
            </a:r>
            <a:r>
              <a:rPr lang="en-US" sz="2400" dirty="0" err="1"/>
              <a:t>ummah</a:t>
            </a:r>
            <a:r>
              <a:rPr lang="en-US" sz="2400" dirty="0"/>
              <a:t> </a:t>
            </a:r>
            <a:r>
              <a:rPr lang="en-US" sz="2400" dirty="0" err="1"/>
              <a:t>dengan</a:t>
            </a:r>
            <a:r>
              <a:rPr lang="en-US" sz="2400" dirty="0"/>
              <a:t> </a:t>
            </a:r>
            <a:r>
              <a:rPr lang="en-US" sz="2400" dirty="0" err="1"/>
              <a:t>syarat</a:t>
            </a:r>
            <a:r>
              <a:rPr lang="en-US" sz="2400" dirty="0"/>
              <a:t> </a:t>
            </a:r>
            <a:r>
              <a:rPr lang="en-US" sz="2400" dirty="0" err="1"/>
              <a:t>ia</a:t>
            </a:r>
            <a:r>
              <a:rPr lang="en-US" sz="2400" dirty="0"/>
              <a:t> </a:t>
            </a:r>
            <a:r>
              <a:rPr lang="en-US" sz="2400" dirty="0" err="1"/>
              <a:t>diasaskan</a:t>
            </a:r>
            <a:r>
              <a:rPr lang="en-US" sz="2400" dirty="0"/>
              <a:t> </a:t>
            </a:r>
            <a:r>
              <a:rPr lang="en-US" sz="2400" dirty="0" err="1"/>
              <a:t>dengan</a:t>
            </a:r>
            <a:r>
              <a:rPr lang="en-US" sz="2400" dirty="0"/>
              <a:t> </a:t>
            </a:r>
            <a:r>
              <a:rPr lang="en-US" sz="2400" dirty="0" err="1"/>
              <a:t>ketakwaan</a:t>
            </a:r>
            <a:r>
              <a:rPr lang="en-US" sz="2400" dirty="0"/>
              <a:t> </a:t>
            </a:r>
            <a:r>
              <a:rPr lang="en-US" sz="2400" dirty="0" err="1"/>
              <a:t>dan</a:t>
            </a:r>
            <a:r>
              <a:rPr lang="en-US" sz="2400" dirty="0"/>
              <a:t> </a:t>
            </a:r>
            <a:r>
              <a:rPr lang="en-US" sz="2400" dirty="0" err="1"/>
              <a:t>berlandaskan</a:t>
            </a:r>
            <a:r>
              <a:rPr lang="en-US" sz="2400" dirty="0"/>
              <a:t> </a:t>
            </a:r>
            <a:r>
              <a:rPr lang="en-US" sz="2400" dirty="0" err="1"/>
              <a:t>syariat</a:t>
            </a:r>
            <a:r>
              <a:rPr lang="en-US" sz="2400" dirty="0"/>
              <a:t>. </a:t>
            </a:r>
            <a:endParaRPr lang="en-US" sz="2400" dirty="0" smtClean="0"/>
          </a:p>
          <a:p>
            <a:pPr marL="361950" lvl="0" indent="-361950" algn="just">
              <a:buClr>
                <a:srgbClr val="FF0000"/>
              </a:buClr>
              <a:buFont typeface="Wingdings" pitchFamily="2" charset="2"/>
              <a:buChar char="§"/>
            </a:pPr>
            <a:endParaRPr lang="en-US" sz="2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400" dirty="0" err="1"/>
              <a:t>seandainya</a:t>
            </a:r>
            <a:r>
              <a:rPr lang="en-US" sz="2400" dirty="0"/>
              <a:t> </a:t>
            </a:r>
            <a:r>
              <a:rPr lang="en-US" sz="2400" dirty="0" err="1"/>
              <a:t>jalinan</a:t>
            </a:r>
            <a:r>
              <a:rPr lang="en-US" sz="2400" dirty="0"/>
              <a:t> </a:t>
            </a:r>
            <a:r>
              <a:rPr lang="en-US" sz="2400" dirty="0" err="1"/>
              <a:t>silaturahim</a:t>
            </a:r>
            <a:r>
              <a:rPr lang="en-US" sz="2400" dirty="0"/>
              <a:t> </a:t>
            </a:r>
            <a:r>
              <a:rPr lang="en-US" sz="2400" dirty="0" err="1"/>
              <a:t>ini</a:t>
            </a:r>
            <a:r>
              <a:rPr lang="en-US" sz="2400" dirty="0"/>
              <a:t> </a:t>
            </a:r>
            <a:r>
              <a:rPr lang="en-US" sz="2400" dirty="0" err="1"/>
              <a:t>diabaikan</a:t>
            </a:r>
            <a:r>
              <a:rPr lang="en-US" sz="2400" dirty="0"/>
              <a:t>, </a:t>
            </a:r>
            <a:r>
              <a:rPr lang="en-US" sz="2400" dirty="0" err="1"/>
              <a:t>nescaya</a:t>
            </a:r>
            <a:r>
              <a:rPr lang="en-US" sz="2400" dirty="0"/>
              <a:t> </a:t>
            </a:r>
            <a:r>
              <a:rPr lang="en-US" sz="2400" dirty="0" err="1"/>
              <a:t>akan</a:t>
            </a:r>
            <a:r>
              <a:rPr lang="en-US" sz="2400" dirty="0"/>
              <a:t> </a:t>
            </a:r>
            <a:r>
              <a:rPr lang="en-US" sz="2400" dirty="0" err="1"/>
              <a:t>rengganglah</a:t>
            </a:r>
            <a:r>
              <a:rPr lang="en-US" sz="2400" dirty="0"/>
              <a:t> </a:t>
            </a:r>
            <a:r>
              <a:rPr lang="en-US" sz="2400" dirty="0" err="1"/>
              <a:t>hubungan</a:t>
            </a:r>
            <a:r>
              <a:rPr lang="en-US" sz="2400" dirty="0"/>
              <a:t> </a:t>
            </a:r>
            <a:r>
              <a:rPr lang="en-US" sz="2400" dirty="0" err="1" smtClean="0"/>
              <a:t>manusia</a:t>
            </a:r>
            <a:r>
              <a:rPr lang="en-US" sz="2400" dirty="0" smtClean="0"/>
              <a:t> – Allah SWT – </a:t>
            </a:r>
            <a:r>
              <a:rPr lang="en-US" sz="2400" dirty="0" err="1" smtClean="0"/>
              <a:t>manusia</a:t>
            </a:r>
            <a:r>
              <a:rPr lang="en-US" sz="2400" dirty="0" smtClean="0"/>
              <a:t>.</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0" name="Rectangle 9"/>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9144000" cy="461665"/>
          </a:xfrm>
          <a:prstGeom prst="rect">
            <a:avLst/>
          </a:prstGeom>
        </p:spPr>
        <p:txBody>
          <a:bodyPr wrap="square">
            <a:spAutoFit/>
          </a:bodyPr>
          <a:lstStyle/>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Berbuat</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Baik</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Tidak</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Sombong</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2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4" name="Rectangle 13"/>
          <p:cNvSpPr/>
          <p:nvPr/>
        </p:nvSpPr>
        <p:spPr>
          <a:xfrm>
            <a:off x="107504" y="1845985"/>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0" y="2348880"/>
            <a:ext cx="9143968" cy="2640723"/>
          </a:xfrm>
          <a:prstGeom prst="rect">
            <a:avLst/>
          </a:prstGeom>
        </p:spPr>
        <p:txBody>
          <a:bodyPr wrap="square">
            <a:spAutoFit/>
          </a:bodyPr>
          <a:lstStyle/>
          <a:p>
            <a:pPr algn="ctr"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084" panose="02000400000000000000" pitchFamily="2" charset="2"/>
              </a:rPr>
              <a:t>ﮗ ﮘ ﮙ ﮚ ﮛ ﮜ ﮝ ﮞ ﮟ ﮠ ﮡ ﮢ ﮣ ﮤ ﮥ ﮦ ﮧ ﮨ ﮩ ﮪ ﮫ ﮬ ﮭ ﮮ ﮯ ﮰ ﮱ ﯓ ﯔ ﯕ ﯖ ﯗ ﯘ ﯙ</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9144000" cy="461665"/>
          </a:xfrm>
          <a:prstGeom prst="rect">
            <a:avLst/>
          </a:prstGeom>
        </p:spPr>
        <p:txBody>
          <a:bodyPr wrap="square">
            <a:spAutoFit/>
          </a:bodyPr>
          <a:lstStyle/>
          <a:p>
            <a:pPr algn="ct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Berbuat</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Baik</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dan</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Tidak</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r>
              <a:rPr lang="en-US" sz="24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Sombong</a:t>
            </a:r>
            <a:r>
              <a:rPr lang="en-US" sz="24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rPr>
              <a:t> </a:t>
            </a:r>
            <a:endParaRPr lang="en-US" sz="22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endParaRPr>
          </a:p>
        </p:txBody>
      </p:sp>
      <p:sp>
        <p:nvSpPr>
          <p:cNvPr id="15" name="Rectangle 14"/>
          <p:cNvSpPr/>
          <p:nvPr/>
        </p:nvSpPr>
        <p:spPr>
          <a:xfrm>
            <a:off x="1106261" y="2132856"/>
            <a:ext cx="6696744" cy="2862322"/>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just"/>
            <a:endPar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just"/>
            <a:r>
              <a:rPr lang="en-US" i="1" dirty="0">
                <a:effectLst>
                  <a:glow rad="101600">
                    <a:schemeClr val="bg1">
                      <a:alpha val="60000"/>
                    </a:schemeClr>
                  </a:glow>
                </a:effectLst>
              </a:rPr>
              <a:t>“ Dan </a:t>
            </a:r>
            <a:r>
              <a:rPr lang="en-US" i="1" dirty="0" err="1">
                <a:effectLst>
                  <a:glow rad="101600">
                    <a:schemeClr val="bg1">
                      <a:alpha val="60000"/>
                    </a:schemeClr>
                  </a:glow>
                </a:effectLst>
              </a:rPr>
              <a:t>hendaklah</a:t>
            </a:r>
            <a:r>
              <a:rPr lang="en-US" i="1" dirty="0">
                <a:effectLst>
                  <a:glow rad="101600">
                    <a:schemeClr val="bg1">
                      <a:alpha val="60000"/>
                    </a:schemeClr>
                  </a:glow>
                </a:effectLst>
              </a:rPr>
              <a:t> </a:t>
            </a:r>
            <a:r>
              <a:rPr lang="en-US" i="1" dirty="0" err="1">
                <a:effectLst>
                  <a:glow rad="101600">
                    <a:schemeClr val="bg1">
                      <a:alpha val="60000"/>
                    </a:schemeClr>
                  </a:glow>
                </a:effectLst>
              </a:rPr>
              <a:t>kamu</a:t>
            </a:r>
            <a:r>
              <a:rPr lang="en-US" i="1" dirty="0">
                <a:effectLst>
                  <a:glow rad="101600">
                    <a:schemeClr val="bg1">
                      <a:alpha val="60000"/>
                    </a:schemeClr>
                  </a:glow>
                </a:effectLst>
              </a:rPr>
              <a:t> </a:t>
            </a:r>
            <a:r>
              <a:rPr lang="en-US" i="1" dirty="0" err="1">
                <a:effectLst>
                  <a:glow rad="101600">
                    <a:schemeClr val="bg1">
                      <a:alpha val="60000"/>
                    </a:schemeClr>
                  </a:glow>
                </a:effectLst>
              </a:rPr>
              <a:t>beribadah</a:t>
            </a:r>
            <a:r>
              <a:rPr lang="en-US" i="1" dirty="0">
                <a:effectLst>
                  <a:glow rad="101600">
                    <a:schemeClr val="bg1">
                      <a:alpha val="60000"/>
                    </a:schemeClr>
                  </a:glow>
                </a:effectLst>
              </a:rPr>
              <a:t> </a:t>
            </a:r>
            <a:r>
              <a:rPr lang="en-US" i="1" dirty="0" err="1">
                <a:effectLst>
                  <a:glow rad="101600">
                    <a:schemeClr val="bg1">
                      <a:alpha val="60000"/>
                    </a:schemeClr>
                  </a:glow>
                </a:effectLst>
              </a:rPr>
              <a:t>kepada</a:t>
            </a:r>
            <a:r>
              <a:rPr lang="en-US" i="1" dirty="0">
                <a:effectLst>
                  <a:glow rad="101600">
                    <a:schemeClr val="bg1">
                      <a:alpha val="60000"/>
                    </a:schemeClr>
                  </a:glow>
                </a:effectLst>
              </a:rPr>
              <a:t> Allah,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janganlah</a:t>
            </a:r>
            <a:r>
              <a:rPr lang="en-US" i="1" dirty="0">
                <a:effectLst>
                  <a:glow rad="101600">
                    <a:schemeClr val="bg1">
                      <a:alpha val="60000"/>
                    </a:schemeClr>
                  </a:glow>
                </a:effectLst>
              </a:rPr>
              <a:t> </a:t>
            </a:r>
            <a:r>
              <a:rPr lang="en-US" i="1" dirty="0" err="1">
                <a:effectLst>
                  <a:glow rad="101600">
                    <a:schemeClr val="bg1">
                      <a:alpha val="60000"/>
                    </a:schemeClr>
                  </a:glow>
                </a:effectLst>
              </a:rPr>
              <a:t>kamu</a:t>
            </a:r>
            <a:r>
              <a:rPr lang="en-US" i="1" dirty="0">
                <a:effectLst>
                  <a:glow rad="101600">
                    <a:schemeClr val="bg1">
                      <a:alpha val="60000"/>
                    </a:schemeClr>
                  </a:glow>
                </a:effectLst>
              </a:rPr>
              <a:t> </a:t>
            </a:r>
            <a:r>
              <a:rPr lang="en-US" i="1" dirty="0" err="1">
                <a:effectLst>
                  <a:glow rad="101600">
                    <a:schemeClr val="bg1">
                      <a:alpha val="60000"/>
                    </a:schemeClr>
                  </a:glow>
                </a:effectLst>
              </a:rPr>
              <a:t>mempersekutukanNya</a:t>
            </a:r>
            <a:r>
              <a:rPr lang="en-US" i="1" dirty="0">
                <a:effectLst>
                  <a:glow rad="101600">
                    <a:schemeClr val="bg1">
                      <a:alpha val="60000"/>
                    </a:schemeClr>
                  </a:glow>
                </a:effectLst>
              </a:rPr>
              <a:t> </a:t>
            </a:r>
            <a:r>
              <a:rPr lang="en-US" i="1" dirty="0" err="1">
                <a:effectLst>
                  <a:glow rad="101600">
                    <a:schemeClr val="bg1">
                      <a:alpha val="60000"/>
                    </a:schemeClr>
                  </a:glow>
                </a:effectLst>
              </a:rPr>
              <a:t>dengan</a:t>
            </a:r>
            <a:r>
              <a:rPr lang="en-US" i="1" dirty="0">
                <a:effectLst>
                  <a:glow rad="101600">
                    <a:schemeClr val="bg1">
                      <a:alpha val="60000"/>
                    </a:schemeClr>
                  </a:glow>
                </a:effectLst>
              </a:rPr>
              <a:t> </a:t>
            </a:r>
            <a:r>
              <a:rPr lang="en-US" i="1" dirty="0" err="1">
                <a:effectLst>
                  <a:glow rad="101600">
                    <a:schemeClr val="bg1">
                      <a:alpha val="60000"/>
                    </a:schemeClr>
                  </a:glow>
                </a:effectLst>
              </a:rPr>
              <a:t>suatu</a:t>
            </a:r>
            <a:r>
              <a:rPr lang="en-US" i="1" dirty="0">
                <a:effectLst>
                  <a:glow rad="101600">
                    <a:schemeClr val="bg1">
                      <a:alpha val="60000"/>
                    </a:schemeClr>
                  </a:glow>
                </a:effectLst>
              </a:rPr>
              <a:t> </a:t>
            </a:r>
            <a:r>
              <a:rPr lang="en-US" i="1" dirty="0" err="1">
                <a:effectLst>
                  <a:glow rad="101600">
                    <a:schemeClr val="bg1">
                      <a:alpha val="60000"/>
                    </a:schemeClr>
                  </a:glow>
                </a:effectLst>
              </a:rPr>
              <a:t>apa</a:t>
            </a:r>
            <a:r>
              <a:rPr lang="en-US" i="1" dirty="0">
                <a:effectLst>
                  <a:glow rad="101600">
                    <a:schemeClr val="bg1">
                      <a:alpha val="60000"/>
                    </a:schemeClr>
                  </a:glow>
                </a:effectLst>
              </a:rPr>
              <a:t> </a:t>
            </a:r>
            <a:r>
              <a:rPr lang="en-US" i="1" dirty="0" err="1">
                <a:effectLst>
                  <a:glow rad="101600">
                    <a:schemeClr val="bg1">
                      <a:alpha val="60000"/>
                    </a:schemeClr>
                  </a:glow>
                </a:effectLst>
              </a:rPr>
              <a:t>jua</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hendaklah</a:t>
            </a:r>
            <a:r>
              <a:rPr lang="en-US" i="1" dirty="0">
                <a:effectLst>
                  <a:glow rad="101600">
                    <a:schemeClr val="bg1">
                      <a:alpha val="60000"/>
                    </a:schemeClr>
                  </a:glow>
                </a:effectLst>
              </a:rPr>
              <a:t> </a:t>
            </a:r>
            <a:r>
              <a:rPr lang="en-US" i="1" dirty="0" err="1">
                <a:effectLst>
                  <a:glow rad="101600">
                    <a:schemeClr val="bg1">
                      <a:alpha val="60000"/>
                    </a:schemeClr>
                  </a:glow>
                </a:effectLst>
              </a:rPr>
              <a:t>kamu</a:t>
            </a:r>
            <a:r>
              <a:rPr lang="en-US" i="1" dirty="0">
                <a:effectLst>
                  <a:glow rad="101600">
                    <a:schemeClr val="bg1">
                      <a:alpha val="60000"/>
                    </a:schemeClr>
                  </a:glow>
                </a:effectLst>
              </a:rPr>
              <a:t> </a:t>
            </a:r>
            <a:r>
              <a:rPr lang="en-US" i="1" dirty="0" err="1">
                <a:effectLst>
                  <a:glow rad="101600">
                    <a:schemeClr val="bg1">
                      <a:alpha val="60000"/>
                    </a:schemeClr>
                  </a:glow>
                </a:effectLst>
              </a:rPr>
              <a:t>berbuat</a:t>
            </a:r>
            <a:r>
              <a:rPr lang="en-US" i="1" dirty="0">
                <a:effectLst>
                  <a:glow rad="101600">
                    <a:schemeClr val="bg1">
                      <a:alpha val="60000"/>
                    </a:schemeClr>
                  </a:glow>
                </a:effectLst>
              </a:rPr>
              <a:t> </a:t>
            </a:r>
            <a:r>
              <a:rPr lang="en-US" i="1" dirty="0" err="1">
                <a:effectLst>
                  <a:glow rad="101600">
                    <a:schemeClr val="bg1">
                      <a:alpha val="60000"/>
                    </a:schemeClr>
                  </a:glow>
                </a:effectLst>
              </a:rPr>
              <a:t>baik</a:t>
            </a:r>
            <a:r>
              <a:rPr lang="en-US" i="1" dirty="0">
                <a:effectLst>
                  <a:glow rad="101600">
                    <a:schemeClr val="bg1">
                      <a:alpha val="60000"/>
                    </a:schemeClr>
                  </a:glow>
                </a:effectLst>
              </a:rPr>
              <a:t> </a:t>
            </a:r>
            <a:r>
              <a:rPr lang="en-US" i="1" dirty="0" err="1">
                <a:effectLst>
                  <a:glow rad="101600">
                    <a:schemeClr val="bg1">
                      <a:alpha val="60000"/>
                    </a:schemeClr>
                  </a:glow>
                </a:effectLst>
              </a:rPr>
              <a:t>kepada</a:t>
            </a:r>
            <a:r>
              <a:rPr lang="en-US" i="1" dirty="0">
                <a:effectLst>
                  <a:glow rad="101600">
                    <a:schemeClr val="bg1">
                      <a:alpha val="60000"/>
                    </a:schemeClr>
                  </a:glow>
                </a:effectLst>
              </a:rPr>
              <a:t> </a:t>
            </a:r>
            <a:r>
              <a:rPr lang="en-US" i="1" dirty="0" err="1">
                <a:effectLst>
                  <a:glow rad="101600">
                    <a:schemeClr val="bg1">
                      <a:alpha val="60000"/>
                    </a:schemeClr>
                  </a:glow>
                </a:effectLst>
              </a:rPr>
              <a:t>kedua</a:t>
            </a:r>
            <a:r>
              <a:rPr lang="en-US" i="1" dirty="0">
                <a:effectLst>
                  <a:glow rad="101600">
                    <a:schemeClr val="bg1">
                      <a:alpha val="60000"/>
                    </a:schemeClr>
                  </a:glow>
                </a:effectLst>
              </a:rPr>
              <a:t> </a:t>
            </a:r>
            <a:r>
              <a:rPr lang="en-US" i="1" dirty="0" err="1">
                <a:effectLst>
                  <a:glow rad="101600">
                    <a:schemeClr val="bg1">
                      <a:alpha val="60000"/>
                    </a:schemeClr>
                  </a:glow>
                </a:effectLst>
              </a:rPr>
              <a:t>ibubapa</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kaum</a:t>
            </a:r>
            <a:r>
              <a:rPr lang="en-US" i="1" dirty="0">
                <a:effectLst>
                  <a:glow rad="101600">
                    <a:schemeClr val="bg1">
                      <a:alpha val="60000"/>
                    </a:schemeClr>
                  </a:glow>
                </a:effectLst>
              </a:rPr>
              <a:t> </a:t>
            </a:r>
            <a:r>
              <a:rPr lang="en-US" i="1" dirty="0" err="1">
                <a:effectLst>
                  <a:glow rad="101600">
                    <a:schemeClr val="bg1">
                      <a:alpha val="60000"/>
                    </a:schemeClr>
                  </a:glow>
                </a:effectLst>
              </a:rPr>
              <a:t>kerabat</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anak-anak</a:t>
            </a:r>
            <a:r>
              <a:rPr lang="en-US" i="1" dirty="0">
                <a:effectLst>
                  <a:glow rad="101600">
                    <a:schemeClr val="bg1">
                      <a:alpha val="60000"/>
                    </a:schemeClr>
                  </a:glow>
                </a:effectLst>
              </a:rPr>
              <a:t> </a:t>
            </a:r>
            <a:r>
              <a:rPr lang="en-US" i="1" dirty="0" err="1">
                <a:effectLst>
                  <a:glow rad="101600">
                    <a:schemeClr val="bg1">
                      <a:alpha val="60000"/>
                    </a:schemeClr>
                  </a:glow>
                </a:effectLst>
              </a:rPr>
              <a:t>yatim</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orang </a:t>
            </a:r>
            <a:r>
              <a:rPr lang="en-US" i="1" dirty="0" err="1">
                <a:effectLst>
                  <a:glow rad="101600">
                    <a:schemeClr val="bg1">
                      <a:alpha val="60000"/>
                    </a:schemeClr>
                  </a:glow>
                </a:effectLst>
              </a:rPr>
              <a:t>miskin</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jiran</a:t>
            </a:r>
            <a:r>
              <a:rPr lang="en-US" i="1" dirty="0">
                <a:effectLst>
                  <a:glow rad="101600">
                    <a:schemeClr val="bg1">
                      <a:alpha val="60000"/>
                    </a:schemeClr>
                  </a:glow>
                </a:effectLst>
              </a:rPr>
              <a:t> </a:t>
            </a:r>
            <a:r>
              <a:rPr lang="en-US" i="1" dirty="0" err="1">
                <a:effectLst>
                  <a:glow rad="101600">
                    <a:schemeClr val="bg1">
                      <a:alpha val="60000"/>
                    </a:schemeClr>
                  </a:glow>
                </a:effectLst>
              </a:rPr>
              <a:t>tetangga</a:t>
            </a:r>
            <a:r>
              <a:rPr lang="en-US" i="1" dirty="0">
                <a:effectLst>
                  <a:glow rad="101600">
                    <a:schemeClr val="bg1">
                      <a:alpha val="60000"/>
                    </a:schemeClr>
                  </a:glow>
                </a:effectLst>
              </a:rPr>
              <a:t> yang </a:t>
            </a:r>
            <a:r>
              <a:rPr lang="en-US" i="1" dirty="0" err="1">
                <a:effectLst>
                  <a:glow rad="101600">
                    <a:schemeClr val="bg1">
                      <a:alpha val="60000"/>
                    </a:schemeClr>
                  </a:glow>
                </a:effectLst>
              </a:rPr>
              <a:t>dekat</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jiran</a:t>
            </a:r>
            <a:r>
              <a:rPr lang="en-US" i="1" dirty="0">
                <a:effectLst>
                  <a:glow rad="101600">
                    <a:schemeClr val="bg1">
                      <a:alpha val="60000"/>
                    </a:schemeClr>
                  </a:glow>
                </a:effectLst>
              </a:rPr>
              <a:t> </a:t>
            </a:r>
            <a:r>
              <a:rPr lang="en-US" i="1" dirty="0" err="1">
                <a:effectLst>
                  <a:glow rad="101600">
                    <a:schemeClr val="bg1">
                      <a:alpha val="60000"/>
                    </a:schemeClr>
                  </a:glow>
                </a:effectLst>
              </a:rPr>
              <a:t>tetangga</a:t>
            </a:r>
            <a:r>
              <a:rPr lang="en-US" i="1" dirty="0">
                <a:effectLst>
                  <a:glow rad="101600">
                    <a:schemeClr val="bg1">
                      <a:alpha val="60000"/>
                    </a:schemeClr>
                  </a:glow>
                </a:effectLst>
              </a:rPr>
              <a:t> yang </a:t>
            </a:r>
            <a:r>
              <a:rPr lang="en-US" i="1" dirty="0" err="1">
                <a:effectLst>
                  <a:glow rad="101600">
                    <a:schemeClr val="bg1">
                      <a:alpha val="60000"/>
                    </a:schemeClr>
                  </a:glow>
                </a:effectLst>
              </a:rPr>
              <a:t>jauh</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rakan</a:t>
            </a:r>
            <a:r>
              <a:rPr lang="en-US" i="1" dirty="0">
                <a:effectLst>
                  <a:glow rad="101600">
                    <a:schemeClr val="bg1">
                      <a:alpha val="60000"/>
                    </a:schemeClr>
                  </a:glow>
                </a:effectLst>
              </a:rPr>
              <a:t> </a:t>
            </a:r>
            <a:r>
              <a:rPr lang="en-US" i="1" dirty="0" err="1">
                <a:effectLst>
                  <a:glow rad="101600">
                    <a:schemeClr val="bg1">
                      <a:alpha val="60000"/>
                    </a:schemeClr>
                  </a:glow>
                </a:effectLst>
              </a:rPr>
              <a:t>sejawat</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orang </a:t>
            </a:r>
            <a:r>
              <a:rPr lang="en-US" i="1" dirty="0" err="1">
                <a:effectLst>
                  <a:glow rad="101600">
                    <a:schemeClr val="bg1">
                      <a:alpha val="60000"/>
                    </a:schemeClr>
                  </a:glow>
                </a:effectLst>
              </a:rPr>
              <a:t>musafir</a:t>
            </a:r>
            <a:r>
              <a:rPr lang="en-US" i="1" dirty="0">
                <a:effectLst>
                  <a:glow rad="101600">
                    <a:schemeClr val="bg1">
                      <a:alpha val="60000"/>
                    </a:schemeClr>
                  </a:glow>
                </a:effectLst>
              </a:rPr>
              <a:t> yang </a:t>
            </a:r>
            <a:r>
              <a:rPr lang="en-US" i="1" dirty="0" err="1">
                <a:effectLst>
                  <a:glow rad="101600">
                    <a:schemeClr val="bg1">
                      <a:alpha val="60000"/>
                    </a:schemeClr>
                  </a:glow>
                </a:effectLst>
              </a:rPr>
              <a:t>terlantar</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juga</a:t>
            </a:r>
            <a:r>
              <a:rPr lang="en-US" i="1" dirty="0">
                <a:effectLst>
                  <a:glow rad="101600">
                    <a:schemeClr val="bg1">
                      <a:alpha val="60000"/>
                    </a:schemeClr>
                  </a:glow>
                </a:effectLst>
              </a:rPr>
              <a:t> </a:t>
            </a:r>
            <a:r>
              <a:rPr lang="en-US" i="1" dirty="0" err="1">
                <a:effectLst>
                  <a:glow rad="101600">
                    <a:schemeClr val="bg1">
                      <a:alpha val="60000"/>
                    </a:schemeClr>
                  </a:glow>
                </a:effectLst>
              </a:rPr>
              <a:t>hamba</a:t>
            </a:r>
            <a:r>
              <a:rPr lang="en-US" i="1" dirty="0">
                <a:effectLst>
                  <a:glow rad="101600">
                    <a:schemeClr val="bg1">
                      <a:alpha val="60000"/>
                    </a:schemeClr>
                  </a:glow>
                </a:effectLst>
              </a:rPr>
              <a:t> </a:t>
            </a:r>
            <a:r>
              <a:rPr lang="en-US" i="1" dirty="0" err="1">
                <a:effectLst>
                  <a:glow rad="101600">
                    <a:schemeClr val="bg1">
                      <a:alpha val="60000"/>
                    </a:schemeClr>
                  </a:glow>
                </a:effectLst>
              </a:rPr>
              <a:t>sahaya</a:t>
            </a:r>
            <a:r>
              <a:rPr lang="en-US" i="1" dirty="0">
                <a:effectLst>
                  <a:glow rad="101600">
                    <a:schemeClr val="bg1">
                      <a:alpha val="60000"/>
                    </a:schemeClr>
                  </a:glow>
                </a:effectLst>
              </a:rPr>
              <a:t> yang </a:t>
            </a:r>
            <a:r>
              <a:rPr lang="en-US" i="1" dirty="0" err="1">
                <a:effectLst>
                  <a:glow rad="101600">
                    <a:schemeClr val="bg1">
                      <a:alpha val="60000"/>
                    </a:schemeClr>
                  </a:glow>
                </a:effectLst>
              </a:rPr>
              <a:t>kamu</a:t>
            </a:r>
            <a:r>
              <a:rPr lang="en-US" i="1" dirty="0">
                <a:effectLst>
                  <a:glow rad="101600">
                    <a:schemeClr val="bg1">
                      <a:alpha val="60000"/>
                    </a:schemeClr>
                  </a:glow>
                </a:effectLst>
              </a:rPr>
              <a:t> </a:t>
            </a:r>
            <a:r>
              <a:rPr lang="en-US" i="1" dirty="0" err="1">
                <a:effectLst>
                  <a:glow rad="101600">
                    <a:schemeClr val="bg1">
                      <a:alpha val="60000"/>
                    </a:schemeClr>
                  </a:glow>
                </a:effectLst>
              </a:rPr>
              <a:t>miliki</a:t>
            </a:r>
            <a:r>
              <a:rPr lang="en-US" i="1" dirty="0">
                <a:effectLst>
                  <a:glow rad="101600">
                    <a:schemeClr val="bg1">
                      <a:alpha val="60000"/>
                    </a:schemeClr>
                  </a:glow>
                </a:effectLst>
              </a:rPr>
              <a:t>. </a:t>
            </a:r>
            <a:r>
              <a:rPr lang="en-US" i="1" dirty="0" err="1">
                <a:effectLst>
                  <a:glow rad="101600">
                    <a:schemeClr val="bg1">
                      <a:alpha val="60000"/>
                    </a:schemeClr>
                  </a:glow>
                </a:effectLst>
              </a:rPr>
              <a:t>Sesungguhnya</a:t>
            </a:r>
            <a:r>
              <a:rPr lang="en-US" i="1" dirty="0">
                <a:effectLst>
                  <a:glow rad="101600">
                    <a:schemeClr val="bg1">
                      <a:alpha val="60000"/>
                    </a:schemeClr>
                  </a:glow>
                </a:effectLst>
              </a:rPr>
              <a:t> Allah </a:t>
            </a:r>
            <a:r>
              <a:rPr lang="en-US" i="1" dirty="0" err="1">
                <a:effectLst>
                  <a:glow rad="101600">
                    <a:schemeClr val="bg1">
                      <a:alpha val="60000"/>
                    </a:schemeClr>
                  </a:glow>
                </a:effectLst>
              </a:rPr>
              <a:t>tidak</a:t>
            </a:r>
            <a:r>
              <a:rPr lang="en-US" i="1" dirty="0">
                <a:effectLst>
                  <a:glow rad="101600">
                    <a:schemeClr val="bg1">
                      <a:alpha val="60000"/>
                    </a:schemeClr>
                  </a:glow>
                </a:effectLst>
              </a:rPr>
              <a:t> </a:t>
            </a:r>
            <a:r>
              <a:rPr lang="en-US" i="1" dirty="0" err="1">
                <a:effectLst>
                  <a:glow rad="101600">
                    <a:schemeClr val="bg1">
                      <a:alpha val="60000"/>
                    </a:schemeClr>
                  </a:glow>
                </a:effectLst>
              </a:rPr>
              <a:t>suka</a:t>
            </a:r>
            <a:r>
              <a:rPr lang="en-US" i="1" dirty="0">
                <a:effectLst>
                  <a:glow rad="101600">
                    <a:schemeClr val="bg1">
                      <a:alpha val="60000"/>
                    </a:schemeClr>
                  </a:glow>
                </a:effectLst>
              </a:rPr>
              <a:t> </a:t>
            </a:r>
            <a:r>
              <a:rPr lang="en-US" i="1" dirty="0" err="1">
                <a:effectLst>
                  <a:glow rad="101600">
                    <a:schemeClr val="bg1">
                      <a:alpha val="60000"/>
                    </a:schemeClr>
                  </a:glow>
                </a:effectLst>
              </a:rPr>
              <a:t>kepada</a:t>
            </a:r>
            <a:r>
              <a:rPr lang="en-US" i="1" dirty="0">
                <a:effectLst>
                  <a:glow rad="101600">
                    <a:schemeClr val="bg1">
                      <a:alpha val="60000"/>
                    </a:schemeClr>
                  </a:glow>
                </a:effectLst>
              </a:rPr>
              <a:t> orang yang </a:t>
            </a:r>
            <a:r>
              <a:rPr lang="en-US" i="1" dirty="0" err="1">
                <a:effectLst>
                  <a:glow rad="101600">
                    <a:schemeClr val="bg1">
                      <a:alpha val="60000"/>
                    </a:schemeClr>
                  </a:glow>
                </a:effectLst>
              </a:rPr>
              <a:t>sombong</a:t>
            </a:r>
            <a:r>
              <a:rPr lang="en-US" i="1" dirty="0">
                <a:effectLst>
                  <a:glow rad="101600">
                    <a:schemeClr val="bg1">
                      <a:alpha val="60000"/>
                    </a:schemeClr>
                  </a:glow>
                </a:effectLst>
              </a:rPr>
              <a:t> </a:t>
            </a:r>
            <a:r>
              <a:rPr lang="en-US" i="1" dirty="0" err="1">
                <a:effectLst>
                  <a:glow rad="101600">
                    <a:schemeClr val="bg1">
                      <a:alpha val="60000"/>
                    </a:schemeClr>
                  </a:glow>
                </a:effectLst>
              </a:rPr>
              <a:t>takbur</a:t>
            </a:r>
            <a:r>
              <a:rPr lang="en-US" i="1" dirty="0">
                <a:effectLst>
                  <a:glow rad="101600">
                    <a:schemeClr val="bg1">
                      <a:alpha val="60000"/>
                    </a:schemeClr>
                  </a:glow>
                </a:effectLst>
              </a:rPr>
              <a:t> </a:t>
            </a:r>
            <a:r>
              <a:rPr lang="en-US" i="1" dirty="0" err="1">
                <a:effectLst>
                  <a:glow rad="101600">
                    <a:schemeClr val="bg1">
                      <a:alpha val="60000"/>
                    </a:schemeClr>
                  </a:glow>
                </a:effectLst>
              </a:rPr>
              <a:t>dan</a:t>
            </a:r>
            <a:r>
              <a:rPr lang="en-US" i="1" dirty="0">
                <a:effectLst>
                  <a:glow rad="101600">
                    <a:schemeClr val="bg1">
                      <a:alpha val="60000"/>
                    </a:schemeClr>
                  </a:glow>
                </a:effectLst>
              </a:rPr>
              <a:t> </a:t>
            </a:r>
            <a:r>
              <a:rPr lang="en-US" i="1" dirty="0" err="1">
                <a:effectLst>
                  <a:glow rad="101600">
                    <a:schemeClr val="bg1">
                      <a:alpha val="60000"/>
                    </a:schemeClr>
                  </a:glow>
                </a:effectLst>
              </a:rPr>
              <a:t>membanggakan</a:t>
            </a:r>
            <a:r>
              <a:rPr lang="en-US" i="1" dirty="0">
                <a:effectLst>
                  <a:glow rad="101600">
                    <a:schemeClr val="bg1">
                      <a:alpha val="60000"/>
                    </a:schemeClr>
                  </a:glow>
                </a:effectLst>
              </a:rPr>
              <a:t> </a:t>
            </a:r>
            <a:r>
              <a:rPr lang="en-US" i="1" dirty="0" err="1">
                <a:effectLst>
                  <a:glow rad="101600">
                    <a:schemeClr val="bg1">
                      <a:alpha val="60000"/>
                    </a:schemeClr>
                  </a:glow>
                </a:effectLst>
              </a:rPr>
              <a:t>diri</a:t>
            </a:r>
            <a:r>
              <a:rPr lang="en-US" i="1" dirty="0">
                <a:effectLst>
                  <a:glow rad="101600">
                    <a:schemeClr val="bg1">
                      <a:alpha val="60000"/>
                    </a:schemeClr>
                  </a:glow>
                </a:effectLst>
              </a:rPr>
              <a:t>”.</a:t>
            </a:r>
            <a:endParaRPr lang="en-US" dirty="0">
              <a:effectLst>
                <a:glow rad="101600">
                  <a:schemeClr val="bg1">
                    <a:alpha val="60000"/>
                  </a:schemeClr>
                </a:glow>
              </a:effectLst>
            </a:endParaRPr>
          </a:p>
        </p:txBody>
      </p:sp>
      <p:sp>
        <p:nvSpPr>
          <p:cNvPr id="17" name="Rectangle 16"/>
          <p:cNvSpPr/>
          <p:nvPr/>
        </p:nvSpPr>
        <p:spPr>
          <a:xfrm>
            <a:off x="5508104" y="5517232"/>
            <a:ext cx="2092689"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 </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Nisa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36)</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4275315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4" name="Content Placeholder 3"/>
          <p:cNvSpPr>
            <a:spLocks noGrp="1"/>
          </p:cNvSpPr>
          <p:nvPr>
            <p:ph idx="1"/>
          </p:nvPr>
        </p:nvSpPr>
        <p:spPr/>
        <p:txBody>
          <a:bodyPr>
            <a:normAutofit/>
          </a:bodyPr>
          <a:lstStyle/>
          <a:p>
            <a:pPr algn="just"/>
            <a:r>
              <a:rPr lang="en-US" sz="2400" dirty="0" err="1" smtClean="0">
                <a:solidFill>
                  <a:srgbClr val="FFFF00"/>
                </a:solidFill>
                <a:effectLst>
                  <a:glow rad="101600">
                    <a:schemeClr val="bg1">
                      <a:alpha val="60000"/>
                    </a:schemeClr>
                  </a:glow>
                </a:effectLst>
              </a:rPr>
              <a:t>Perasaan</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sombong</a:t>
            </a:r>
            <a:r>
              <a:rPr lang="en-US" sz="2400" dirty="0">
                <a:solidFill>
                  <a:srgbClr val="FFFF00"/>
                </a:solidFill>
                <a:effectLst>
                  <a:glow rad="101600">
                    <a:schemeClr val="bg1">
                      <a:alpha val="60000"/>
                    </a:schemeClr>
                  </a:glow>
                </a:effectLst>
              </a:rPr>
              <a:t>, ego, </a:t>
            </a:r>
            <a:r>
              <a:rPr lang="en-US" sz="2400" dirty="0" err="1">
                <a:solidFill>
                  <a:srgbClr val="FFFF00"/>
                </a:solidFill>
                <a:effectLst>
                  <a:glow rad="101600">
                    <a:schemeClr val="bg1">
                      <a:alpha val="60000"/>
                    </a:schemeClr>
                  </a:glow>
                </a:effectLst>
              </a:rPr>
              <a:t>ada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perasaan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benci</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dendam</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digantikan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dengan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perasaan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kasih</a:t>
            </a:r>
            <a:r>
              <a:rPr lang="en-US" sz="2400" dirty="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sayang</a:t>
            </a:r>
            <a:r>
              <a:rPr lang="en-US" sz="2400" dirty="0" smtClean="0">
                <a:solidFill>
                  <a:srgbClr val="FFFF00"/>
                </a:solidFill>
                <a:effectLst>
                  <a:glow rad="101600">
                    <a:schemeClr val="bg1">
                      <a:alpha val="60000"/>
                    </a:schemeClr>
                  </a:glow>
                </a:effectLst>
              </a:rPr>
              <a:t>.</a:t>
            </a:r>
          </a:p>
          <a:p>
            <a:pPr algn="just"/>
            <a:endParaRPr lang="en-US" sz="2400" dirty="0">
              <a:solidFill>
                <a:srgbClr val="FFFF00"/>
              </a:solidFill>
              <a:effectLst>
                <a:glow rad="101600">
                  <a:schemeClr val="bg1">
                    <a:alpha val="60000"/>
                  </a:schemeClr>
                </a:glow>
              </a:effectLst>
            </a:endParaRPr>
          </a:p>
          <a:p>
            <a:pPr algn="just"/>
            <a:r>
              <a:rPr lang="en-US" sz="2400" dirty="0" err="1">
                <a:solidFill>
                  <a:srgbClr val="FFFF00"/>
                </a:solidFill>
                <a:effectLst>
                  <a:glow rad="101600">
                    <a:schemeClr val="bg1">
                      <a:alpha val="60000"/>
                    </a:schemeClr>
                  </a:glow>
                </a:effectLst>
              </a:rPr>
              <a:t>Tanggungjawab</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untuk</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membina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semula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tautan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ukhuwah</a:t>
            </a:r>
            <a:r>
              <a:rPr lang="en-US" sz="2400" dirty="0">
                <a:solidFill>
                  <a:srgbClr val="FFFF00"/>
                </a:solidFill>
                <a:effectLst>
                  <a:glow rad="101600">
                    <a:schemeClr val="bg1">
                      <a:alpha val="60000"/>
                    </a:schemeClr>
                  </a:glow>
                </a:effectLst>
              </a:rPr>
              <a:t> yang </a:t>
            </a:r>
            <a:r>
              <a:rPr lang="en-US" sz="2400" dirty="0" err="1">
                <a:solidFill>
                  <a:srgbClr val="FFFF00"/>
                </a:solidFill>
                <a:effectLst>
                  <a:glow rad="101600">
                    <a:schemeClr val="bg1">
                      <a:alpha val="60000"/>
                    </a:schemeClr>
                  </a:glow>
                </a:effectLst>
              </a:rPr>
              <a:t>retak</a:t>
            </a:r>
            <a:r>
              <a:rPr lang="en-US" sz="2400" dirty="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adalah</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tanggungjawab</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semua</a:t>
            </a:r>
            <a:r>
              <a:rPr lang="en-US" sz="2400" dirty="0" smtClean="0">
                <a:solidFill>
                  <a:srgbClr val="FFFF00"/>
                </a:solidFill>
                <a:effectLst>
                  <a:glow rad="101600">
                    <a:schemeClr val="bg1">
                      <a:alpha val="60000"/>
                    </a:schemeClr>
                  </a:glow>
                </a:effectLst>
              </a:rPr>
              <a:t>.</a:t>
            </a:r>
          </a:p>
          <a:p>
            <a:pPr algn="just"/>
            <a:endParaRPr lang="en-US" sz="2400" dirty="0">
              <a:solidFill>
                <a:srgbClr val="FFFF00"/>
              </a:solidFill>
              <a:effectLst>
                <a:glow rad="101600">
                  <a:schemeClr val="bg1">
                    <a:alpha val="60000"/>
                  </a:schemeClr>
                </a:glow>
              </a:effectLst>
            </a:endParaRPr>
          </a:p>
          <a:p>
            <a:pPr algn="just"/>
            <a:r>
              <a:rPr lang="en-US" sz="2400" dirty="0" err="1">
                <a:solidFill>
                  <a:srgbClr val="FFFF00"/>
                </a:solidFill>
                <a:effectLst>
                  <a:glow rad="101600">
                    <a:schemeClr val="bg1">
                      <a:alpha val="60000"/>
                    </a:schemeClr>
                  </a:glow>
                </a:effectLst>
              </a:rPr>
              <a:t>mendamaikan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menyambung</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semula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tali</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ukhuwah</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adalah</a:t>
            </a:r>
            <a:r>
              <a:rPr lang="en-US" sz="2400" dirty="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akhlak</a:t>
            </a:r>
            <a:r>
              <a:rPr lang="en-US" sz="2400" dirty="0" smtClean="0">
                <a:solidFill>
                  <a:srgbClr val="FFFF00"/>
                </a:solidFill>
                <a:effectLst>
                  <a:glow rad="101600">
                    <a:schemeClr val="bg1">
                      <a:alpha val="60000"/>
                    </a:schemeClr>
                  </a:glow>
                </a:effectLst>
              </a:rPr>
              <a:t> </a:t>
            </a:r>
            <a:r>
              <a:rPr lang="en-US" sz="2400" dirty="0" err="1" smtClean="0">
                <a:solidFill>
                  <a:srgbClr val="FFFF00"/>
                </a:solidFill>
                <a:effectLst>
                  <a:glow rad="101600">
                    <a:schemeClr val="bg1">
                      <a:alpha val="60000"/>
                    </a:schemeClr>
                  </a:glow>
                </a:effectLst>
              </a:rPr>
              <a:t>terpuji</a:t>
            </a:r>
            <a:r>
              <a:rPr lang="en-US" sz="2400" dirty="0" smtClean="0">
                <a:solidFill>
                  <a:srgbClr val="FFFF00"/>
                </a:solidFill>
                <a:effectLst>
                  <a:glow rad="101600">
                    <a:schemeClr val="bg1">
                      <a:alpha val="60000"/>
                    </a:schemeClr>
                  </a:glow>
                </a:effectLst>
              </a:rPr>
              <a:t>.</a:t>
            </a:r>
            <a:endParaRPr lang="en-US" sz="2400" dirty="0">
              <a:solidFill>
                <a:srgbClr val="FFFF00"/>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0" y="1052736"/>
            <a:ext cx="9144000"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285056" y="4471952"/>
            <a:ext cx="8651680" cy="1477328"/>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a:effectLst>
                  <a:glow rad="101600">
                    <a:schemeClr val="bg1">
                      <a:alpha val="60000"/>
                    </a:schemeClr>
                  </a:glow>
                </a:effectLst>
              </a:rPr>
              <a:t>“</a:t>
            </a:r>
            <a:r>
              <a:rPr lang="en-US" i="1" dirty="0" err="1">
                <a:effectLst>
                  <a:glow rad="101600">
                    <a:schemeClr val="bg1">
                      <a:alpha val="60000"/>
                    </a:schemeClr>
                  </a:glow>
                </a:effectLst>
              </a:rPr>
              <a:t>Daripada</a:t>
            </a:r>
            <a:r>
              <a:rPr lang="en-US" i="1" dirty="0">
                <a:effectLst>
                  <a:glow rad="101600">
                    <a:schemeClr val="bg1">
                      <a:alpha val="60000"/>
                    </a:schemeClr>
                  </a:glow>
                </a:effectLst>
              </a:rPr>
              <a:t> Abdullah bin </a:t>
            </a:r>
            <a:r>
              <a:rPr lang="en-US" i="1" dirty="0" err="1">
                <a:effectLst>
                  <a:glow rad="101600">
                    <a:schemeClr val="bg1">
                      <a:alpha val="60000"/>
                    </a:schemeClr>
                  </a:glow>
                </a:effectLst>
              </a:rPr>
              <a:t>Amru</a:t>
            </a:r>
            <a:r>
              <a:rPr lang="en-US" i="1" dirty="0">
                <a:effectLst>
                  <a:glow rad="101600">
                    <a:schemeClr val="bg1">
                      <a:alpha val="60000"/>
                    </a:schemeClr>
                  </a:glow>
                </a:effectLst>
              </a:rPr>
              <a:t> bin Al-‘As </a:t>
            </a:r>
            <a:r>
              <a:rPr lang="en-US" i="1" dirty="0" err="1">
                <a:effectLst>
                  <a:glow rad="101600">
                    <a:schemeClr val="bg1">
                      <a:alpha val="60000"/>
                    </a:schemeClr>
                  </a:glow>
                </a:effectLst>
              </a:rPr>
              <a:t>r.huma</a:t>
            </a:r>
            <a:r>
              <a:rPr lang="en-US" i="1" dirty="0">
                <a:effectLst>
                  <a:glow rad="101600">
                    <a:schemeClr val="bg1">
                      <a:alpha val="60000"/>
                    </a:schemeClr>
                  </a:glow>
                </a:effectLst>
              </a:rPr>
              <a:t> </a:t>
            </a:r>
            <a:r>
              <a:rPr lang="en-US" i="1" dirty="0" err="1">
                <a:effectLst>
                  <a:glow rad="101600">
                    <a:schemeClr val="bg1">
                      <a:alpha val="60000"/>
                    </a:schemeClr>
                  </a:glow>
                </a:effectLst>
              </a:rPr>
              <a:t>berkata</a:t>
            </a:r>
            <a:r>
              <a:rPr lang="en-US" i="1" dirty="0">
                <a:effectLst>
                  <a:glow rad="101600">
                    <a:schemeClr val="bg1">
                      <a:alpha val="60000"/>
                    </a:schemeClr>
                  </a:glow>
                </a:effectLst>
              </a:rPr>
              <a:t>: </a:t>
            </a:r>
            <a:r>
              <a:rPr lang="en-US" i="1" dirty="0" err="1">
                <a:effectLst>
                  <a:glow rad="101600">
                    <a:schemeClr val="bg1">
                      <a:alpha val="60000"/>
                    </a:schemeClr>
                  </a:glow>
                </a:effectLst>
              </a:rPr>
              <a:t>Bersabda</a:t>
            </a:r>
            <a:r>
              <a:rPr lang="en-US" i="1" dirty="0">
                <a:effectLst>
                  <a:glow rad="101600">
                    <a:schemeClr val="bg1">
                      <a:alpha val="60000"/>
                    </a:schemeClr>
                  </a:glow>
                </a:effectLst>
              </a:rPr>
              <a:t> </a:t>
            </a:r>
            <a:r>
              <a:rPr lang="en-US" i="1" dirty="0" err="1">
                <a:effectLst>
                  <a:glow rad="101600">
                    <a:schemeClr val="bg1">
                      <a:alpha val="60000"/>
                    </a:schemeClr>
                  </a:glow>
                </a:effectLst>
              </a:rPr>
              <a:t>Rasulullah</a:t>
            </a:r>
            <a:r>
              <a:rPr lang="en-US" i="1" dirty="0">
                <a:effectLst>
                  <a:glow rad="101600">
                    <a:schemeClr val="bg1">
                      <a:alpha val="60000"/>
                    </a:schemeClr>
                  </a:glow>
                </a:effectLst>
              </a:rPr>
              <a:t> SAW: Orang yang </a:t>
            </a:r>
            <a:r>
              <a:rPr lang="en-US" i="1" dirty="0" err="1">
                <a:effectLst>
                  <a:glow rad="101600">
                    <a:schemeClr val="bg1">
                      <a:alpha val="60000"/>
                    </a:schemeClr>
                  </a:glow>
                </a:effectLst>
              </a:rPr>
              <a:t>menjalinkan</a:t>
            </a:r>
            <a:r>
              <a:rPr lang="en-US" i="1" dirty="0">
                <a:effectLst>
                  <a:glow rad="101600">
                    <a:schemeClr val="bg1">
                      <a:alpha val="60000"/>
                    </a:schemeClr>
                  </a:glow>
                </a:effectLst>
              </a:rPr>
              <a:t> </a:t>
            </a:r>
            <a:r>
              <a:rPr lang="en-US" i="1" dirty="0" err="1">
                <a:effectLst>
                  <a:glow rad="101600">
                    <a:schemeClr val="bg1">
                      <a:alpha val="60000"/>
                    </a:schemeClr>
                  </a:glow>
                </a:effectLst>
              </a:rPr>
              <a:t>hubungan</a:t>
            </a:r>
            <a:r>
              <a:rPr lang="en-US" i="1" dirty="0">
                <a:effectLst>
                  <a:glow rad="101600">
                    <a:schemeClr val="bg1">
                      <a:alpha val="60000"/>
                    </a:schemeClr>
                  </a:glow>
                </a:effectLst>
              </a:rPr>
              <a:t> </a:t>
            </a:r>
            <a:r>
              <a:rPr lang="en-US" i="1" dirty="0" err="1">
                <a:effectLst>
                  <a:glow rad="101600">
                    <a:schemeClr val="bg1">
                      <a:alpha val="60000"/>
                    </a:schemeClr>
                  </a:glow>
                </a:effectLst>
              </a:rPr>
              <a:t>kekeluargaan</a:t>
            </a:r>
            <a:r>
              <a:rPr lang="en-US" i="1" dirty="0">
                <a:effectLst>
                  <a:glow rad="101600">
                    <a:schemeClr val="bg1">
                      <a:alpha val="60000"/>
                    </a:schemeClr>
                  </a:glow>
                </a:effectLst>
              </a:rPr>
              <a:t> </a:t>
            </a:r>
            <a:r>
              <a:rPr lang="en-US" i="1" dirty="0" err="1">
                <a:effectLst>
                  <a:glow rad="101600">
                    <a:schemeClr val="bg1">
                      <a:alpha val="60000"/>
                    </a:schemeClr>
                  </a:glow>
                </a:effectLst>
              </a:rPr>
              <a:t>bukanlah</a:t>
            </a:r>
            <a:r>
              <a:rPr lang="en-US" i="1" dirty="0">
                <a:effectLst>
                  <a:glow rad="101600">
                    <a:schemeClr val="bg1">
                      <a:alpha val="60000"/>
                    </a:schemeClr>
                  </a:glow>
                </a:effectLst>
              </a:rPr>
              <a:t> </a:t>
            </a:r>
            <a:r>
              <a:rPr lang="en-US" i="1" dirty="0" err="1">
                <a:effectLst>
                  <a:glow rad="101600">
                    <a:schemeClr val="bg1">
                      <a:alpha val="60000"/>
                    </a:schemeClr>
                  </a:glow>
                </a:effectLst>
              </a:rPr>
              <a:t>mereka</a:t>
            </a:r>
            <a:r>
              <a:rPr lang="en-US" i="1" dirty="0">
                <a:effectLst>
                  <a:glow rad="101600">
                    <a:schemeClr val="bg1">
                      <a:alpha val="60000"/>
                    </a:schemeClr>
                  </a:glow>
                </a:effectLst>
              </a:rPr>
              <a:t> yang </a:t>
            </a:r>
            <a:r>
              <a:rPr lang="en-US" i="1" dirty="0" err="1">
                <a:effectLst>
                  <a:glow rad="101600">
                    <a:schemeClr val="bg1">
                      <a:alpha val="60000"/>
                    </a:schemeClr>
                  </a:glow>
                </a:effectLst>
              </a:rPr>
              <a:t>membalas</a:t>
            </a:r>
            <a:r>
              <a:rPr lang="en-US" i="1" dirty="0">
                <a:effectLst>
                  <a:glow rad="101600">
                    <a:schemeClr val="bg1">
                      <a:alpha val="60000"/>
                    </a:schemeClr>
                  </a:glow>
                </a:effectLst>
              </a:rPr>
              <a:t> </a:t>
            </a:r>
            <a:r>
              <a:rPr lang="en-US" i="1" dirty="0" err="1">
                <a:effectLst>
                  <a:glow rad="101600">
                    <a:schemeClr val="bg1">
                      <a:alpha val="60000"/>
                    </a:schemeClr>
                  </a:glow>
                </a:effectLst>
              </a:rPr>
              <a:t>sesuatu</a:t>
            </a:r>
            <a:r>
              <a:rPr lang="en-US" i="1" dirty="0">
                <a:effectLst>
                  <a:glow rad="101600">
                    <a:schemeClr val="bg1">
                      <a:alpha val="60000"/>
                    </a:schemeClr>
                  </a:glow>
                </a:effectLst>
              </a:rPr>
              <a:t> </a:t>
            </a:r>
            <a:r>
              <a:rPr lang="en-US" i="1" dirty="0" err="1">
                <a:effectLst>
                  <a:glow rad="101600">
                    <a:schemeClr val="bg1">
                      <a:alpha val="60000"/>
                    </a:schemeClr>
                  </a:glow>
                </a:effectLst>
              </a:rPr>
              <a:t>kebaikan</a:t>
            </a:r>
            <a:r>
              <a:rPr lang="en-US" i="1" dirty="0">
                <a:effectLst>
                  <a:glow rad="101600">
                    <a:schemeClr val="bg1">
                      <a:alpha val="60000"/>
                    </a:schemeClr>
                  </a:glow>
                </a:effectLst>
              </a:rPr>
              <a:t>, </a:t>
            </a:r>
            <a:r>
              <a:rPr lang="en-US" i="1" dirty="0" err="1">
                <a:effectLst>
                  <a:glow rad="101600">
                    <a:schemeClr val="bg1">
                      <a:alpha val="60000"/>
                    </a:schemeClr>
                  </a:glow>
                </a:effectLst>
              </a:rPr>
              <a:t>tetapi</a:t>
            </a:r>
            <a:r>
              <a:rPr lang="en-US" i="1" dirty="0">
                <a:effectLst>
                  <a:glow rad="101600">
                    <a:schemeClr val="bg1">
                      <a:alpha val="60000"/>
                    </a:schemeClr>
                  </a:glow>
                </a:effectLst>
              </a:rPr>
              <a:t> </a:t>
            </a:r>
            <a:r>
              <a:rPr lang="en-US" i="1" dirty="0" err="1">
                <a:effectLst>
                  <a:glow rad="101600">
                    <a:schemeClr val="bg1">
                      <a:alpha val="60000"/>
                    </a:schemeClr>
                  </a:glow>
                </a:effectLst>
              </a:rPr>
              <a:t>adalah</a:t>
            </a:r>
            <a:r>
              <a:rPr lang="en-US" i="1" dirty="0">
                <a:effectLst>
                  <a:glow rad="101600">
                    <a:schemeClr val="bg1">
                      <a:alpha val="60000"/>
                    </a:schemeClr>
                  </a:glow>
                </a:effectLst>
              </a:rPr>
              <a:t> </a:t>
            </a:r>
            <a:r>
              <a:rPr lang="en-US" i="1" dirty="0" err="1">
                <a:effectLst>
                  <a:glow rad="101600">
                    <a:schemeClr val="bg1">
                      <a:alpha val="60000"/>
                    </a:schemeClr>
                  </a:glow>
                </a:effectLst>
              </a:rPr>
              <a:t>mereka</a:t>
            </a:r>
            <a:r>
              <a:rPr lang="en-US" i="1" dirty="0">
                <a:effectLst>
                  <a:glow rad="101600">
                    <a:schemeClr val="bg1">
                      <a:alpha val="60000"/>
                    </a:schemeClr>
                  </a:glow>
                </a:effectLst>
              </a:rPr>
              <a:t> yang </a:t>
            </a:r>
            <a:r>
              <a:rPr lang="en-US" i="1" dirty="0" err="1">
                <a:effectLst>
                  <a:glow rad="101600">
                    <a:schemeClr val="bg1">
                      <a:alpha val="60000"/>
                    </a:schemeClr>
                  </a:glow>
                </a:effectLst>
              </a:rPr>
              <a:t>menyambungkan</a:t>
            </a:r>
            <a:r>
              <a:rPr lang="en-US" i="1" dirty="0">
                <a:effectLst>
                  <a:glow rad="101600">
                    <a:schemeClr val="bg1">
                      <a:alpha val="60000"/>
                    </a:schemeClr>
                  </a:glow>
                </a:effectLst>
              </a:rPr>
              <a:t> (</a:t>
            </a:r>
            <a:r>
              <a:rPr lang="en-US" i="1" dirty="0" err="1">
                <a:effectLst>
                  <a:glow rad="101600">
                    <a:schemeClr val="bg1">
                      <a:alpha val="60000"/>
                    </a:schemeClr>
                  </a:glow>
                </a:effectLst>
              </a:rPr>
              <a:t>menjalinkan</a:t>
            </a:r>
            <a:r>
              <a:rPr lang="en-US" i="1" dirty="0">
                <a:effectLst>
                  <a:glow rad="101600">
                    <a:schemeClr val="bg1">
                      <a:alpha val="60000"/>
                    </a:schemeClr>
                  </a:glow>
                </a:effectLst>
              </a:rPr>
              <a:t> </a:t>
            </a:r>
            <a:r>
              <a:rPr lang="en-US" i="1" dirty="0" err="1">
                <a:effectLst>
                  <a:glow rad="101600">
                    <a:schemeClr val="bg1">
                      <a:alpha val="60000"/>
                    </a:schemeClr>
                  </a:glow>
                </a:effectLst>
              </a:rPr>
              <a:t>semula</a:t>
            </a:r>
            <a:r>
              <a:rPr lang="en-US" i="1" dirty="0">
                <a:effectLst>
                  <a:glow rad="101600">
                    <a:schemeClr val="bg1">
                      <a:alpha val="60000"/>
                    </a:schemeClr>
                  </a:glow>
                </a:effectLst>
              </a:rPr>
              <a:t>) </a:t>
            </a:r>
            <a:r>
              <a:rPr lang="en-US" i="1" dirty="0" err="1">
                <a:effectLst>
                  <a:glow rad="101600">
                    <a:schemeClr val="bg1">
                      <a:alpha val="60000"/>
                    </a:schemeClr>
                  </a:glow>
                </a:effectLst>
              </a:rPr>
              <a:t>suatu</a:t>
            </a:r>
            <a:r>
              <a:rPr lang="en-US" i="1" dirty="0">
                <a:effectLst>
                  <a:glow rad="101600">
                    <a:schemeClr val="bg1">
                      <a:alpha val="60000"/>
                    </a:schemeClr>
                  </a:glow>
                </a:effectLst>
              </a:rPr>
              <a:t> </a:t>
            </a:r>
            <a:r>
              <a:rPr lang="en-US" i="1" dirty="0" err="1">
                <a:effectLst>
                  <a:glow rad="101600">
                    <a:schemeClr val="bg1">
                      <a:alpha val="60000"/>
                    </a:schemeClr>
                  </a:glow>
                </a:effectLst>
              </a:rPr>
              <a:t>perhubungan</a:t>
            </a:r>
            <a:r>
              <a:rPr lang="en-US" i="1" dirty="0">
                <a:effectLst>
                  <a:glow rad="101600">
                    <a:schemeClr val="bg1">
                      <a:alpha val="60000"/>
                    </a:schemeClr>
                  </a:glow>
                </a:effectLst>
              </a:rPr>
              <a:t> yang </a:t>
            </a:r>
            <a:r>
              <a:rPr lang="en-US" i="1" dirty="0" err="1">
                <a:effectLst>
                  <a:glow rad="101600">
                    <a:schemeClr val="bg1">
                      <a:alpha val="60000"/>
                    </a:schemeClr>
                  </a:glow>
                </a:effectLst>
              </a:rPr>
              <a:t>telah</a:t>
            </a:r>
            <a:r>
              <a:rPr lang="en-US" i="1" dirty="0">
                <a:effectLst>
                  <a:glow rad="101600">
                    <a:schemeClr val="bg1">
                      <a:alpha val="60000"/>
                    </a:schemeClr>
                  </a:glow>
                </a:effectLst>
              </a:rPr>
              <a:t> </a:t>
            </a:r>
            <a:r>
              <a:rPr lang="en-US" i="1" dirty="0" err="1">
                <a:effectLst>
                  <a:glow rad="101600">
                    <a:schemeClr val="bg1">
                      <a:alpha val="60000"/>
                    </a:schemeClr>
                  </a:glow>
                </a:effectLst>
              </a:rPr>
              <a:t>terputus</a:t>
            </a:r>
            <a:r>
              <a:rPr lang="en-US" i="1" dirty="0" smtClean="0">
                <a:effectLst>
                  <a:glow rad="101600">
                    <a:schemeClr val="bg1">
                      <a:alpha val="60000"/>
                    </a:schemeClr>
                  </a:glow>
                </a:effectLst>
              </a:rPr>
              <a:t>.” HR </a:t>
            </a:r>
            <a:r>
              <a:rPr lang="en-US" i="1" dirty="0" err="1" smtClean="0">
                <a:effectLst>
                  <a:glow rad="101600">
                    <a:schemeClr val="bg1">
                      <a:alpha val="60000"/>
                    </a:schemeClr>
                  </a:glow>
                </a:effectLst>
              </a:rPr>
              <a:t>Bukhari</a:t>
            </a:r>
            <a:endParaRPr lang="en-US" dirty="0">
              <a:ln w="18415" cmpd="sng">
                <a:solidFill>
                  <a:srgbClr val="FFFFFF"/>
                </a:solidFill>
                <a:prstDash val="solid"/>
              </a:ln>
              <a:solidFill>
                <a:srgbClr val="FFFFFF"/>
              </a:solidFill>
              <a:effectLst>
                <a:glow rad="101600">
                  <a:schemeClr val="bg1">
                    <a:alpha val="60000"/>
                  </a:schemeClr>
                </a:glow>
              </a:effectLst>
            </a:endParaRPr>
          </a:p>
        </p:txBody>
      </p:sp>
      <p:sp>
        <p:nvSpPr>
          <p:cNvPr id="3" name="Rectangle 2"/>
          <p:cNvSpPr/>
          <p:nvPr/>
        </p:nvSpPr>
        <p:spPr>
          <a:xfrm>
            <a:off x="251520" y="2001439"/>
            <a:ext cx="8749572" cy="2003625"/>
          </a:xfrm>
          <a:prstGeom prst="rect">
            <a:avLst/>
          </a:prstGeom>
        </p:spPr>
        <p:txBody>
          <a:bodyPr wrap="square">
            <a:spAutoFit/>
          </a:bodyPr>
          <a:lstStyle/>
          <a:p>
            <a:pPr algn="ctr" rtl="1">
              <a:lnSpc>
                <a:spcPct val="115000"/>
              </a:lnSpc>
            </a:pPr>
            <a:r>
              <a:rPr lang="en-US" sz="3600" dirty="0" err="1"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عن</a:t>
            </a:r>
            <a:r>
              <a:rPr lang="en-US"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عَبدِ</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اللهِ</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بنِ</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عَمرٍو</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بن</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العَاصِ</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رضي</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الله</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عنهما</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قَالَ</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قَالَ</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رَسُولُ</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اللهِ</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صَلَّى</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اللهُ</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عَلَيهِ</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وَسَلَّمَ</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لَيسَ</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الوَاصِلُ</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بِالمُـكَافِئِ</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وَلَكِنَّ</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الوَاصِلُ</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الَّذِي</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إِذَا</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قُطِّعَتْ</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رَحِمَهُ</a:t>
            </a:r>
            <a:r>
              <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 </a:t>
            </a:r>
            <a:r>
              <a:rPr lang="en-US" sz="3600" dirty="0" err="1">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rPr>
              <a:t>وَصَلَهَا</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Traditional Arabic" panose="02020603050405020304" pitchFamily="18" charset="-78"/>
              <a:ea typeface="Calibri" panose="020F050202020403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Double Bracket 10"/>
          <p:cNvSpPr/>
          <p:nvPr/>
        </p:nvSpPr>
        <p:spPr>
          <a:xfrm>
            <a:off x="251520" y="1906647"/>
            <a:ext cx="8712968" cy="2962513"/>
          </a:xfrm>
          <a:prstGeom prst="bracketPair">
            <a:avLst/>
          </a:prstGeom>
          <a:solidFill>
            <a:srgbClr val="00B05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marL="361950" lvl="0" indent="-361950" algn="just">
              <a:buClr>
                <a:srgbClr val="FF0000"/>
              </a:buClr>
              <a:buFont typeface="Wingdings" pitchFamily="2" charset="2"/>
              <a:buChar char="§"/>
            </a:pPr>
            <a:r>
              <a:rPr lang="en-US" sz="2400" dirty="0" err="1">
                <a:ln w="0"/>
                <a:effectLst>
                  <a:glow rad="101600">
                    <a:schemeClr val="bg1">
                      <a:alpha val="60000"/>
                    </a:schemeClr>
                  </a:glow>
                  <a:outerShdw blurRad="38100" dist="19050" dir="2700000" algn="tl" rotWithShape="0">
                    <a:schemeClr val="dk1">
                      <a:alpha val="40000"/>
                    </a:schemeClr>
                  </a:outerShdw>
                </a:effectLst>
              </a:rPr>
              <a:t>Pengutusan</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Rasulullah</a:t>
            </a:r>
            <a:r>
              <a:rPr lang="en-US" sz="2400" dirty="0">
                <a:ln w="0"/>
                <a:effectLst>
                  <a:glow rad="101600">
                    <a:schemeClr val="bg1">
                      <a:alpha val="60000"/>
                    </a:schemeClr>
                  </a:glow>
                  <a:outerShdw blurRad="38100" dist="19050" dir="2700000" algn="tl" rotWithShape="0">
                    <a:schemeClr val="dk1">
                      <a:alpha val="40000"/>
                    </a:schemeClr>
                  </a:outerShdw>
                </a:effectLst>
              </a:rPr>
              <a:t> SAW </a:t>
            </a:r>
            <a:r>
              <a:rPr lang="en-US" sz="2400" dirty="0" err="1">
                <a:ln w="0"/>
                <a:effectLst>
                  <a:glow rad="101600">
                    <a:schemeClr val="bg1">
                      <a:alpha val="60000"/>
                    </a:schemeClr>
                  </a:glow>
                  <a:outerShdw blurRad="38100" dist="19050" dir="2700000" algn="tl" rotWithShape="0">
                    <a:schemeClr val="dk1">
                      <a:alpha val="40000"/>
                    </a:schemeClr>
                  </a:outerShdw>
                </a:effectLst>
              </a:rPr>
              <a:t>mempunyai</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kesan</a:t>
            </a:r>
            <a:r>
              <a:rPr lang="en-US" sz="2400" dirty="0">
                <a:ln w="0"/>
                <a:effectLst>
                  <a:glow rad="101600">
                    <a:schemeClr val="bg1">
                      <a:alpha val="60000"/>
                    </a:schemeClr>
                  </a:glow>
                  <a:outerShdw blurRad="38100" dist="19050" dir="2700000" algn="tl" rotWithShape="0">
                    <a:schemeClr val="dk1">
                      <a:alpha val="40000"/>
                    </a:schemeClr>
                  </a:outerShdw>
                </a:effectLst>
              </a:rPr>
              <a:t> yang </a:t>
            </a:r>
            <a:r>
              <a:rPr lang="en-US" sz="2400" dirty="0" err="1">
                <a:ln w="0"/>
                <a:effectLst>
                  <a:glow rad="101600">
                    <a:schemeClr val="bg1">
                      <a:alpha val="60000"/>
                    </a:schemeClr>
                  </a:glow>
                  <a:outerShdw blurRad="38100" dist="19050" dir="2700000" algn="tl" rotWithShape="0">
                    <a:schemeClr val="dk1">
                      <a:alpha val="40000"/>
                    </a:schemeClr>
                  </a:outerShdw>
                </a:effectLst>
              </a:rPr>
              <a:t>sangat</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besar</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dalam</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kehidupan</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umat</a:t>
            </a:r>
            <a:r>
              <a:rPr lang="en-US" sz="2400" dirty="0">
                <a:ln w="0"/>
                <a:effectLst>
                  <a:glow rad="101600">
                    <a:schemeClr val="bg1">
                      <a:alpha val="60000"/>
                    </a:schemeClr>
                  </a:glow>
                  <a:outerShdw blurRad="38100" dist="19050" dir="2700000" algn="tl" rotWithShape="0">
                    <a:schemeClr val="dk1">
                      <a:alpha val="40000"/>
                    </a:schemeClr>
                  </a:outerShdw>
                </a:effectLst>
              </a:rPr>
              <a:t> Islam. </a:t>
            </a:r>
            <a:endParaRPr lang="en-US" sz="2400" dirty="0" smtClean="0">
              <a:ln w="0"/>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endParaRPr lang="en-US" sz="2400" dirty="0">
              <a:ln w="0"/>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en-US" sz="2400" dirty="0">
                <a:ln w="0"/>
                <a:effectLst>
                  <a:glow rad="101600">
                    <a:schemeClr val="bg1">
                      <a:alpha val="60000"/>
                    </a:schemeClr>
                  </a:glow>
                  <a:outerShdw blurRad="38100" dist="19050" dir="2700000" algn="tl" rotWithShape="0">
                    <a:schemeClr val="dk1">
                      <a:alpha val="40000"/>
                    </a:schemeClr>
                  </a:outerShdw>
                </a:effectLst>
              </a:rPr>
              <a:t>Malaysia </a:t>
            </a:r>
            <a:r>
              <a:rPr lang="en-US" sz="2400" dirty="0" err="1">
                <a:ln w="0"/>
                <a:effectLst>
                  <a:glow rad="101600">
                    <a:schemeClr val="bg1">
                      <a:alpha val="60000"/>
                    </a:schemeClr>
                  </a:glow>
                  <a:outerShdw blurRad="38100" dist="19050" dir="2700000" algn="tl" rotWithShape="0">
                    <a:schemeClr val="dk1">
                      <a:alpha val="40000"/>
                    </a:schemeClr>
                  </a:outerShdw>
                </a:effectLst>
              </a:rPr>
              <a:t>terus</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terpelihara</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daripada</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ancaman</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dan</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anasir</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negatif</a:t>
            </a:r>
            <a:r>
              <a:rPr lang="en-US" sz="2400" dirty="0">
                <a:ln w="0"/>
                <a:effectLst>
                  <a:glow rad="101600">
                    <a:schemeClr val="bg1">
                      <a:alpha val="60000"/>
                    </a:schemeClr>
                  </a:glow>
                  <a:outerShdw blurRad="38100" dist="19050" dir="2700000" algn="tl" rotWithShape="0">
                    <a:schemeClr val="dk1">
                      <a:alpha val="40000"/>
                    </a:schemeClr>
                  </a:outerShdw>
                </a:effectLst>
              </a:rPr>
              <a:t> </a:t>
            </a:r>
            <a:endParaRPr lang="en-US" sz="2400" dirty="0" smtClean="0">
              <a:ln w="0"/>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endParaRPr lang="en-US" sz="2400" dirty="0">
              <a:ln w="0"/>
              <a:effectLst>
                <a:glow rad="101600">
                  <a:schemeClr val="bg1">
                    <a:alpha val="60000"/>
                  </a:schemeClr>
                </a:glow>
                <a:outerShdw blurRad="38100" dist="19050" dir="2700000" algn="tl" rotWithShape="0">
                  <a:schemeClr val="dk1">
                    <a:alpha val="40000"/>
                  </a:schemeClr>
                </a:outerShdw>
              </a:effectLst>
            </a:endParaRPr>
          </a:p>
          <a:p>
            <a:pPr marL="361950" lvl="0" indent="-361950" algn="just">
              <a:buClr>
                <a:srgbClr val="FF0000"/>
              </a:buClr>
              <a:buFont typeface="Wingdings" pitchFamily="2" charset="2"/>
              <a:buChar char="§"/>
            </a:pPr>
            <a:r>
              <a:rPr lang="en-US" sz="2400" dirty="0" err="1" smtClean="0">
                <a:ln w="0"/>
                <a:effectLst>
                  <a:glow rad="101600">
                    <a:schemeClr val="bg1">
                      <a:alpha val="60000"/>
                    </a:schemeClr>
                  </a:glow>
                  <a:outerShdw blurRad="38100" dist="19050" dir="2700000" algn="tl" rotWithShape="0">
                    <a:schemeClr val="dk1">
                      <a:alpha val="40000"/>
                    </a:schemeClr>
                  </a:outerShdw>
                </a:effectLst>
              </a:rPr>
              <a:t>Perpecahan</a:t>
            </a:r>
            <a:r>
              <a:rPr lang="en-US" sz="2400" dirty="0" smtClean="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menyukarkan</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usaha</a:t>
            </a:r>
            <a:r>
              <a:rPr lang="en-US" sz="2400" dirty="0">
                <a:ln w="0"/>
                <a:effectLst>
                  <a:glow rad="101600">
                    <a:schemeClr val="bg1">
                      <a:alpha val="60000"/>
                    </a:schemeClr>
                  </a:glow>
                  <a:outerShdw blurRad="38100" dist="19050" dir="2700000" algn="tl" rotWithShape="0">
                    <a:schemeClr val="dk1">
                      <a:alpha val="40000"/>
                    </a:schemeClr>
                  </a:outerShdw>
                </a:effectLst>
              </a:rPr>
              <a:t> </a:t>
            </a:r>
            <a:r>
              <a:rPr lang="en-US" sz="2400" dirty="0" err="1">
                <a:ln w="0"/>
                <a:effectLst>
                  <a:glow rad="101600">
                    <a:schemeClr val="bg1">
                      <a:alpha val="60000"/>
                    </a:schemeClr>
                  </a:glow>
                  <a:outerShdw blurRad="38100" dist="19050" dir="2700000" algn="tl" rotWithShape="0">
                    <a:schemeClr val="dk1">
                      <a:alpha val="40000"/>
                    </a:schemeClr>
                  </a:outerShdw>
                </a:effectLst>
              </a:rPr>
              <a:t>penyatuan</a:t>
            </a:r>
            <a:r>
              <a:rPr lang="en-US" sz="2400" dirty="0">
                <a:ln w="0"/>
                <a:effectLst>
                  <a:glow rad="101600">
                    <a:schemeClr val="bg1">
                      <a:alpha val="60000"/>
                    </a:schemeClr>
                  </a:glow>
                  <a:outerShdw blurRad="38100" dist="19050" dir="2700000" algn="tl" rotWithShape="0">
                    <a:schemeClr val="dk1">
                      <a:alpha val="40000"/>
                    </a:schemeClr>
                  </a:outerShdw>
                </a:effectLst>
              </a:rPr>
              <a:t> </a:t>
            </a:r>
            <a:endParaRPr lang="en-US" sz="2200" dirty="0" smtClean="0">
              <a:ln w="0"/>
              <a:effectLst>
                <a:glow rad="101600">
                  <a:schemeClr val="bg1">
                    <a:alpha val="60000"/>
                  </a:schemeClr>
                </a:glow>
                <a:outerShdw blurRad="38100" dist="19050" dir="2700000" algn="tl" rotWithShape="0">
                  <a:schemeClr val="dk1">
                    <a:alpha val="40000"/>
                  </a:schemeClr>
                </a:outerShdw>
              </a:effectLst>
            </a:endParaRPr>
          </a:p>
        </p:txBody>
      </p:sp>
      <p:sp>
        <p:nvSpPr>
          <p:cNvPr id="10" name="Rectangle 9"/>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Double Bracket 10"/>
          <p:cNvSpPr/>
          <p:nvPr/>
        </p:nvSpPr>
        <p:spPr>
          <a:xfrm>
            <a:off x="251520" y="1906647"/>
            <a:ext cx="8712968" cy="3371136"/>
          </a:xfrm>
          <a:prstGeom prst="bracketPair">
            <a:avLst/>
          </a:prstGeom>
          <a:solidFill>
            <a:srgbClr val="00B050">
              <a:alpha val="55000"/>
            </a:srgbClr>
          </a:solidFill>
        </p:spPr>
        <p:style>
          <a:lnRef idx="3">
            <a:schemeClr val="accent5"/>
          </a:lnRef>
          <a:fillRef idx="0">
            <a:schemeClr val="accent5"/>
          </a:fillRef>
          <a:effectRef idx="2">
            <a:schemeClr val="accent5"/>
          </a:effectRef>
          <a:fontRef idx="minor">
            <a:schemeClr val="tx1"/>
          </a:fontRef>
        </p:style>
        <p:txBody>
          <a:bodyPr wrap="square">
            <a:spAutoFit/>
          </a:bodyPr>
          <a:lstStyle/>
          <a:p>
            <a:pPr algn="ctr"/>
            <a:r>
              <a:rPr lang="en-US" sz="2400" dirty="0" err="1">
                <a:solidFill>
                  <a:srgbClr val="FFFF00"/>
                </a:solidFill>
                <a:effectLst>
                  <a:glow rad="101600">
                    <a:schemeClr val="bg1">
                      <a:alpha val="60000"/>
                    </a:schemeClr>
                  </a:glow>
                </a:effectLst>
              </a:rPr>
              <a:t>Atas</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dasar</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persaudaraan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mimbar</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ingin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menzahirkan</a:t>
            </a:r>
            <a:r>
              <a:rPr lang="en-US" sz="2400" dirty="0">
                <a:solidFill>
                  <a:srgbClr val="FFFF00"/>
                </a:solidFill>
                <a:effectLst>
                  <a:glow rad="101600">
                    <a:schemeClr val="bg1">
                      <a:alpha val="60000"/>
                    </a:schemeClr>
                  </a:glow>
                </a:effectLst>
              </a:rPr>
              <a:t> rasa </a:t>
            </a:r>
            <a:r>
              <a:rPr lang="en-US" sz="2400" dirty="0" err="1">
                <a:solidFill>
                  <a:srgbClr val="FFFF00"/>
                </a:solidFill>
                <a:effectLst>
                  <a:glow rad="101600">
                    <a:schemeClr val="bg1">
                      <a:alpha val="60000"/>
                    </a:schemeClr>
                  </a:glow>
                </a:effectLst>
              </a:rPr>
              <a:t>sedih</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simpati</a:t>
            </a:r>
            <a:r>
              <a:rPr lang="en-US" sz="2400" dirty="0">
                <a:solidFill>
                  <a:srgbClr val="FFFF00"/>
                </a:solidFill>
                <a:effectLst>
                  <a:glow rad="101600">
                    <a:schemeClr val="bg1">
                      <a:alpha val="60000"/>
                    </a:schemeClr>
                  </a:glow>
                </a:effectLst>
              </a:rPr>
              <a:t> di </a:t>
            </a:r>
            <a:r>
              <a:rPr lang="en-US" sz="2400" dirty="0" err="1">
                <a:solidFill>
                  <a:srgbClr val="FFFF00"/>
                </a:solidFill>
                <a:effectLst>
                  <a:glow rad="101600">
                    <a:schemeClr val="bg1">
                      <a:alpha val="60000"/>
                    </a:schemeClr>
                  </a:glow>
                </a:effectLst>
              </a:rPr>
              <a:t>atas</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ujian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musibah</a:t>
            </a:r>
            <a:r>
              <a:rPr lang="en-US" sz="2400" dirty="0">
                <a:solidFill>
                  <a:srgbClr val="FFFF00"/>
                </a:solidFill>
                <a:effectLst>
                  <a:glow rad="101600">
                    <a:schemeClr val="bg1">
                      <a:alpha val="60000"/>
                    </a:schemeClr>
                  </a:glow>
                </a:effectLst>
              </a:rPr>
              <a:t> yang </a:t>
            </a:r>
            <a:r>
              <a:rPr lang="en-US" sz="2400" dirty="0" err="1">
                <a:solidFill>
                  <a:srgbClr val="FFFF00"/>
                </a:solidFill>
                <a:effectLst>
                  <a:glow rad="101600">
                    <a:schemeClr val="bg1">
                      <a:alpha val="60000"/>
                    </a:schemeClr>
                  </a:glow>
                </a:effectLst>
              </a:rPr>
              <a:t>menimpa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saudara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kita</a:t>
            </a:r>
            <a:r>
              <a:rPr lang="en-US" sz="2400" dirty="0">
                <a:solidFill>
                  <a:srgbClr val="FFFF00"/>
                </a:solidFill>
                <a:effectLst>
                  <a:glow rad="101600">
                    <a:schemeClr val="bg1">
                      <a:alpha val="60000"/>
                    </a:schemeClr>
                  </a:glow>
                </a:effectLst>
              </a:rPr>
              <a:t> di Myanmar yang </a:t>
            </a:r>
            <a:r>
              <a:rPr lang="en-US" sz="2400" dirty="0" err="1">
                <a:solidFill>
                  <a:srgbClr val="FFFF00"/>
                </a:solidFill>
                <a:effectLst>
                  <a:glow rad="101600">
                    <a:schemeClr val="bg1">
                      <a:alpha val="60000"/>
                    </a:schemeClr>
                  </a:glow>
                </a:effectLst>
              </a:rPr>
              <a:t>ditindas</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dan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juga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saudara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kita</a:t>
            </a:r>
            <a:r>
              <a:rPr lang="en-US" sz="2400" dirty="0">
                <a:solidFill>
                  <a:srgbClr val="FFFF00"/>
                </a:solidFill>
                <a:effectLst>
                  <a:glow rad="101600">
                    <a:schemeClr val="bg1">
                      <a:alpha val="60000"/>
                    </a:schemeClr>
                  </a:glow>
                </a:effectLst>
              </a:rPr>
              <a:t> di </a:t>
            </a:r>
            <a:r>
              <a:rPr lang="en-US" sz="2400" dirty="0" err="1">
                <a:solidFill>
                  <a:srgbClr val="FFFF00"/>
                </a:solidFill>
                <a:effectLst>
                  <a:glow rad="101600">
                    <a:schemeClr val="bg1">
                      <a:alpha val="60000"/>
                    </a:schemeClr>
                  </a:glow>
                </a:effectLst>
              </a:rPr>
              <a:t>Acheh</a:t>
            </a:r>
            <a:r>
              <a:rPr lang="en-US" sz="2400" dirty="0">
                <a:solidFill>
                  <a:srgbClr val="FFFF00"/>
                </a:solidFill>
                <a:effectLst>
                  <a:glow rad="101600">
                    <a:schemeClr val="bg1">
                      <a:alpha val="60000"/>
                    </a:schemeClr>
                  </a:glow>
                </a:effectLst>
              </a:rPr>
              <a:t> yang </a:t>
            </a:r>
            <a:r>
              <a:rPr lang="en-US" sz="2400" dirty="0" err="1">
                <a:solidFill>
                  <a:srgbClr val="FFFF00"/>
                </a:solidFill>
                <a:effectLst>
                  <a:glow rad="101600">
                    <a:schemeClr val="bg1">
                      <a:alpha val="60000"/>
                    </a:schemeClr>
                  </a:glow>
                </a:effectLst>
              </a:rPr>
              <a:t>mengalami</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gempa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bumi</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baru-baru</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ini</a:t>
            </a:r>
            <a:r>
              <a:rPr lang="en-US" sz="2400" dirty="0">
                <a:solidFill>
                  <a:srgbClr val="FFFF00"/>
                </a:solidFill>
                <a:effectLst>
                  <a:glow rad="101600">
                    <a:schemeClr val="bg1">
                      <a:alpha val="60000"/>
                    </a:schemeClr>
                  </a:glow>
                </a:effectLst>
              </a:rPr>
              <a:t>. </a:t>
            </a:r>
            <a:endParaRPr lang="en-US" sz="2400" dirty="0" smtClean="0">
              <a:solidFill>
                <a:srgbClr val="FFFF00"/>
              </a:solidFill>
              <a:effectLst>
                <a:glow rad="101600">
                  <a:schemeClr val="bg1">
                    <a:alpha val="60000"/>
                  </a:schemeClr>
                </a:glow>
              </a:effectLst>
            </a:endParaRPr>
          </a:p>
          <a:p>
            <a:pPr algn="ctr"/>
            <a:endParaRPr lang="en-US" sz="2400" dirty="0">
              <a:solidFill>
                <a:srgbClr val="FFFF00"/>
              </a:solidFill>
              <a:effectLst>
                <a:glow rad="101600">
                  <a:schemeClr val="bg1">
                    <a:alpha val="60000"/>
                  </a:schemeClr>
                </a:glow>
              </a:effectLst>
            </a:endParaRPr>
          </a:p>
          <a:p>
            <a:pPr algn="ctr"/>
            <a:r>
              <a:rPr lang="en-US" sz="2400" dirty="0" err="1" smtClean="0">
                <a:solidFill>
                  <a:srgbClr val="FFFF00"/>
                </a:solidFill>
                <a:effectLst>
                  <a:glow rad="101600">
                    <a:schemeClr val="bg1">
                      <a:alpha val="60000"/>
                    </a:schemeClr>
                  </a:glow>
                </a:effectLst>
              </a:rPr>
              <a:t>Sehubungan</a:t>
            </a:r>
            <a:r>
              <a:rPr lang="en-US" sz="2400" dirty="0" smtClean="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itu</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marilah</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kita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sama-sama</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menghulurkan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sumbangan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bagi</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meringankan</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bebanan</a:t>
            </a:r>
            <a:r>
              <a:rPr lang="en-US" sz="2400" dirty="0">
                <a:solidFill>
                  <a:srgbClr val="FFFF00"/>
                </a:solidFill>
                <a:effectLst>
                  <a:glow rad="101600">
                    <a:schemeClr val="bg1">
                      <a:alpha val="60000"/>
                    </a:schemeClr>
                  </a:glow>
                </a:effectLst>
              </a:rPr>
              <a:t> yang </a:t>
            </a:r>
            <a:r>
              <a:rPr lang="en-US" sz="2400" dirty="0" err="1">
                <a:solidFill>
                  <a:srgbClr val="FFFF00"/>
                </a:solidFill>
                <a:effectLst>
                  <a:glow rad="101600">
                    <a:schemeClr val="bg1">
                      <a:alpha val="60000"/>
                    </a:schemeClr>
                  </a:glow>
                </a:effectLst>
              </a:rPr>
              <a:t>ditanggung</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oleh</a:t>
            </a:r>
            <a:r>
              <a:rPr lang="en-US" sz="2400" dirty="0">
                <a:solidFill>
                  <a:srgbClr val="FFFF00"/>
                </a:solidFill>
                <a:effectLst>
                  <a:glow rad="101600">
                    <a:schemeClr val="bg1">
                      <a:alpha val="60000"/>
                    </a:schemeClr>
                  </a:glow>
                </a:effectLst>
              </a:rPr>
              <a:t> </a:t>
            </a:r>
            <a:r>
              <a:rPr lang="en-US" sz="2400" dirty="0" err="1">
                <a:solidFill>
                  <a:srgbClr val="FFFF00"/>
                </a:solidFill>
                <a:effectLst>
                  <a:glow rad="101600">
                    <a:schemeClr val="bg1">
                      <a:alpha val="60000"/>
                    </a:schemeClr>
                  </a:glow>
                </a:effectLst>
              </a:rPr>
              <a:t>mereka</a:t>
            </a:r>
            <a:r>
              <a:rPr lang="en-US" sz="2400" dirty="0" smtClean="0">
                <a:solidFill>
                  <a:srgbClr val="FFFF00"/>
                </a:solidFill>
                <a:effectLst>
                  <a:glow rad="101600">
                    <a:schemeClr val="bg1">
                      <a:alpha val="60000"/>
                    </a:schemeClr>
                  </a:glow>
                </a:effectLst>
              </a:rPr>
              <a:t>.</a:t>
            </a:r>
            <a:r>
              <a:rPr lang="en-US" sz="2400" dirty="0">
                <a:solidFill>
                  <a:srgbClr val="FFFF00"/>
                </a:solidFill>
                <a:effectLst>
                  <a:glow rad="101600">
                    <a:schemeClr val="bg1">
                      <a:alpha val="60000"/>
                    </a:schemeClr>
                  </a:glow>
                </a:effectLst>
              </a:rPr>
              <a:t> </a:t>
            </a:r>
          </a:p>
        </p:txBody>
      </p:sp>
      <p:sp>
        <p:nvSpPr>
          <p:cNvPr id="10" name="Rectangle 9"/>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3784895853"/>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192393067"/>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5000"/>
            <a:lum/>
          </a:blip>
          <a:srcRect/>
          <a:stretch>
            <a:fillRect l="-15000" r="-15000"/>
          </a:stretch>
        </a:blipFill>
        <a:effectLst/>
      </p:bgPr>
    </p:bg>
    <p:spTree>
      <p:nvGrpSpPr>
        <p:cNvPr id="1" name=""/>
        <p:cNvGrpSpPr/>
        <p:nvPr/>
      </p:nvGrpSpPr>
      <p:grpSpPr>
        <a:xfrm>
          <a:off x="0" y="0"/>
          <a:ext cx="0" cy="0"/>
          <a:chOff x="0" y="0"/>
          <a:chExt cx="0" cy="0"/>
        </a:xfrm>
      </p:grpSpPr>
      <p:sp>
        <p:nvSpPr>
          <p:cNvPr id="13" name="Rectangle 12"/>
          <p:cNvSpPr/>
          <p:nvPr/>
        </p:nvSpPr>
        <p:spPr>
          <a:xfrm>
            <a:off x="0" y="3335894"/>
            <a:ext cx="9144000" cy="1317241"/>
          </a:xfrm>
          <a:prstGeom prst="rect">
            <a:avLst/>
          </a:prstGeom>
          <a:solidFill>
            <a:schemeClr val="dk1">
              <a:alpha val="5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effectLst>
                <a:outerShdw blurRad="75057" dist="38100" dir="5400000" sy="-20000" rotWithShape="0">
                  <a:prstClr val="black">
                    <a:alpha val="25000"/>
                  </a:prstClr>
                </a:outerShdw>
              </a:effectLst>
            </a:endParaRPr>
          </a:p>
        </p:txBody>
      </p:sp>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763688" y="1844824"/>
            <a:ext cx="5436096" cy="646331"/>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C000"/>
                </a:solidFill>
                <a:prstDash val="solid"/>
              </a:ln>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3563888" y="4890257"/>
            <a:ext cx="169168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rtl="1" fontAlgn="base">
              <a:spcBef>
                <a:spcPct val="0"/>
              </a:spcBef>
              <a:spcAft>
                <a:spcPct val="0"/>
              </a:spcAft>
            </a:pP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MS Sans Serif"/>
                <a:ea typeface="Calibri" pitchFamily="34" charset="0"/>
                <a:cs typeface="Traditional Arabic" pitchFamily="2" charset="-78"/>
              </a:rPr>
              <a:t>(</a:t>
            </a:r>
            <a:r>
              <a:rPr lang="ar-SA"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028" panose="02000400000000000000" pitchFamily="2" charset="2"/>
                <a:ea typeface="Calibri" panose="020F0502020204030204" pitchFamily="34" charset="0"/>
                <a:cs typeface="Traditional Arabic" panose="02020603050405020304" pitchFamily="18" charset="-78"/>
              </a:rPr>
              <a:t>سورة الحجرات: </a:t>
            </a:r>
            <a:r>
              <a:rPr lang="ar-SA" sz="20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abic Transparent" panose="020B0604020202020204" pitchFamily="34" charset="0"/>
              </a:rPr>
              <a:t>١٠</a:t>
            </a:r>
            <a:r>
              <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abic Typesetting"/>
                <a:ea typeface="Calibri" pitchFamily="34" charset="0"/>
                <a:cs typeface="Traditional Arabic" pitchFamily="2" charset="-78"/>
              </a:rPr>
              <a:t>)</a:t>
            </a:r>
            <a:endParaRPr kumimoji="0" lang="ar-SA" sz="2000" i="0" u="none" strike="noStrike" normalizeH="0" baseline="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Arial" pitchFamily="34" charset="0"/>
              <a:cs typeface="Traditional Arabic" pitchFamily="2" charset="-78"/>
            </a:endParaRPr>
          </a:p>
        </p:txBody>
      </p:sp>
      <p:sp>
        <p:nvSpPr>
          <p:cNvPr id="2" name="Rectangle 1"/>
          <p:cNvSpPr/>
          <p:nvPr/>
        </p:nvSpPr>
        <p:spPr>
          <a:xfrm>
            <a:off x="214820" y="3573016"/>
            <a:ext cx="8677660" cy="729430"/>
          </a:xfrm>
          <a:prstGeom prst="rect">
            <a:avLst/>
          </a:prstGeom>
        </p:spPr>
        <p:txBody>
          <a:bodyPr wrap="square">
            <a:spAutoFit/>
          </a:bodyPr>
          <a:lstStyle/>
          <a:p>
            <a:pPr algn="ctr"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548" panose="02000400000000000000" pitchFamily="2" charset="2"/>
                <a:ea typeface="Times New Roman" panose="02020603050405020304" pitchFamily="18" charset="0"/>
                <a:cs typeface="Arabic Transparent" panose="020B0604020202020204" pitchFamily="34" charset="0"/>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516" panose="02000400000000000000" pitchFamily="2" charset="2"/>
              </a:rPr>
              <a:t> ﯜ ﯝ ﯞ ﯟ ﯠ ﯡ ﯢ ﯣ ﯤ ﯥ ﯦ </a:t>
            </a: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QCF_P548" panose="02000400000000000000" pitchFamily="2" charset="2"/>
                <a:ea typeface="Times New Roman" panose="02020603050405020304" pitchFamily="18" charset="0"/>
                <a:cs typeface="Arabic Transparent" panose="020B0604020202020204" pitchFamily="34" charset="0"/>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2771800" y="1412776"/>
            <a:ext cx="3384376" cy="523220"/>
          </a:xfrm>
          <a:prstGeom prst="rect">
            <a:avLst/>
          </a:prstGeom>
        </p:spPr>
        <p:txBody>
          <a:bodyPr wrap="square">
            <a:spAutoFit/>
          </a:bodyPr>
          <a:lstStyle/>
          <a:p>
            <a:pPr algn="just"/>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extLst>
              <p:ext uri="{D42A27DB-BD31-4B8C-83A1-F6EECF244321}">
                <p14:modId xmlns:p14="http://schemas.microsoft.com/office/powerpoint/2010/main" val="3752860646"/>
              </p:ext>
            </p:extLst>
          </p:nvPr>
        </p:nvGraphicFramePr>
        <p:xfrm>
          <a:off x="648072" y="2245320"/>
          <a:ext cx="8028384" cy="43520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8-Point Star 18"/>
          <p:cNvSpPr/>
          <p:nvPr/>
        </p:nvSpPr>
        <p:spPr>
          <a:xfrm>
            <a:off x="4211960" y="1988840"/>
            <a:ext cx="504056" cy="576064"/>
          </a:xfrm>
          <a:prstGeom prst="star8">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FF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FF00"/>
              </a:solidFill>
              <a:effectLst>
                <a:outerShdw blurRad="63500" dir="3600000" algn="tl" rotWithShape="0">
                  <a:srgbClr val="000000">
                    <a:alpha val="70000"/>
                  </a:srgbClr>
                </a:outerShdw>
              </a:effectLst>
            </a:endParaRPr>
          </a:p>
        </p:txBody>
      </p:sp>
      <p:sp>
        <p:nvSpPr>
          <p:cNvPr id="12" name="Rectangle 11"/>
          <p:cNvSpPr/>
          <p:nvPr/>
        </p:nvSpPr>
        <p:spPr>
          <a:xfrm>
            <a:off x="0" y="6381328"/>
            <a:ext cx="7668344" cy="4766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836712"/>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ound Diagonal Corner Rectangle 12"/>
          <p:cNvSpPr/>
          <p:nvPr/>
        </p:nvSpPr>
        <p:spPr>
          <a:xfrm>
            <a:off x="144016" y="4115469"/>
            <a:ext cx="8892480" cy="1940957"/>
          </a:xfrm>
          <a:prstGeom prst="round2DiagRect">
            <a:avLst/>
          </a:prstGeom>
          <a:solidFill>
            <a:schemeClr val="dk1">
              <a:alpha val="58000"/>
            </a:schemeClr>
          </a:solidFill>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ctr"/>
            <a:r>
              <a:rPr lang="en-US" dirty="0" err="1"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algn="just"/>
            <a:r>
              <a:rPr lang="ms-MY" i="1" dirty="0">
                <a:solidFill>
                  <a:srgbClr val="FFFF00"/>
                </a:solidFill>
                <a:effectLst>
                  <a:glow rad="101600">
                    <a:schemeClr val="bg1">
                      <a:alpha val="60000"/>
                    </a:schemeClr>
                  </a:glow>
                </a:effectLst>
              </a:rPr>
              <a:t>“(Kalau kamu tidak mematuhi perintah) m</a:t>
            </a:r>
            <a:r>
              <a:rPr lang="en-US" i="1" dirty="0">
                <a:solidFill>
                  <a:srgbClr val="FFFF00"/>
                </a:solidFill>
                <a:effectLst>
                  <a:glow rad="101600">
                    <a:schemeClr val="bg1">
                      <a:alpha val="60000"/>
                    </a:schemeClr>
                  </a:glow>
                </a:effectLst>
              </a:rPr>
              <a:t>aka </a:t>
            </a:r>
            <a:r>
              <a:rPr lang="en-US" i="1" dirty="0" err="1">
                <a:solidFill>
                  <a:srgbClr val="FFFF00"/>
                </a:solidFill>
                <a:effectLst>
                  <a:glow rad="101600">
                    <a:schemeClr val="bg1">
                      <a:alpha val="60000"/>
                    </a:schemeClr>
                  </a:glow>
                </a:effectLst>
              </a:rPr>
              <a:t>tidakkah</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kamu</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harus</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dibimbang</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dikhuatirkan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jika</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kamu</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dapat</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memegang</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kuasa</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kamu</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akan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melakukan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kerosakan</a:t>
            </a:r>
            <a:r>
              <a:rPr lang="en-US" i="1" dirty="0">
                <a:solidFill>
                  <a:srgbClr val="FFFF00"/>
                </a:solidFill>
                <a:effectLst>
                  <a:glow rad="101600">
                    <a:schemeClr val="bg1">
                      <a:alpha val="60000"/>
                    </a:schemeClr>
                  </a:glow>
                </a:effectLst>
              </a:rPr>
              <a:t> di </a:t>
            </a:r>
            <a:r>
              <a:rPr lang="en-US" i="1" dirty="0" err="1">
                <a:solidFill>
                  <a:srgbClr val="FFFF00"/>
                </a:solidFill>
                <a:effectLst>
                  <a:glow rad="101600">
                    <a:schemeClr val="bg1">
                      <a:alpha val="60000"/>
                    </a:schemeClr>
                  </a:glow>
                </a:effectLst>
              </a:rPr>
              <a:t>muka</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bumi</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memutuskan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hubungan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silaturahim</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dengan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kaum</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kerabat</a:t>
            </a:r>
            <a:r>
              <a:rPr lang="en-US" i="1" dirty="0">
                <a:solidFill>
                  <a:srgbClr val="FFFF00"/>
                </a:solidFill>
                <a:effectLst>
                  <a:glow rad="101600">
                    <a:schemeClr val="bg1">
                      <a:alpha val="60000"/>
                    </a:schemeClr>
                  </a:glow>
                </a:effectLst>
              </a:rPr>
              <a:t>?. (Orang yang </a:t>
            </a:r>
            <a:r>
              <a:rPr lang="en-US" i="1" dirty="0" err="1">
                <a:solidFill>
                  <a:srgbClr val="FFFF00"/>
                </a:solidFill>
                <a:effectLst>
                  <a:glow rad="101600">
                    <a:schemeClr val="bg1">
                      <a:alpha val="60000"/>
                    </a:schemeClr>
                  </a:glow>
                </a:effectLst>
              </a:rPr>
              <a:t>melakukan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perkara</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tersebut</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merekalah</a:t>
            </a:r>
            <a:r>
              <a:rPr lang="en-US" i="1" dirty="0">
                <a:solidFill>
                  <a:srgbClr val="FFFF00"/>
                </a:solidFill>
                <a:effectLst>
                  <a:glow rad="101600">
                    <a:schemeClr val="bg1">
                      <a:alpha val="60000"/>
                    </a:schemeClr>
                  </a:glow>
                </a:effectLst>
              </a:rPr>
              <a:t> yang </a:t>
            </a:r>
            <a:r>
              <a:rPr lang="en-US" i="1" dirty="0" err="1">
                <a:solidFill>
                  <a:srgbClr val="FFFF00"/>
                </a:solidFill>
                <a:effectLst>
                  <a:glow rad="101600">
                    <a:schemeClr val="bg1">
                      <a:alpha val="60000"/>
                    </a:schemeClr>
                  </a:glow>
                </a:effectLst>
              </a:rPr>
              <a:t>dilaknat</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oleh</a:t>
            </a:r>
            <a:r>
              <a:rPr lang="en-US" i="1" dirty="0">
                <a:solidFill>
                  <a:srgbClr val="FFFF00"/>
                </a:solidFill>
                <a:effectLst>
                  <a:glow rad="101600">
                    <a:schemeClr val="bg1">
                      <a:alpha val="60000"/>
                    </a:schemeClr>
                  </a:glow>
                </a:effectLst>
              </a:rPr>
              <a:t> Allah, </a:t>
            </a:r>
            <a:r>
              <a:rPr lang="en-US" i="1" dirty="0" err="1">
                <a:solidFill>
                  <a:srgbClr val="FFFF00"/>
                </a:solidFill>
                <a:effectLst>
                  <a:glow rad="101600">
                    <a:schemeClr val="bg1">
                      <a:alpha val="60000"/>
                    </a:schemeClr>
                  </a:glow>
                </a:effectLst>
              </a:rPr>
              <a:t>serta</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ditulikan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pendengaran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mereka</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dibutakan</a:t>
            </a:r>
            <a:r>
              <a:rPr lang="en-US" i="1" dirty="0">
                <a:solidFill>
                  <a:srgbClr val="FFFF00"/>
                </a:solidFill>
                <a:effectLst>
                  <a:glow rad="101600">
                    <a:schemeClr val="bg1">
                      <a:alpha val="60000"/>
                    </a:schemeClr>
                  </a:glow>
                </a:effectLst>
              </a:rPr>
              <a:t> </a:t>
            </a:r>
            <a:r>
              <a:rPr lang="en-US" i="1" dirty="0" err="1">
                <a:solidFill>
                  <a:srgbClr val="FFFF00"/>
                </a:solidFill>
                <a:effectLst>
                  <a:glow rad="101600">
                    <a:schemeClr val="bg1">
                      <a:alpha val="60000"/>
                    </a:schemeClr>
                  </a:glow>
                </a:effectLst>
              </a:rPr>
              <a:t>penglihatannya</a:t>
            </a:r>
            <a:r>
              <a:rPr lang="en-US" i="1" dirty="0">
                <a:solidFill>
                  <a:srgbClr val="FFFF00"/>
                </a:solidFill>
                <a:effectLst>
                  <a:glow rad="101600">
                    <a:schemeClr val="bg1">
                      <a:alpha val="60000"/>
                    </a:schemeClr>
                  </a:glow>
                </a:effectLst>
              </a:rPr>
              <a:t>.</a:t>
            </a:r>
            <a:r>
              <a:rPr lang="ms-MY" i="1" dirty="0">
                <a:solidFill>
                  <a:srgbClr val="FFFF00"/>
                </a:solidFill>
                <a:effectLst>
                  <a:glow rad="101600">
                    <a:schemeClr val="bg1">
                      <a:alpha val="60000"/>
                    </a:schemeClr>
                  </a:glow>
                </a:effectLst>
              </a:rPr>
              <a:t>”</a:t>
            </a:r>
            <a:endParaRPr lang="en-US" dirty="0">
              <a:ln w="18415" cmpd="sng">
                <a:solidFill>
                  <a:srgbClr val="FFFFFF"/>
                </a:solidFill>
                <a:prstDash val="solid"/>
              </a:ln>
              <a:solidFill>
                <a:srgbClr val="FFFF00"/>
              </a:solidFill>
              <a:effectLst>
                <a:glow rad="101600">
                  <a:schemeClr val="bg1">
                    <a:alpha val="60000"/>
                  </a:schemeClr>
                </a:glow>
              </a:effectLst>
            </a:endParaRPr>
          </a:p>
        </p:txBody>
      </p:sp>
      <p:sp>
        <p:nvSpPr>
          <p:cNvPr id="14" name="Rectangle 13"/>
          <p:cNvSpPr/>
          <p:nvPr/>
        </p:nvSpPr>
        <p:spPr>
          <a:xfrm>
            <a:off x="6156176" y="6021288"/>
            <a:ext cx="2845266"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Muhammad: 22-23)</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251520" y="2132856"/>
            <a:ext cx="8749572" cy="1366528"/>
          </a:xfrm>
          <a:prstGeom prst="rect">
            <a:avLst/>
          </a:prstGeom>
        </p:spPr>
        <p:txBody>
          <a:bodyPr wrap="square">
            <a:spAutoFit/>
          </a:bodyPr>
          <a:lstStyle/>
          <a:p>
            <a:pPr algn="ctr" rtl="1">
              <a:lnSpc>
                <a:spcPct val="115000"/>
              </a:lnSpc>
              <a:tabLst>
                <a:tab pos="5143500" algn="l"/>
                <a:tab pos="5486400" algn="l"/>
              </a:tabLst>
            </a:pPr>
            <a:r>
              <a:rPr lang="ar-SA" sz="3600" dirty="0" smtClean="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abic Typesetting" panose="03020402040406030203" pitchFamily="66" charset="-78"/>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509" panose="02000400000000000000" pitchFamily="2" charset="2"/>
              </a:rPr>
              <a:t>ﭾ ﭿ ﮀ ﮁ ﮂ ﮃ ﮄ ﮅ ﮆ ﮇ ﮈ</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QCF_P509" panose="02000400000000000000" pitchFamily="2" charset="2"/>
              </a:rPr>
              <a:t>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509" panose="02000400000000000000" pitchFamily="2" charset="2"/>
              </a:rPr>
              <a:t>ﮉ ﮊ ﮋ ﮌ ﮍ ﮎ ﮏ ﮐ</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Rect">
            <a:avLst/>
          </a:prstGeom>
          <a:solidFill>
            <a:schemeClr val="bg1">
              <a:alpha val="55000"/>
            </a:schemeClr>
          </a:solid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2283837"/>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323528" y="2785135"/>
            <a:ext cx="8496944"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a:t>
            </a:r>
          </a:p>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وَأَشهَدُ أَنَّ مُحَمَّدًا عَبدُهُ وَرَسُولُهُ؛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6000" r="-16000"/>
          </a:stretch>
        </a:blipFill>
        <a:effectLst/>
      </p:bgPr>
    </p:bg>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1685077"/>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2585323"/>
          </a:xfrm>
          <a:prstGeom prst="rect">
            <a:avLst/>
          </a:prstGeom>
        </p:spPr>
        <p:txBody>
          <a:bodyPr wrap="square">
            <a:spAutoFit/>
          </a:bodyPr>
          <a:lstStyle/>
          <a:p>
            <a:pPr algn="ctr" rtl="1">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a:t>
            </a: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بَعدُ</a:t>
            </a:r>
            <a:r>
              <a:rPr lang="ar-SA"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lnSpc>
                <a:spcPct val="150000"/>
              </a:lnSpc>
            </a:pPr>
            <a:r>
              <a:rPr lang="ar-SA"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95000"/>
            <a:lum/>
          </a:blip>
          <a:srcRect/>
          <a:stretch>
            <a:fillRect l="-15000" r="-15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Rectangle 11"/>
          <p:cNvSpPr/>
          <p:nvPr/>
        </p:nvSpPr>
        <p:spPr>
          <a:xfrm>
            <a:off x="251520" y="1916832"/>
            <a:ext cx="8496944" cy="1152128"/>
          </a:xfrm>
          <a:prstGeom prst="rect">
            <a:avLst/>
          </a:prstGeom>
          <a:solidFill>
            <a:srgbClr val="C00000">
              <a:alpha val="55000"/>
            </a:srgbClr>
          </a:solidFill>
          <a:ln w="28575">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a:solidFill>
                    <a:srgbClr val="FFFF00"/>
                  </a:solidFill>
                </a:ln>
                <a:solidFill>
                  <a:srgbClr val="FFFF00"/>
                </a:solidFill>
                <a:effectLst>
                  <a:glow rad="101600">
                    <a:schemeClr val="bg1">
                      <a:alpha val="60000"/>
                    </a:schemeClr>
                  </a:glow>
                </a:effectLst>
              </a:rPr>
              <a:t>MARILAH SAMA-SAMA KITA MENINGKATKAN KETAKWAAN KEPADA ALLAH SWT </a:t>
            </a:r>
            <a:r>
              <a:rPr lang="es-ES" sz="2200" dirty="0" smtClean="0">
                <a:ln>
                  <a:solidFill>
                    <a:srgbClr val="FFFF00"/>
                  </a:solidFill>
                </a:ln>
                <a:solidFill>
                  <a:srgbClr val="FFFF00"/>
                </a:solidFill>
                <a:effectLst>
                  <a:glow rad="101600">
                    <a:schemeClr val="bg1">
                      <a:alpha val="60000"/>
                    </a:schemeClr>
                  </a:glow>
                </a:effectLst>
              </a:rPr>
              <a:t>DENGAN</a:t>
            </a:r>
            <a:endParaRPr lang="en-US" sz="2200" dirty="0">
              <a:ln>
                <a:solidFill>
                  <a:srgbClr val="FFFF00"/>
                </a:solidFill>
              </a:ln>
              <a:solidFill>
                <a:srgbClr val="FFFF00"/>
              </a:solidFill>
              <a:effectLst>
                <a:glow rad="101600">
                  <a:schemeClr val="bg1">
                    <a:alpha val="60000"/>
                  </a:schemeClr>
                </a:glow>
              </a:effectLst>
            </a:endParaRPr>
          </a:p>
        </p:txBody>
      </p:sp>
      <p:sp>
        <p:nvSpPr>
          <p:cNvPr id="15" name="Round Diagonal Corner Rectangle 14"/>
          <p:cNvSpPr/>
          <p:nvPr/>
        </p:nvSpPr>
        <p:spPr>
          <a:xfrm flipH="1">
            <a:off x="611560" y="3501008"/>
            <a:ext cx="3168352" cy="1224136"/>
          </a:xfrm>
          <a:prstGeom prst="round2DiagRect">
            <a:avLst/>
          </a:prstGeom>
          <a:solidFill>
            <a:srgbClr val="0000FF"/>
          </a:solidFill>
          <a:ln>
            <a:solidFill>
              <a:srgbClr val="FFFF0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melaksanakan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perintah</a:t>
            </a:r>
            <a:endParaRPr lang="en-US" sz="2200" dirty="0">
              <a:ln>
                <a:solidFill>
                  <a:schemeClr val="tx1"/>
                </a:solidFill>
              </a:ln>
              <a:effectLst>
                <a:glow rad="101600">
                  <a:schemeClr val="bg1">
                    <a:alpha val="60000"/>
                  </a:schemeClr>
                </a:glow>
              </a:effectLst>
            </a:endParaRPr>
          </a:p>
        </p:txBody>
      </p:sp>
      <p:sp>
        <p:nvSpPr>
          <p:cNvPr id="16" name="Round Diagonal Corner Rectangle 15"/>
          <p:cNvSpPr/>
          <p:nvPr/>
        </p:nvSpPr>
        <p:spPr>
          <a:xfrm>
            <a:off x="5148064" y="3501008"/>
            <a:ext cx="3240360" cy="1224136"/>
          </a:xfrm>
          <a:prstGeom prst="round2DiagRect">
            <a:avLst/>
          </a:prstGeom>
          <a:solidFill>
            <a:srgbClr val="C00000"/>
          </a:solidFill>
          <a:ln>
            <a:solidFill>
              <a:srgbClr val="FFFF0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a:solidFill>
                    <a:schemeClr val="tx1"/>
                  </a:solidFill>
                </a:ln>
                <a:effectLst>
                  <a:glow rad="101600">
                    <a:schemeClr val="bg1">
                      <a:alpha val="60000"/>
                    </a:schemeClr>
                  </a:glow>
                </a:effectLst>
              </a:rPr>
              <a:t>meninggalkan</a:t>
            </a:r>
            <a:r>
              <a:rPr lang="es-ES" sz="2200" dirty="0" smtClean="0">
                <a:ln>
                  <a:solidFill>
                    <a:schemeClr val="tx1"/>
                  </a:solidFill>
                </a:ln>
                <a:effectLst>
                  <a:glow rad="101600">
                    <a:schemeClr val="bg1">
                      <a:alpha val="60000"/>
                    </a:schemeClr>
                  </a:glow>
                </a:effectLst>
              </a:rPr>
              <a:t> </a:t>
            </a:r>
          </a:p>
          <a:p>
            <a:pPr algn="ctr"/>
            <a:r>
              <a:rPr lang="es-ES" sz="2200" dirty="0" err="1" smtClean="0">
                <a:ln>
                  <a:solidFill>
                    <a:schemeClr val="tx1"/>
                  </a:solidFill>
                </a:ln>
                <a:effectLst>
                  <a:glow rad="101600">
                    <a:schemeClr val="bg1">
                      <a:alpha val="60000"/>
                    </a:schemeClr>
                  </a:glow>
                </a:effectLst>
              </a:rPr>
              <a:t>segala</a:t>
            </a:r>
            <a:r>
              <a:rPr lang="es-ES" sz="2200" dirty="0" smtClean="0">
                <a:ln>
                  <a:solidFill>
                    <a:schemeClr val="tx1"/>
                  </a:solidFill>
                </a:ln>
                <a:effectLst>
                  <a:glow rad="101600">
                    <a:schemeClr val="bg1">
                      <a:alpha val="60000"/>
                    </a:schemeClr>
                  </a:glow>
                </a:effectLst>
              </a:rPr>
              <a:t> </a:t>
            </a:r>
            <a:r>
              <a:rPr lang="es-ES" sz="2200" dirty="0" err="1" smtClean="0">
                <a:ln>
                  <a:solidFill>
                    <a:schemeClr val="tx1"/>
                  </a:solidFill>
                </a:ln>
                <a:effectLst>
                  <a:glow rad="101600">
                    <a:schemeClr val="bg1">
                      <a:alpha val="60000"/>
                    </a:schemeClr>
                  </a:glow>
                </a:effectLst>
              </a:rPr>
              <a:t>larangan</a:t>
            </a:r>
            <a:endParaRPr lang="en-US" sz="2200" dirty="0">
              <a:ln>
                <a:solidFill>
                  <a:schemeClr val="tx1"/>
                </a:solidFill>
              </a:ln>
              <a:effectLst>
                <a:glow rad="101600">
                  <a:schemeClr val="bg1">
                    <a:alpha val="60000"/>
                  </a:schemeClr>
                </a:glow>
              </a:effectLst>
            </a:endParaRPr>
          </a:p>
        </p:txBody>
      </p:sp>
      <p:sp>
        <p:nvSpPr>
          <p:cNvPr id="14" name="Rectangle 13"/>
          <p:cNvSpPr/>
          <p:nvPr/>
        </p:nvSpPr>
        <p:spPr>
          <a:xfrm>
            <a:off x="611560" y="5085184"/>
            <a:ext cx="8064896" cy="648072"/>
          </a:xfrm>
          <a:prstGeom prst="rect">
            <a:avLst/>
          </a:prstGeom>
          <a:noFill/>
        </p:spPr>
        <p:txBody>
          <a:bodyPr wrap="square" lIns="91440" tIns="45720" rIns="91440" bIns="45720">
            <a:prstTxWarp prst="textPlain">
              <a:avLst/>
            </a:prstTxWarp>
            <a:spAutoFit/>
          </a:bodyPr>
          <a:lstStyle/>
          <a:p>
            <a:pPr algn="ctr"/>
            <a:r>
              <a:rPr lang="en-US" sz="1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MUDAH-MUDAHAN KEHIDUPAN INI DIBERKATI DI DUNIA DAN DI AKHIRAT.</a:t>
            </a:r>
            <a:r>
              <a:rPr lang="en-US" sz="1200" dirty="0" smtClean="0"/>
              <a:t> </a:t>
            </a:r>
            <a:endParaRPr lang="en-US" sz="1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1475656" y="256490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475656" y="3068960"/>
            <a:ext cx="6840760" cy="2123658"/>
          </a:xfrm>
          <a:prstGeom prst="rect">
            <a:avLst/>
          </a:prstGeom>
        </p:spPr>
        <p:txBody>
          <a:bodyPr wrap="square">
            <a:spAutoFit/>
          </a:bodyPr>
          <a:lstStyle/>
          <a:p>
            <a:pPr algn="just" fontAlgn="base"/>
            <a:r>
              <a:rPr lang="en-US" sz="4400" dirty="0">
                <a:ln w="0"/>
                <a:solidFill>
                  <a:srgbClr val="FFC000"/>
                </a:solidFill>
                <a:effectLst>
                  <a:glow rad="101600">
                    <a:schemeClr val="bg1">
                      <a:alpha val="60000"/>
                    </a:schemeClr>
                  </a:glow>
                  <a:outerShdw blurRad="38100" dist="19050" dir="2700000" algn="tl" rotWithShape="0">
                    <a:schemeClr val="dk1">
                      <a:alpha val="40000"/>
                    </a:schemeClr>
                  </a:outerShdw>
                </a:effectLst>
              </a:rPr>
              <a:t>RASULULLAH SAW:</a:t>
            </a:r>
          </a:p>
          <a:p>
            <a:pPr algn="just"/>
            <a:r>
              <a:rPr lang="en-US" sz="4400" dirty="0">
                <a:ln w="0"/>
                <a:solidFill>
                  <a:srgbClr val="FFC000"/>
                </a:solidFill>
                <a:effectLst>
                  <a:glow rad="101600">
                    <a:schemeClr val="bg1">
                      <a:alpha val="60000"/>
                    </a:schemeClr>
                  </a:glow>
                  <a:outerShdw blurRad="38100" dist="19050" dir="2700000" algn="tl" rotWithShape="0">
                    <a:schemeClr val="dk1">
                      <a:alpha val="40000"/>
                    </a:schemeClr>
                  </a:outerShdw>
                </a:effectLst>
              </a:rPr>
              <a:t>PENGIKAT </a:t>
            </a:r>
            <a:r>
              <a:rPr lang="en-US" sz="4400" dirty="0" smtClean="0">
                <a:ln w="0"/>
                <a:solidFill>
                  <a:srgbClr val="FFC000"/>
                </a:solidFill>
                <a:effectLst>
                  <a:glow rad="101600">
                    <a:schemeClr val="bg1">
                      <a:alpha val="60000"/>
                    </a:schemeClr>
                  </a:glow>
                  <a:outerShdw blurRad="38100" dist="19050" dir="2700000" algn="tl" rotWithShape="0">
                    <a:schemeClr val="dk1">
                      <a:alpha val="40000"/>
                    </a:schemeClr>
                  </a:outerShdw>
                </a:effectLst>
              </a:rPr>
              <a:t>UKHUWAH</a:t>
            </a:r>
          </a:p>
          <a:p>
            <a:pPr algn="just"/>
            <a:r>
              <a:rPr lang="en-US" sz="4400" dirty="0" smtClean="0">
                <a:ln w="0"/>
                <a:solidFill>
                  <a:srgbClr val="FFC000"/>
                </a:solidFill>
                <a:effectLst>
                  <a:glow rad="101600">
                    <a:schemeClr val="bg1">
                      <a:alpha val="60000"/>
                    </a:schemeClr>
                  </a:glow>
                  <a:outerShdw blurRad="38100" dist="19050" dir="2700000" algn="tl" rotWithShape="0">
                    <a:schemeClr val="dk1">
                      <a:alpha val="40000"/>
                    </a:schemeClr>
                  </a:outerShdw>
                </a:effectLst>
              </a:rPr>
              <a:t>PENYATU </a:t>
            </a:r>
            <a:r>
              <a:rPr lang="en-US" sz="4400" dirty="0">
                <a:ln w="0"/>
                <a:solidFill>
                  <a:srgbClr val="FFC000"/>
                </a:solidFill>
                <a:effectLst>
                  <a:glow rad="101600">
                    <a:schemeClr val="bg1">
                      <a:alpha val="60000"/>
                    </a:schemeClr>
                  </a:glow>
                  <a:outerShdw blurRad="38100" dist="19050" dir="2700000" algn="tl" rotWithShape="0">
                    <a:schemeClr val="dk1">
                      <a:alpha val="40000"/>
                    </a:schemeClr>
                  </a:outerShdw>
                </a:effectLst>
              </a:rPr>
              <a:t>UMMAH</a:t>
            </a:r>
            <a:endParaRPr lang="en-US" sz="3600" dirty="0">
              <a:ln w="0"/>
              <a:solidFill>
                <a:srgbClr val="FFC000"/>
              </a:solidFill>
              <a:effectLst>
                <a:glow rad="101600">
                  <a:schemeClr val="bg1">
                    <a:alpha val="60000"/>
                  </a:schemeClr>
                </a:glow>
                <a:outerShdw blurRad="38100" dist="19050" dir="2700000" algn="tl" rotWithShape="0">
                  <a:schemeClr val="dk1">
                    <a:alpha val="40000"/>
                  </a:schemeClr>
                </a:outerShdw>
              </a:effectLst>
              <a:latin typeface="Forte" pitchFamily="66" charset="0"/>
              <a:cs typeface="Arial" pitchFamily="34" charset="0"/>
            </a:endParaRPr>
          </a:p>
        </p:txBody>
      </p:sp>
      <p:sp>
        <p:nvSpPr>
          <p:cNvPr id="3" name="Rectangle 2"/>
          <p:cNvSpPr/>
          <p:nvPr/>
        </p:nvSpPr>
        <p:spPr>
          <a:xfrm>
            <a:off x="-32" y="6669360"/>
            <a:ext cx="9144032" cy="1886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cSld>
  <p:clrMapOvr>
    <a:masterClrMapping/>
  </p:clrMapOvr>
  <p:transition spd="med"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Content Placeholder 11"/>
          <p:cNvSpPr>
            <a:spLocks noGrp="1"/>
          </p:cNvSpPr>
          <p:nvPr>
            <p:ph idx="1"/>
          </p:nvPr>
        </p:nvSpPr>
        <p:spPr>
          <a:xfrm>
            <a:off x="457200" y="1772816"/>
            <a:ext cx="8229600" cy="4389120"/>
          </a:xfrm>
          <a:gradFill flip="none" rotWithShape="1">
            <a:gsLst>
              <a:gs pos="0">
                <a:schemeClr val="accent1">
                  <a:lumMod val="89000"/>
                  <a:alpha val="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style>
          <a:lnRef idx="0">
            <a:schemeClr val="accent5"/>
          </a:lnRef>
          <a:fillRef idx="3">
            <a:schemeClr val="accent5"/>
          </a:fillRef>
          <a:effectRef idx="3">
            <a:schemeClr val="accent5"/>
          </a:effectRef>
          <a:fontRef idx="minor">
            <a:schemeClr val="lt1"/>
          </a:fontRef>
        </p:style>
        <p:txBody>
          <a:bodyPr>
            <a:normAutofit fontScale="85000" lnSpcReduction="20000"/>
          </a:bodyPr>
          <a:lstStyle/>
          <a:p>
            <a:pPr marL="361950" lvl="0" indent="-361950" algn="just">
              <a:buClr>
                <a:srgbClr val="FF0000"/>
              </a:buClr>
              <a:buFont typeface="Wingdings" pitchFamily="2" charset="2"/>
              <a:buChar char="§"/>
            </a:pPr>
            <a:endParaRPr lang="en-US" sz="2800" dirty="0" smtClean="0">
              <a:effectLst>
                <a:glow rad="101600">
                  <a:schemeClr val="bg1">
                    <a:alpha val="60000"/>
                  </a:schemeClr>
                </a:glow>
              </a:effectLst>
            </a:endParaRPr>
          </a:p>
          <a:p>
            <a:pPr marL="361950" lvl="0" indent="-361950" algn="just">
              <a:buClr>
                <a:srgbClr val="FF0000"/>
              </a:buClr>
              <a:buFont typeface="Wingdings" pitchFamily="2" charset="2"/>
              <a:buChar char="§"/>
            </a:pPr>
            <a:r>
              <a:rPr lang="en-US" sz="2800" dirty="0" err="1" smtClean="0">
                <a:effectLst>
                  <a:glow rad="101600">
                    <a:schemeClr val="bg1">
                      <a:alpha val="60000"/>
                    </a:schemeClr>
                  </a:glow>
                </a:effectLst>
              </a:rPr>
              <a:t>Nabi</a:t>
            </a:r>
            <a:r>
              <a:rPr lang="en-US" sz="2800" dirty="0" smtClean="0">
                <a:effectLst>
                  <a:glow rad="101600">
                    <a:schemeClr val="bg1">
                      <a:alpha val="60000"/>
                    </a:schemeClr>
                  </a:glow>
                </a:effectLst>
              </a:rPr>
              <a:t> </a:t>
            </a:r>
            <a:r>
              <a:rPr lang="en-US" sz="2800" dirty="0">
                <a:effectLst>
                  <a:glow rad="101600">
                    <a:schemeClr val="bg1">
                      <a:alpha val="60000"/>
                    </a:schemeClr>
                  </a:glow>
                </a:effectLst>
              </a:rPr>
              <a:t>Muhammad SAW </a:t>
            </a:r>
            <a:r>
              <a:rPr lang="en-US" sz="2800" dirty="0" err="1">
                <a:effectLst>
                  <a:glow rad="101600">
                    <a:schemeClr val="bg1">
                      <a:alpha val="60000"/>
                    </a:schemeClr>
                  </a:glow>
                </a:effectLst>
              </a:rPr>
              <a:t>pembawa</a:t>
            </a:r>
            <a:r>
              <a:rPr lang="en-US" sz="2800" dirty="0">
                <a:effectLst>
                  <a:glow rad="101600">
                    <a:schemeClr val="bg1">
                      <a:alpha val="60000"/>
                    </a:schemeClr>
                  </a:glow>
                </a:effectLst>
              </a:rPr>
              <a:t> </a:t>
            </a:r>
            <a:r>
              <a:rPr lang="en-US" sz="2800" dirty="0" err="1">
                <a:effectLst>
                  <a:glow rad="101600">
                    <a:schemeClr val="bg1">
                      <a:alpha val="60000"/>
                    </a:schemeClr>
                  </a:glow>
                </a:effectLst>
              </a:rPr>
              <a:t>rahmat</a:t>
            </a:r>
            <a:r>
              <a:rPr lang="en-US" sz="2800" dirty="0">
                <a:effectLst>
                  <a:glow rad="101600">
                    <a:schemeClr val="bg1">
                      <a:alpha val="60000"/>
                    </a:schemeClr>
                  </a:glow>
                </a:effectLst>
              </a:rPr>
              <a:t> </a:t>
            </a:r>
            <a:r>
              <a:rPr lang="en-US" sz="2800" dirty="0" err="1">
                <a:effectLst>
                  <a:glow rad="101600">
                    <a:schemeClr val="bg1">
                      <a:alpha val="60000"/>
                    </a:schemeClr>
                  </a:glow>
                </a:effectLst>
              </a:rPr>
              <a:t>untuk</a:t>
            </a:r>
            <a:r>
              <a:rPr lang="en-US" sz="2800" dirty="0">
                <a:effectLst>
                  <a:glow rad="101600">
                    <a:schemeClr val="bg1">
                      <a:alpha val="60000"/>
                    </a:schemeClr>
                  </a:glow>
                </a:effectLst>
              </a:rPr>
              <a:t> </a:t>
            </a:r>
            <a:r>
              <a:rPr lang="en-US" sz="2800" dirty="0" err="1">
                <a:effectLst>
                  <a:glow rad="101600">
                    <a:schemeClr val="bg1">
                      <a:alpha val="60000"/>
                    </a:schemeClr>
                  </a:glow>
                </a:effectLst>
              </a:rPr>
              <a:t>seluruh</a:t>
            </a:r>
            <a:r>
              <a:rPr lang="en-US" sz="2800" dirty="0">
                <a:effectLst>
                  <a:glow rad="101600">
                    <a:schemeClr val="bg1">
                      <a:alpha val="60000"/>
                    </a:schemeClr>
                  </a:glow>
                </a:effectLst>
              </a:rPr>
              <a:t> </a:t>
            </a:r>
            <a:r>
              <a:rPr lang="en-US" sz="2800" dirty="0" err="1">
                <a:effectLst>
                  <a:glow rad="101600">
                    <a:schemeClr val="bg1">
                      <a:alpha val="60000"/>
                    </a:schemeClr>
                  </a:glow>
                </a:effectLst>
              </a:rPr>
              <a:t>alam</a:t>
            </a:r>
            <a:r>
              <a:rPr lang="en-US" sz="2800" dirty="0">
                <a:effectLst>
                  <a:glow rad="101600">
                    <a:schemeClr val="bg1">
                      <a:alpha val="60000"/>
                    </a:schemeClr>
                  </a:glow>
                </a:effectLst>
              </a:rPr>
              <a:t>. </a:t>
            </a:r>
          </a:p>
          <a:p>
            <a:pPr marL="361950" lvl="0" indent="-361950" algn="just">
              <a:buClr>
                <a:srgbClr val="FF0000"/>
              </a:buClr>
              <a:buFont typeface="Wingdings" pitchFamily="2" charset="2"/>
              <a:buChar char="§"/>
            </a:pP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800" dirty="0" err="1">
                <a:effectLst>
                  <a:glow rad="101600">
                    <a:schemeClr val="bg1">
                      <a:alpha val="60000"/>
                    </a:schemeClr>
                  </a:glow>
                </a:effectLst>
              </a:rPr>
              <a:t>Baginda</a:t>
            </a:r>
            <a:r>
              <a:rPr lang="en-US" sz="2800" dirty="0">
                <a:effectLst>
                  <a:glow rad="101600">
                    <a:schemeClr val="bg1">
                      <a:alpha val="60000"/>
                    </a:schemeClr>
                  </a:glow>
                </a:effectLst>
              </a:rPr>
              <a:t> </a:t>
            </a:r>
            <a:r>
              <a:rPr lang="en-US" sz="2800" dirty="0" err="1">
                <a:effectLst>
                  <a:glow rad="101600">
                    <a:schemeClr val="bg1">
                      <a:alpha val="60000"/>
                    </a:schemeClr>
                  </a:glow>
                </a:effectLst>
              </a:rPr>
              <a:t>merupakan</a:t>
            </a:r>
            <a:r>
              <a:rPr lang="en-US" sz="2800" dirty="0">
                <a:effectLst>
                  <a:glow rad="101600">
                    <a:schemeClr val="bg1">
                      <a:alpha val="60000"/>
                    </a:schemeClr>
                  </a:glow>
                </a:effectLst>
              </a:rPr>
              <a:t> </a:t>
            </a:r>
            <a:r>
              <a:rPr lang="en-US" sz="2800" dirty="0" err="1">
                <a:effectLst>
                  <a:glow rad="101600">
                    <a:schemeClr val="bg1">
                      <a:alpha val="60000"/>
                    </a:schemeClr>
                  </a:glow>
                </a:effectLst>
              </a:rPr>
              <a:t>satu</a:t>
            </a:r>
            <a:r>
              <a:rPr lang="en-US" sz="2800" dirty="0">
                <a:effectLst>
                  <a:glow rad="101600">
                    <a:schemeClr val="bg1">
                      <a:alpha val="60000"/>
                    </a:schemeClr>
                  </a:glow>
                </a:effectLst>
              </a:rPr>
              <a:t> </a:t>
            </a:r>
            <a:r>
              <a:rPr lang="en-US" sz="2800" dirty="0" err="1">
                <a:effectLst>
                  <a:glow rad="101600">
                    <a:schemeClr val="bg1">
                      <a:alpha val="60000"/>
                    </a:schemeClr>
                  </a:glow>
                </a:effectLst>
              </a:rPr>
              <a:t>anugerah</a:t>
            </a:r>
            <a:r>
              <a:rPr lang="en-US" sz="2800" dirty="0">
                <a:effectLst>
                  <a:glow rad="101600">
                    <a:schemeClr val="bg1">
                      <a:alpha val="60000"/>
                    </a:schemeClr>
                  </a:glow>
                </a:effectLst>
              </a:rPr>
              <a:t> </a:t>
            </a:r>
            <a:r>
              <a:rPr lang="en-US" sz="2800" dirty="0" err="1">
                <a:effectLst>
                  <a:glow rad="101600">
                    <a:schemeClr val="bg1">
                      <a:alpha val="60000"/>
                    </a:schemeClr>
                  </a:glow>
                </a:effectLst>
              </a:rPr>
              <a:t>dan</a:t>
            </a:r>
            <a:r>
              <a:rPr lang="en-US" sz="2800" dirty="0">
                <a:effectLst>
                  <a:glow rad="101600">
                    <a:schemeClr val="bg1">
                      <a:alpha val="60000"/>
                    </a:schemeClr>
                  </a:glow>
                </a:effectLst>
              </a:rPr>
              <a:t> </a:t>
            </a:r>
            <a:r>
              <a:rPr lang="en-US" sz="2800" dirty="0" err="1">
                <a:effectLst>
                  <a:glow rad="101600">
                    <a:schemeClr val="bg1">
                      <a:alpha val="60000"/>
                    </a:schemeClr>
                  </a:glow>
                </a:effectLst>
              </a:rPr>
              <a:t>kurniaan</a:t>
            </a:r>
            <a:r>
              <a:rPr lang="en-US" sz="2800" dirty="0">
                <a:effectLst>
                  <a:glow rad="101600">
                    <a:schemeClr val="bg1">
                      <a:alpha val="60000"/>
                    </a:schemeClr>
                  </a:glow>
                </a:effectLst>
              </a:rPr>
              <a:t> Allah SWT </a:t>
            </a:r>
            <a:r>
              <a:rPr lang="en-US" sz="2800" dirty="0" err="1">
                <a:effectLst>
                  <a:glow rad="101600">
                    <a:schemeClr val="bg1">
                      <a:alpha val="60000"/>
                    </a:schemeClr>
                  </a:glow>
                </a:effectLst>
              </a:rPr>
              <a:t>kepada</a:t>
            </a:r>
            <a:r>
              <a:rPr lang="en-US" sz="2800" dirty="0">
                <a:effectLst>
                  <a:glow rad="101600">
                    <a:schemeClr val="bg1">
                      <a:alpha val="60000"/>
                    </a:schemeClr>
                  </a:glow>
                </a:effectLst>
              </a:rPr>
              <a:t> </a:t>
            </a:r>
            <a:r>
              <a:rPr lang="en-US" sz="2800" dirty="0" err="1">
                <a:effectLst>
                  <a:glow rad="101600">
                    <a:schemeClr val="bg1">
                      <a:alpha val="60000"/>
                    </a:schemeClr>
                  </a:glow>
                </a:effectLst>
              </a:rPr>
              <a:t>umat</a:t>
            </a:r>
            <a:r>
              <a:rPr lang="en-US" sz="2800" dirty="0">
                <a:effectLst>
                  <a:glow rad="101600">
                    <a:schemeClr val="bg1">
                      <a:alpha val="60000"/>
                    </a:schemeClr>
                  </a:glow>
                </a:effectLst>
              </a:rPr>
              <a:t> </a:t>
            </a:r>
            <a:r>
              <a:rPr lang="en-US" sz="2800" dirty="0" err="1">
                <a:effectLst>
                  <a:glow rad="101600">
                    <a:schemeClr val="bg1">
                      <a:alpha val="60000"/>
                    </a:schemeClr>
                  </a:glow>
                </a:effectLst>
              </a:rPr>
              <a:t>manusia</a:t>
            </a:r>
            <a:r>
              <a:rPr lang="en-US" sz="2800" dirty="0">
                <a:effectLst>
                  <a:glow rad="101600">
                    <a:schemeClr val="bg1">
                      <a:alpha val="60000"/>
                    </a:schemeClr>
                  </a:glow>
                </a:effectLst>
              </a:rPr>
              <a:t>.</a:t>
            </a:r>
            <a:endParaRPr lang="en-US" sz="2800" dirty="0">
              <a:ln w="18415" cmpd="sng">
                <a:solidFill>
                  <a:srgbClr val="FFFFFF"/>
                </a:solidFill>
                <a:prstDash val="solid"/>
              </a:ln>
              <a:solidFill>
                <a:srgbClr val="FFFFFF"/>
              </a:solidFill>
              <a:effectLst>
                <a:glow rad="101600">
                  <a:schemeClr val="bg1">
                    <a:alpha val="60000"/>
                  </a:schemeClr>
                </a:glow>
              </a:effectLst>
            </a:endParaRPr>
          </a:p>
          <a:p>
            <a:pPr marL="361950" lvl="0" indent="-361950" algn="just">
              <a:buClr>
                <a:srgbClr val="FF0000"/>
              </a:buClr>
              <a:buFont typeface="Wingdings" pitchFamily="2" charset="2"/>
              <a:buChar char="§"/>
            </a:pP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800" dirty="0" err="1">
                <a:effectLst>
                  <a:glow rad="101600">
                    <a:schemeClr val="bg1">
                      <a:alpha val="60000"/>
                    </a:schemeClr>
                  </a:glow>
                </a:effectLst>
              </a:rPr>
              <a:t>Khalifah</a:t>
            </a:r>
            <a:r>
              <a:rPr lang="en-US" sz="2800" dirty="0">
                <a:effectLst>
                  <a:glow rad="101600">
                    <a:schemeClr val="bg1">
                      <a:alpha val="60000"/>
                    </a:schemeClr>
                  </a:glow>
                </a:effectLst>
              </a:rPr>
              <a:t> yang </a:t>
            </a:r>
            <a:r>
              <a:rPr lang="en-US" sz="2800" dirty="0" err="1">
                <a:effectLst>
                  <a:glow rad="101600">
                    <a:schemeClr val="bg1">
                      <a:alpha val="60000"/>
                    </a:schemeClr>
                  </a:glow>
                </a:effectLst>
              </a:rPr>
              <a:t>berjaya</a:t>
            </a:r>
            <a:r>
              <a:rPr lang="en-US" sz="2800" dirty="0">
                <a:effectLst>
                  <a:glow rad="101600">
                    <a:schemeClr val="bg1">
                      <a:alpha val="60000"/>
                    </a:schemeClr>
                  </a:glow>
                </a:effectLst>
              </a:rPr>
              <a:t> </a:t>
            </a:r>
            <a:r>
              <a:rPr lang="en-US" sz="2800" dirty="0" err="1">
                <a:effectLst>
                  <a:glow rad="101600">
                    <a:schemeClr val="bg1">
                      <a:alpha val="60000"/>
                    </a:schemeClr>
                  </a:glow>
                </a:effectLst>
              </a:rPr>
              <a:t>membawa</a:t>
            </a:r>
            <a:r>
              <a:rPr lang="en-US" sz="2800" dirty="0">
                <a:effectLst>
                  <a:glow rad="101600">
                    <a:schemeClr val="bg1">
                      <a:alpha val="60000"/>
                    </a:schemeClr>
                  </a:glow>
                </a:effectLst>
              </a:rPr>
              <a:t> </a:t>
            </a:r>
            <a:r>
              <a:rPr lang="en-US" sz="2800" dirty="0" err="1">
                <a:effectLst>
                  <a:glow rad="101600">
                    <a:schemeClr val="bg1">
                      <a:alpha val="60000"/>
                    </a:schemeClr>
                  </a:glow>
                </a:effectLst>
              </a:rPr>
              <a:t>perubahan</a:t>
            </a:r>
            <a:r>
              <a:rPr lang="en-US" sz="2800" dirty="0">
                <a:effectLst>
                  <a:glow rad="101600">
                    <a:schemeClr val="bg1">
                      <a:alpha val="60000"/>
                    </a:schemeClr>
                  </a:glow>
                </a:effectLst>
              </a:rPr>
              <a:t> </a:t>
            </a:r>
            <a:r>
              <a:rPr lang="en-US" sz="2800" dirty="0" err="1">
                <a:effectLst>
                  <a:glow rad="101600">
                    <a:schemeClr val="bg1">
                      <a:alpha val="60000"/>
                    </a:schemeClr>
                  </a:glow>
                </a:effectLst>
              </a:rPr>
              <a:t>kepada</a:t>
            </a:r>
            <a:r>
              <a:rPr lang="en-US" sz="2800" dirty="0">
                <a:effectLst>
                  <a:glow rad="101600">
                    <a:schemeClr val="bg1">
                      <a:alpha val="60000"/>
                    </a:schemeClr>
                  </a:glow>
                </a:effectLst>
              </a:rPr>
              <a:t> </a:t>
            </a:r>
            <a:r>
              <a:rPr lang="en-US" sz="2800" dirty="0" err="1">
                <a:effectLst>
                  <a:glow rad="101600">
                    <a:schemeClr val="bg1">
                      <a:alpha val="60000"/>
                    </a:schemeClr>
                  </a:glow>
                </a:effectLst>
              </a:rPr>
              <a:t>umat</a:t>
            </a:r>
            <a:r>
              <a:rPr lang="en-US" sz="2800" dirty="0">
                <a:effectLst>
                  <a:glow rad="101600">
                    <a:schemeClr val="bg1">
                      <a:alpha val="60000"/>
                    </a:schemeClr>
                  </a:glow>
                </a:effectLst>
              </a:rPr>
              <a:t> </a:t>
            </a:r>
            <a:r>
              <a:rPr lang="en-US" sz="2800" dirty="0" err="1">
                <a:effectLst>
                  <a:glow rad="101600">
                    <a:schemeClr val="bg1">
                      <a:alpha val="60000"/>
                    </a:schemeClr>
                  </a:glow>
                </a:effectLst>
              </a:rPr>
              <a:t>manusia</a:t>
            </a:r>
            <a:r>
              <a:rPr lang="en-US" sz="2800" dirty="0">
                <a:effectLst>
                  <a:glow rad="101600">
                    <a:schemeClr val="bg1">
                      <a:alpha val="60000"/>
                    </a:schemeClr>
                  </a:glow>
                </a:effectLst>
              </a:rPr>
              <a:t>.</a:t>
            </a:r>
            <a:endParaRPr lang="en-US" sz="2800" dirty="0">
              <a:ln w="18415" cmpd="sng">
                <a:solidFill>
                  <a:srgbClr val="FFFFFF"/>
                </a:solidFill>
                <a:prstDash val="solid"/>
              </a:ln>
              <a:solidFill>
                <a:srgbClr val="FFFFFF"/>
              </a:solidFill>
              <a:effectLst>
                <a:glow rad="101600">
                  <a:schemeClr val="bg1">
                    <a:alpha val="60000"/>
                  </a:schemeClr>
                </a:glow>
              </a:effectLst>
            </a:endParaRPr>
          </a:p>
          <a:p>
            <a:pPr marL="361950" lvl="0" indent="-361950" algn="just">
              <a:buClr>
                <a:srgbClr val="FF0000"/>
              </a:buClr>
              <a:buFont typeface="Wingdings" pitchFamily="2" charset="2"/>
              <a:buChar char="§"/>
            </a:pP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lvl="0" indent="-361950" algn="just">
              <a:buClr>
                <a:srgbClr val="FF0000"/>
              </a:buClr>
              <a:buFont typeface="Wingdings" pitchFamily="2" charset="2"/>
              <a:buChar char="§"/>
            </a:pPr>
            <a:r>
              <a:rPr lang="en-US" sz="2800" dirty="0" err="1">
                <a:effectLst>
                  <a:glow rad="101600">
                    <a:schemeClr val="bg1">
                      <a:alpha val="60000"/>
                    </a:schemeClr>
                  </a:glow>
                </a:effectLst>
              </a:rPr>
              <a:t>Segala</a:t>
            </a:r>
            <a:r>
              <a:rPr lang="en-US" sz="2800" dirty="0">
                <a:effectLst>
                  <a:glow rad="101600">
                    <a:schemeClr val="bg1">
                      <a:alpha val="60000"/>
                    </a:schemeClr>
                  </a:glow>
                </a:effectLst>
              </a:rPr>
              <a:t> </a:t>
            </a:r>
            <a:r>
              <a:rPr lang="en-US" sz="2800" dirty="0" err="1">
                <a:effectLst>
                  <a:glow rad="101600">
                    <a:schemeClr val="bg1">
                      <a:alpha val="60000"/>
                    </a:schemeClr>
                  </a:glow>
                </a:effectLst>
              </a:rPr>
              <a:t>ajaran</a:t>
            </a:r>
            <a:r>
              <a:rPr lang="en-US" sz="2800" dirty="0">
                <a:effectLst>
                  <a:glow rad="101600">
                    <a:schemeClr val="bg1">
                      <a:alpha val="60000"/>
                    </a:schemeClr>
                  </a:glow>
                </a:effectLst>
              </a:rPr>
              <a:t> yang </a:t>
            </a:r>
            <a:r>
              <a:rPr lang="en-US" sz="2800" dirty="0" err="1">
                <a:effectLst>
                  <a:glow rad="101600">
                    <a:schemeClr val="bg1">
                      <a:alpha val="60000"/>
                    </a:schemeClr>
                  </a:glow>
                </a:effectLst>
              </a:rPr>
              <a:t>baginda</a:t>
            </a:r>
            <a:r>
              <a:rPr lang="en-US" sz="2800" dirty="0">
                <a:effectLst>
                  <a:glow rad="101600">
                    <a:schemeClr val="bg1">
                      <a:alpha val="60000"/>
                    </a:schemeClr>
                  </a:glow>
                </a:effectLst>
              </a:rPr>
              <a:t> </a:t>
            </a:r>
            <a:r>
              <a:rPr lang="en-US" sz="2800" dirty="0" err="1">
                <a:effectLst>
                  <a:glow rad="101600">
                    <a:schemeClr val="bg1">
                      <a:alpha val="60000"/>
                    </a:schemeClr>
                  </a:glow>
                </a:effectLst>
              </a:rPr>
              <a:t>sampaikan</a:t>
            </a:r>
            <a:r>
              <a:rPr lang="en-US" sz="2800" dirty="0">
                <a:effectLst>
                  <a:glow rad="101600">
                    <a:schemeClr val="bg1">
                      <a:alpha val="60000"/>
                    </a:schemeClr>
                  </a:glow>
                </a:effectLst>
              </a:rPr>
              <a:t> </a:t>
            </a:r>
            <a:r>
              <a:rPr lang="en-US" sz="2800" dirty="0" err="1">
                <a:effectLst>
                  <a:glow rad="101600">
                    <a:schemeClr val="bg1">
                      <a:alpha val="60000"/>
                    </a:schemeClr>
                  </a:glow>
                </a:effectLst>
              </a:rPr>
              <a:t>menjadi</a:t>
            </a:r>
            <a:r>
              <a:rPr lang="en-US" sz="2800" dirty="0">
                <a:effectLst>
                  <a:glow rad="101600">
                    <a:schemeClr val="bg1">
                      <a:alpha val="60000"/>
                    </a:schemeClr>
                  </a:glow>
                </a:effectLst>
              </a:rPr>
              <a:t> </a:t>
            </a:r>
            <a:r>
              <a:rPr lang="en-US" sz="2800" dirty="0" err="1">
                <a:effectLst>
                  <a:glow rad="101600">
                    <a:schemeClr val="bg1">
                      <a:alpha val="60000"/>
                    </a:schemeClr>
                  </a:glow>
                </a:effectLst>
              </a:rPr>
              <a:t>pedoman</a:t>
            </a:r>
            <a:r>
              <a:rPr lang="en-US" sz="2800" dirty="0">
                <a:effectLst>
                  <a:glow rad="101600">
                    <a:schemeClr val="bg1">
                      <a:alpha val="60000"/>
                    </a:schemeClr>
                  </a:glow>
                </a:effectLst>
              </a:rPr>
              <a:t> </a:t>
            </a:r>
            <a:r>
              <a:rPr lang="en-US" sz="2800" dirty="0" err="1">
                <a:effectLst>
                  <a:glow rad="101600">
                    <a:schemeClr val="bg1">
                      <a:alpha val="60000"/>
                    </a:schemeClr>
                  </a:glow>
                </a:effectLst>
              </a:rPr>
              <a:t>hidup</a:t>
            </a:r>
            <a:r>
              <a:rPr lang="en-US" sz="2800" dirty="0">
                <a:effectLst>
                  <a:glow rad="101600">
                    <a:schemeClr val="bg1">
                      <a:alpha val="60000"/>
                    </a:schemeClr>
                  </a:glow>
                </a:effectLst>
              </a:rPr>
              <a:t>. </a:t>
            </a:r>
            <a:endParaRPr lang="en-US" sz="2800" dirty="0">
              <a:ln w="18415" cmpd="sng">
                <a:solidFill>
                  <a:srgbClr val="FFFFFF"/>
                </a:solidFill>
                <a:prstDash val="solid"/>
              </a:ln>
              <a:solidFill>
                <a:srgbClr val="FFFFFF"/>
              </a:solidFill>
              <a:effectLst>
                <a:glow rad="101600">
                  <a:schemeClr val="bg1">
                    <a:alpha val="60000"/>
                  </a:schemeClr>
                </a:glo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621830"/>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1" name="Rectangle 10"/>
          <p:cNvSpPr/>
          <p:nvPr/>
        </p:nvSpPr>
        <p:spPr>
          <a:xfrm>
            <a:off x="1115616" y="4665910"/>
            <a:ext cx="6696744" cy="923330"/>
          </a:xfrm>
          <a:prstGeom prst="rect">
            <a:avLst/>
          </a:prstGeom>
        </p:spPr>
        <p:txBody>
          <a:bodyPr wrap="square">
            <a:spAutoFit/>
          </a:bodyPr>
          <a:lstStyle/>
          <a:p>
            <a:pPr algn="ct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p>
          <a:p>
            <a:pPr algn="just"/>
            <a:r>
              <a:rPr lang="en-US" i="1" dirty="0">
                <a:effectLst>
                  <a:glow rad="101600">
                    <a:schemeClr val="bg1">
                      <a:alpha val="60000"/>
                    </a:schemeClr>
                  </a:glow>
                </a:effectLst>
              </a:rPr>
              <a:t>“Dan </a:t>
            </a:r>
            <a:r>
              <a:rPr lang="en-US" i="1" dirty="0" err="1">
                <a:effectLst>
                  <a:glow rad="101600">
                    <a:schemeClr val="bg1">
                      <a:alpha val="60000"/>
                    </a:schemeClr>
                  </a:glow>
                </a:effectLst>
              </a:rPr>
              <a:t>tiadalah</a:t>
            </a:r>
            <a:r>
              <a:rPr lang="en-US" i="1" dirty="0">
                <a:effectLst>
                  <a:glow rad="101600">
                    <a:schemeClr val="bg1">
                      <a:alpha val="60000"/>
                    </a:schemeClr>
                  </a:glow>
                </a:effectLst>
              </a:rPr>
              <a:t> Kami </a:t>
            </a:r>
            <a:r>
              <a:rPr lang="en-US" i="1" dirty="0" err="1">
                <a:effectLst>
                  <a:glow rad="101600">
                    <a:schemeClr val="bg1">
                      <a:alpha val="60000"/>
                    </a:schemeClr>
                  </a:glow>
                </a:effectLst>
              </a:rPr>
              <a:t>mengutuskan</a:t>
            </a:r>
            <a:r>
              <a:rPr lang="en-US" i="1" dirty="0">
                <a:effectLst>
                  <a:glow rad="101600">
                    <a:schemeClr val="bg1">
                      <a:alpha val="60000"/>
                    </a:schemeClr>
                  </a:glow>
                </a:effectLst>
              </a:rPr>
              <a:t> </a:t>
            </a:r>
            <a:r>
              <a:rPr lang="en-US" i="1" dirty="0" err="1">
                <a:effectLst>
                  <a:glow rad="101600">
                    <a:schemeClr val="bg1">
                      <a:alpha val="60000"/>
                    </a:schemeClr>
                  </a:glow>
                </a:effectLst>
              </a:rPr>
              <a:t>engkau</a:t>
            </a:r>
            <a:r>
              <a:rPr lang="en-US" i="1" dirty="0">
                <a:effectLst>
                  <a:glow rad="101600">
                    <a:schemeClr val="bg1">
                      <a:alpha val="60000"/>
                    </a:schemeClr>
                  </a:glow>
                </a:effectLst>
              </a:rPr>
              <a:t> (</a:t>
            </a:r>
            <a:r>
              <a:rPr lang="en-US" i="1" dirty="0" err="1">
                <a:effectLst>
                  <a:glow rad="101600">
                    <a:schemeClr val="bg1">
                      <a:alpha val="60000"/>
                    </a:schemeClr>
                  </a:glow>
                </a:effectLst>
              </a:rPr>
              <a:t>wahai</a:t>
            </a:r>
            <a:r>
              <a:rPr lang="en-US" i="1" dirty="0">
                <a:effectLst>
                  <a:glow rad="101600">
                    <a:schemeClr val="bg1">
                      <a:alpha val="60000"/>
                    </a:schemeClr>
                  </a:glow>
                </a:effectLst>
              </a:rPr>
              <a:t> Muhammad), </a:t>
            </a:r>
            <a:r>
              <a:rPr lang="en-US" i="1" dirty="0" err="1">
                <a:effectLst>
                  <a:glow rad="101600">
                    <a:schemeClr val="bg1">
                      <a:alpha val="60000"/>
                    </a:schemeClr>
                  </a:glow>
                </a:effectLst>
              </a:rPr>
              <a:t>melainkan</a:t>
            </a:r>
            <a:r>
              <a:rPr lang="en-US" i="1" dirty="0">
                <a:effectLst>
                  <a:glow rad="101600">
                    <a:schemeClr val="bg1">
                      <a:alpha val="60000"/>
                    </a:schemeClr>
                  </a:glow>
                </a:effectLst>
              </a:rPr>
              <a:t> </a:t>
            </a:r>
            <a:r>
              <a:rPr lang="en-US" i="1" dirty="0" err="1">
                <a:effectLst>
                  <a:glow rad="101600">
                    <a:schemeClr val="bg1">
                      <a:alpha val="60000"/>
                    </a:schemeClr>
                  </a:glow>
                </a:effectLst>
              </a:rPr>
              <a:t>untuk</a:t>
            </a:r>
            <a:r>
              <a:rPr lang="en-US" i="1" dirty="0">
                <a:effectLst>
                  <a:glow rad="101600">
                    <a:schemeClr val="bg1">
                      <a:alpha val="60000"/>
                    </a:schemeClr>
                  </a:glow>
                </a:effectLst>
              </a:rPr>
              <a:t> </a:t>
            </a:r>
            <a:r>
              <a:rPr lang="en-US" i="1" dirty="0" err="1">
                <a:effectLst>
                  <a:glow rad="101600">
                    <a:schemeClr val="bg1">
                      <a:alpha val="60000"/>
                    </a:schemeClr>
                  </a:glow>
                </a:effectLst>
              </a:rPr>
              <a:t>menjadi</a:t>
            </a:r>
            <a:r>
              <a:rPr lang="en-US" i="1" dirty="0">
                <a:effectLst>
                  <a:glow rad="101600">
                    <a:schemeClr val="bg1">
                      <a:alpha val="60000"/>
                    </a:schemeClr>
                  </a:glow>
                </a:effectLst>
              </a:rPr>
              <a:t> </a:t>
            </a:r>
            <a:r>
              <a:rPr lang="en-US" i="1" dirty="0" err="1">
                <a:effectLst>
                  <a:glow rad="101600">
                    <a:schemeClr val="bg1">
                      <a:alpha val="60000"/>
                    </a:schemeClr>
                  </a:glow>
                </a:effectLst>
              </a:rPr>
              <a:t>rahmat</a:t>
            </a:r>
            <a:r>
              <a:rPr lang="en-US" i="1" dirty="0">
                <a:effectLst>
                  <a:glow rad="101600">
                    <a:schemeClr val="bg1">
                      <a:alpha val="60000"/>
                    </a:schemeClr>
                  </a:glow>
                </a:effectLst>
              </a:rPr>
              <a:t> </a:t>
            </a:r>
            <a:r>
              <a:rPr lang="en-US" i="1" dirty="0" err="1">
                <a:effectLst>
                  <a:glow rad="101600">
                    <a:schemeClr val="bg1">
                      <a:alpha val="60000"/>
                    </a:schemeClr>
                  </a:glow>
                </a:effectLst>
              </a:rPr>
              <a:t>bagi</a:t>
            </a:r>
            <a:r>
              <a:rPr lang="en-US" i="1" dirty="0">
                <a:effectLst>
                  <a:glow rad="101600">
                    <a:schemeClr val="bg1">
                      <a:alpha val="60000"/>
                    </a:schemeClr>
                  </a:glow>
                </a:effectLst>
              </a:rPr>
              <a:t> </a:t>
            </a:r>
            <a:r>
              <a:rPr lang="en-US" i="1" dirty="0" err="1">
                <a:effectLst>
                  <a:glow rad="101600">
                    <a:schemeClr val="bg1">
                      <a:alpha val="60000"/>
                    </a:schemeClr>
                  </a:glow>
                </a:effectLst>
              </a:rPr>
              <a:t>sekalian</a:t>
            </a:r>
            <a:r>
              <a:rPr lang="en-US" i="1" dirty="0">
                <a:effectLst>
                  <a:glow rad="101600">
                    <a:schemeClr val="bg1">
                      <a:alpha val="60000"/>
                    </a:schemeClr>
                  </a:glow>
                </a:effectLst>
              </a:rPr>
              <a:t> </a:t>
            </a:r>
            <a:r>
              <a:rPr lang="en-US" i="1" dirty="0" err="1">
                <a:effectLst>
                  <a:glow rad="101600">
                    <a:schemeClr val="bg1">
                      <a:alpha val="60000"/>
                    </a:schemeClr>
                  </a:glow>
                </a:effectLst>
              </a:rPr>
              <a:t>alam</a:t>
            </a:r>
            <a:r>
              <a:rPr lang="en-US" i="1" dirty="0">
                <a:effectLst>
                  <a:glow rad="101600">
                    <a:schemeClr val="bg1">
                      <a:alpha val="60000"/>
                    </a:schemeClr>
                  </a:glow>
                </a:effectLst>
              </a:rPr>
              <a:t>.”</a:t>
            </a:r>
            <a:endParaRPr lang="en-US" dirty="0">
              <a:ln w="18415" cmpd="sng">
                <a:solidFill>
                  <a:srgbClr val="FFFFFF"/>
                </a:solidFill>
                <a:prstDash val="solid"/>
              </a:ln>
              <a:solidFill>
                <a:srgbClr val="FFFFFF"/>
              </a:solidFill>
              <a:effectLst>
                <a:glow rad="101600">
                  <a:schemeClr val="bg1">
                    <a:alpha val="60000"/>
                  </a:schemeClr>
                </a:glow>
              </a:effectLst>
            </a:endParaRPr>
          </a:p>
        </p:txBody>
      </p:sp>
      <p:sp>
        <p:nvSpPr>
          <p:cNvPr id="13" name="Rectangle 12"/>
          <p:cNvSpPr/>
          <p:nvPr/>
        </p:nvSpPr>
        <p:spPr>
          <a:xfrm>
            <a:off x="6084168" y="6237312"/>
            <a:ext cx="2388154"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Anbiya</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107)</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2"/>
          <p:cNvSpPr/>
          <p:nvPr/>
        </p:nvSpPr>
        <p:spPr>
          <a:xfrm>
            <a:off x="2245081" y="2636912"/>
            <a:ext cx="4653838" cy="729430"/>
          </a:xfrm>
          <a:prstGeom prst="rect">
            <a:avLst/>
          </a:prstGeom>
        </p:spPr>
        <p:txBody>
          <a:bodyPr wrap="none">
            <a:spAutoFit/>
          </a:bodyPr>
          <a:lstStyle/>
          <a:p>
            <a:pPr algn="ctr" rtl="1">
              <a:lnSpc>
                <a:spcPct val="115000"/>
              </a:lnSpc>
            </a:pP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QCF_P331" panose="02000400000000000000" pitchFamily="2" charset="2"/>
              </a:rPr>
              <a:t>ﮐ ﮑ ﮒ ﮓ ﮔ </a:t>
            </a:r>
            <a:r>
              <a:rPr lang="ar-SA"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Arabic Typesetting" panose="03020402040406030203" pitchFamily="66" charset="-78"/>
              </a:rPr>
              <a:t>﴾</a:t>
            </a:r>
            <a:endParaRPr lang="en-US" sz="3600" dirty="0">
              <a:ln w="0">
                <a:solidFill>
                  <a:srgbClr val="FFFF00"/>
                </a:solidFill>
              </a:ln>
              <a:solidFill>
                <a:srgbClr val="FFFF00"/>
              </a:solidFill>
              <a:effectLst>
                <a:glow rad="101600">
                  <a:schemeClr val="bg1">
                    <a:alpha val="60000"/>
                  </a:schemeClr>
                </a:glow>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5155</TotalTime>
  <Words>1699</Words>
  <Application>Microsoft Office PowerPoint</Application>
  <PresentationFormat>On-screen Show (4:3)</PresentationFormat>
  <Paragraphs>202</Paragraphs>
  <Slides>36</Slides>
  <Notes>2</Notes>
  <HiddenSlides>0</HiddenSlides>
  <MMClips>0</MMClips>
  <ScaleCrop>false</ScaleCrop>
  <HeadingPairs>
    <vt:vector size="6" baseType="variant">
      <vt:variant>
        <vt:lpstr>Fonts Used</vt:lpstr>
      </vt:variant>
      <vt:variant>
        <vt:i4>30</vt:i4>
      </vt:variant>
      <vt:variant>
        <vt:lpstr>Theme</vt:lpstr>
      </vt:variant>
      <vt:variant>
        <vt:i4>1</vt:i4>
      </vt:variant>
      <vt:variant>
        <vt:lpstr>Slide Titles</vt:lpstr>
      </vt:variant>
      <vt:variant>
        <vt:i4>36</vt:i4>
      </vt:variant>
    </vt:vector>
  </HeadingPairs>
  <TitlesOfParts>
    <vt:vector size="67" baseType="lpstr">
      <vt:lpstr>Arial Unicode MS</vt:lpstr>
      <vt:lpstr>SimSun</vt:lpstr>
      <vt:lpstr>SimSun</vt:lpstr>
      <vt:lpstr>Angsana New</vt:lpstr>
      <vt:lpstr>Arabic Transparent</vt:lpstr>
      <vt:lpstr>Arabic Typesetting</vt:lpstr>
      <vt:lpstr>Arb Naskh</vt:lpstr>
      <vt:lpstr>Arial</vt:lpstr>
      <vt:lpstr>Calibri</vt:lpstr>
      <vt:lpstr>Constantia</vt:lpstr>
      <vt:lpstr>Forte</vt:lpstr>
      <vt:lpstr>Jawi - Biasa</vt:lpstr>
      <vt:lpstr>Majalla UI</vt:lpstr>
      <vt:lpstr>Monotype Corsiva</vt:lpstr>
      <vt:lpstr>MS Sans Serif</vt:lpstr>
      <vt:lpstr>QCF_BSML</vt:lpstr>
      <vt:lpstr>QCF_P028</vt:lpstr>
      <vt:lpstr>QCF_P031</vt:lpstr>
      <vt:lpstr>QCF_P050</vt:lpstr>
      <vt:lpstr>QCF_P084</vt:lpstr>
      <vt:lpstr>QCF_P277</vt:lpstr>
      <vt:lpstr>QCF_P331</vt:lpstr>
      <vt:lpstr>QCF_P426</vt:lpstr>
      <vt:lpstr>QCF_P509</vt:lpstr>
      <vt:lpstr>QCF_P516</vt:lpstr>
      <vt:lpstr>QCF_P548</vt:lpstr>
      <vt:lpstr>Times New Roman</vt:lpstr>
      <vt:lpstr>Traditional Arabic</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Ahmad Termizi Zainudin</cp:lastModifiedBy>
  <cp:revision>441</cp:revision>
  <dcterms:created xsi:type="dcterms:W3CDTF">2015-11-26T00:41:05Z</dcterms:created>
  <dcterms:modified xsi:type="dcterms:W3CDTF">2016-12-08T16:19:21Z</dcterms:modified>
</cp:coreProperties>
</file>