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3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91" r:id="rId15"/>
    <p:sldId id="270" r:id="rId16"/>
    <p:sldId id="292" r:id="rId17"/>
    <p:sldId id="305" r:id="rId18"/>
    <p:sldId id="294" r:id="rId19"/>
    <p:sldId id="293" r:id="rId20"/>
    <p:sldId id="298" r:id="rId21"/>
    <p:sldId id="275" r:id="rId22"/>
    <p:sldId id="276" r:id="rId23"/>
    <p:sldId id="278" r:id="rId24"/>
    <p:sldId id="279" r:id="rId25"/>
    <p:sldId id="299" r:id="rId26"/>
    <p:sldId id="281" r:id="rId27"/>
    <p:sldId id="300" r:id="rId28"/>
    <p:sldId id="282" r:id="rId29"/>
    <p:sldId id="283" r:id="rId30"/>
    <p:sldId id="301" r:id="rId31"/>
    <p:sldId id="284" r:id="rId32"/>
    <p:sldId id="302" r:id="rId33"/>
    <p:sldId id="285" r:id="rId34"/>
    <p:sldId id="303" r:id="rId35"/>
    <p:sldId id="286" r:id="rId36"/>
    <p:sldId id="304" r:id="rId37"/>
    <p:sldId id="28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p:scale>
          <a:sx n="90" d="100"/>
          <a:sy n="90" d="100"/>
        </p:scale>
        <p:origin x="-510" y="-4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5AC17C-BF65-454A-9B1E-2FCABD5E3C96}"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n-US"/>
        </a:p>
      </dgm:t>
    </dgm:pt>
    <dgm:pt modelId="{EC2D8842-9514-4FDD-B559-D3B9CDA88777}">
      <dgm:prSet phldrT="[Text]" custT="1"/>
      <dgm:spPr/>
      <dgm:t>
        <a:bodyPr/>
        <a:lstStyle/>
        <a:p>
          <a:pPr algn="just"/>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kesetiaan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Raja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menepati</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salah</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satu</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iktikad</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i="1"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Ahlus</a:t>
          </a:r>
          <a:r>
            <a:rPr lang="en-US" sz="2400" b="0" i="1"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i="1"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Sunnah</a:t>
          </a:r>
          <a:r>
            <a:rPr lang="en-US" sz="2400" b="0" i="1"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i="1"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wal</a:t>
          </a:r>
          <a:r>
            <a:rPr lang="en-US" sz="2400" b="0" i="1"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i="1"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Jama’ah</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mewajibkan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umat</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mentaati</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menghormati</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pemimpin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4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gm:t>
    </dgm:pt>
    <dgm:pt modelId="{128A6C0C-F2A4-4586-90F1-CF2D6C4D314B}" type="parTrans" cxnId="{F24FAE13-053D-4A56-9C8D-A764599A519F}">
      <dgm:prSet/>
      <dgm:spPr/>
      <dgm:t>
        <a:bodyPr/>
        <a:lstStyle/>
        <a:p>
          <a:pPr algn="just"/>
          <a:endParaRPr lang="en-US" sz="2000"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E4FC2148-B8A2-464F-B62D-18E0E8639CFD}" type="sibTrans" cxnId="{F24FAE13-053D-4A56-9C8D-A764599A519F}">
      <dgm:prSet/>
      <dgm:spPr/>
      <dgm:t>
        <a:bodyPr/>
        <a:lstStyle/>
        <a:p>
          <a:pPr algn="just"/>
          <a:endParaRPr lang="en-US" sz="2000"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88C483E-E228-46ED-8724-B9E764164AD4}">
      <dgm:prSet phldrT="[Text]" custT="1"/>
      <dgm:spPr/>
      <dgm:t>
        <a:bodyPr/>
        <a:lstStyle/>
        <a:p>
          <a:pPr algn="just"/>
          <a:r>
            <a:rPr lang="en-US" sz="2400" b="0" cap="none" spc="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Sikap tidak setia serta menghina pemerintah dan negara dengan apa cara sekalipun akan menghancurkan kedaulatan bangsa dan negara serta tanda hilangnya iman seseorang.</a:t>
          </a:r>
          <a:endParaRPr lang="en-US" sz="24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gm:t>
    </dgm:pt>
    <dgm:pt modelId="{D4F30C8C-6E7C-467E-9DAD-709666BFA185}" type="parTrans" cxnId="{8DF8C7F4-E38A-489B-839F-7A141ECD98FB}">
      <dgm:prSet/>
      <dgm:spPr/>
      <dgm:t>
        <a:bodyPr/>
        <a:lstStyle/>
        <a:p>
          <a:pPr algn="just"/>
          <a:endParaRPr lang="en-US" sz="2000"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E0445C5-B693-4386-8721-C26BA6EA9ED8}" type="sibTrans" cxnId="{8DF8C7F4-E38A-489B-839F-7A141ECD98FB}">
      <dgm:prSet/>
      <dgm:spPr/>
      <dgm:t>
        <a:bodyPr/>
        <a:lstStyle/>
        <a:p>
          <a:pPr algn="just"/>
          <a:endParaRPr lang="en-US" sz="2000"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835C5A75-0135-49B0-9043-90DCC1A7D835}">
      <dgm:prSet phldrT="[Text]" custT="1"/>
      <dgm:spPr/>
      <dgm:t>
        <a:bodyPr/>
        <a:lstStyle/>
        <a:p>
          <a:pPr algn="just"/>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Seri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Paduka</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Baginda</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diPertuan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Agong</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adalah</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ketua</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mempunyai</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keperibadian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tinggi</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menjalankan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bidang</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kuasa</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menjaga</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kesucian</a:t>
          </a:r>
          <a:r>
            <a:rPr lang="en-US" sz="2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agama Islam.</a:t>
          </a:r>
          <a:endParaRPr lang="en-US" sz="24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gm:t>
    </dgm:pt>
    <dgm:pt modelId="{FAE6568B-E4CA-4279-9CD4-F95DC91301BE}" type="parTrans" cxnId="{C44B363B-D9C7-4C91-A46A-87450CDA3526}">
      <dgm:prSet/>
      <dgm:spPr/>
      <dgm:t>
        <a:bodyPr/>
        <a:lstStyle/>
        <a:p>
          <a:pPr algn="just"/>
          <a:endParaRPr lang="en-US" sz="2000"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1901EEAF-D9EB-4370-B850-56FEEB28A569}" type="sibTrans" cxnId="{C44B363B-D9C7-4C91-A46A-87450CDA3526}">
      <dgm:prSet/>
      <dgm:spPr/>
      <dgm:t>
        <a:bodyPr/>
        <a:lstStyle/>
        <a:p>
          <a:pPr algn="just"/>
          <a:endParaRPr lang="en-US" sz="2000"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1E08245D-B456-4972-92BE-46489BFD9C5F}" type="pres">
      <dgm:prSet presAssocID="{2C5AC17C-BF65-454A-9B1E-2FCABD5E3C96}" presName="linear" presStyleCnt="0">
        <dgm:presLayoutVars>
          <dgm:animLvl val="lvl"/>
          <dgm:resizeHandles val="exact"/>
        </dgm:presLayoutVars>
      </dgm:prSet>
      <dgm:spPr/>
      <dgm:t>
        <a:bodyPr/>
        <a:lstStyle/>
        <a:p>
          <a:endParaRPr lang="en-US"/>
        </a:p>
      </dgm:t>
    </dgm:pt>
    <dgm:pt modelId="{9D2EDB97-9BED-4A80-9653-57AB88FD7827}" type="pres">
      <dgm:prSet presAssocID="{EC2D8842-9514-4FDD-B559-D3B9CDA88777}" presName="parentText" presStyleLbl="node1" presStyleIdx="0" presStyleCnt="3">
        <dgm:presLayoutVars>
          <dgm:chMax val="0"/>
          <dgm:bulletEnabled val="1"/>
        </dgm:presLayoutVars>
      </dgm:prSet>
      <dgm:spPr/>
      <dgm:t>
        <a:bodyPr/>
        <a:lstStyle/>
        <a:p>
          <a:endParaRPr lang="en-US"/>
        </a:p>
      </dgm:t>
    </dgm:pt>
    <dgm:pt modelId="{0986B3DD-3CD9-4CD7-88D7-33235983EF5B}" type="pres">
      <dgm:prSet presAssocID="{E4FC2148-B8A2-464F-B62D-18E0E8639CFD}" presName="spacer" presStyleCnt="0"/>
      <dgm:spPr/>
      <dgm:t>
        <a:bodyPr/>
        <a:lstStyle/>
        <a:p>
          <a:endParaRPr lang="en-US"/>
        </a:p>
      </dgm:t>
    </dgm:pt>
    <dgm:pt modelId="{1B37CE48-2020-4D8B-841E-E511D97A14D7}" type="pres">
      <dgm:prSet presAssocID="{488C483E-E228-46ED-8724-B9E764164AD4}" presName="parentText" presStyleLbl="node1" presStyleIdx="1" presStyleCnt="3">
        <dgm:presLayoutVars>
          <dgm:chMax val="0"/>
          <dgm:bulletEnabled val="1"/>
        </dgm:presLayoutVars>
      </dgm:prSet>
      <dgm:spPr/>
      <dgm:t>
        <a:bodyPr/>
        <a:lstStyle/>
        <a:p>
          <a:endParaRPr lang="en-US"/>
        </a:p>
      </dgm:t>
    </dgm:pt>
    <dgm:pt modelId="{85B44138-A977-4FDF-8B21-CE2D77D6722F}" type="pres">
      <dgm:prSet presAssocID="{4E0445C5-B693-4386-8721-C26BA6EA9ED8}" presName="spacer" presStyleCnt="0"/>
      <dgm:spPr/>
      <dgm:t>
        <a:bodyPr/>
        <a:lstStyle/>
        <a:p>
          <a:endParaRPr lang="en-US"/>
        </a:p>
      </dgm:t>
    </dgm:pt>
    <dgm:pt modelId="{FA1F5975-B069-47D3-B5E2-E694D9104165}" type="pres">
      <dgm:prSet presAssocID="{835C5A75-0135-49B0-9043-90DCC1A7D835}" presName="parentText" presStyleLbl="node1" presStyleIdx="2" presStyleCnt="3">
        <dgm:presLayoutVars>
          <dgm:chMax val="0"/>
          <dgm:bulletEnabled val="1"/>
        </dgm:presLayoutVars>
      </dgm:prSet>
      <dgm:spPr/>
      <dgm:t>
        <a:bodyPr/>
        <a:lstStyle/>
        <a:p>
          <a:endParaRPr lang="en-US"/>
        </a:p>
      </dgm:t>
    </dgm:pt>
  </dgm:ptLst>
  <dgm:cxnLst>
    <dgm:cxn modelId="{C44B363B-D9C7-4C91-A46A-87450CDA3526}" srcId="{2C5AC17C-BF65-454A-9B1E-2FCABD5E3C96}" destId="{835C5A75-0135-49B0-9043-90DCC1A7D835}" srcOrd="2" destOrd="0" parTransId="{FAE6568B-E4CA-4279-9CD4-F95DC91301BE}" sibTransId="{1901EEAF-D9EB-4370-B850-56FEEB28A569}"/>
    <dgm:cxn modelId="{F7353D22-77DC-41FB-840D-AA4D71418849}" type="presOf" srcId="{835C5A75-0135-49B0-9043-90DCC1A7D835}" destId="{FA1F5975-B069-47D3-B5E2-E694D9104165}" srcOrd="0" destOrd="0" presId="urn:microsoft.com/office/officeart/2005/8/layout/vList2"/>
    <dgm:cxn modelId="{8DF8C7F4-E38A-489B-839F-7A141ECD98FB}" srcId="{2C5AC17C-BF65-454A-9B1E-2FCABD5E3C96}" destId="{488C483E-E228-46ED-8724-B9E764164AD4}" srcOrd="1" destOrd="0" parTransId="{D4F30C8C-6E7C-467E-9DAD-709666BFA185}" sibTransId="{4E0445C5-B693-4386-8721-C26BA6EA9ED8}"/>
    <dgm:cxn modelId="{F24FAE13-053D-4A56-9C8D-A764599A519F}" srcId="{2C5AC17C-BF65-454A-9B1E-2FCABD5E3C96}" destId="{EC2D8842-9514-4FDD-B559-D3B9CDA88777}" srcOrd="0" destOrd="0" parTransId="{128A6C0C-F2A4-4586-90F1-CF2D6C4D314B}" sibTransId="{E4FC2148-B8A2-464F-B62D-18E0E8639CFD}"/>
    <dgm:cxn modelId="{61F2F321-C8B0-49A4-8C83-E7421C9E4375}" type="presOf" srcId="{2C5AC17C-BF65-454A-9B1E-2FCABD5E3C96}" destId="{1E08245D-B456-4972-92BE-46489BFD9C5F}" srcOrd="0" destOrd="0" presId="urn:microsoft.com/office/officeart/2005/8/layout/vList2"/>
    <dgm:cxn modelId="{9348BB6C-ED71-48CF-8197-64373309F39C}" type="presOf" srcId="{EC2D8842-9514-4FDD-B559-D3B9CDA88777}" destId="{9D2EDB97-9BED-4A80-9653-57AB88FD7827}" srcOrd="0" destOrd="0" presId="urn:microsoft.com/office/officeart/2005/8/layout/vList2"/>
    <dgm:cxn modelId="{FDD63227-0529-4192-A3A1-949732CEC923}" type="presOf" srcId="{488C483E-E228-46ED-8724-B9E764164AD4}" destId="{1B37CE48-2020-4D8B-841E-E511D97A14D7}" srcOrd="0" destOrd="0" presId="urn:microsoft.com/office/officeart/2005/8/layout/vList2"/>
    <dgm:cxn modelId="{24FE3AD4-39DB-452D-96A0-F1B0E86D12A1}" type="presParOf" srcId="{1E08245D-B456-4972-92BE-46489BFD9C5F}" destId="{9D2EDB97-9BED-4A80-9653-57AB88FD7827}" srcOrd="0" destOrd="0" presId="urn:microsoft.com/office/officeart/2005/8/layout/vList2"/>
    <dgm:cxn modelId="{D2766621-53D3-476B-BBE4-55528B4B83F8}" type="presParOf" srcId="{1E08245D-B456-4972-92BE-46489BFD9C5F}" destId="{0986B3DD-3CD9-4CD7-88D7-33235983EF5B}" srcOrd="1" destOrd="0" presId="urn:microsoft.com/office/officeart/2005/8/layout/vList2"/>
    <dgm:cxn modelId="{814E44D0-6ED6-46FE-9246-2EE31C6B2A0A}" type="presParOf" srcId="{1E08245D-B456-4972-92BE-46489BFD9C5F}" destId="{1B37CE48-2020-4D8B-841E-E511D97A14D7}" srcOrd="2" destOrd="0" presId="urn:microsoft.com/office/officeart/2005/8/layout/vList2"/>
    <dgm:cxn modelId="{350FC080-447A-474E-8D8B-A371EB357E1F}" type="presParOf" srcId="{1E08245D-B456-4972-92BE-46489BFD9C5F}" destId="{85B44138-A977-4FDF-8B21-CE2D77D6722F}" srcOrd="3" destOrd="0" presId="urn:microsoft.com/office/officeart/2005/8/layout/vList2"/>
    <dgm:cxn modelId="{3B23B550-C81B-4722-87C6-E879A64145DD}" type="presParOf" srcId="{1E08245D-B456-4972-92BE-46489BFD9C5F}" destId="{FA1F5975-B069-47D3-B5E2-E694D9104165}" srcOrd="4" destOrd="0" presId="urn:microsoft.com/office/officeart/2005/8/layout/vList2"/>
  </dgm:cxnLst>
  <dgm:bg>
    <a:effectLst>
      <a:glow rad="63500">
        <a:schemeClr val="bg1">
          <a:alpha val="40000"/>
        </a:schemeClr>
      </a:glow>
    </a:effect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D2EDB97-9BED-4A80-9653-57AB88FD7827}">
      <dsp:nvSpPr>
        <dsp:cNvPr id="0" name=""/>
        <dsp:cNvSpPr/>
      </dsp:nvSpPr>
      <dsp:spPr>
        <a:xfrm>
          <a:off x="0" y="377124"/>
          <a:ext cx="8229600" cy="1330875"/>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kesetiaan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Raja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menepati</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salah</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satu</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iktikad</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i="1"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Ahlus</a:t>
          </a:r>
          <a:r>
            <a:rPr lang="en-US" sz="2400" b="0" i="1"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i="1"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Sunnah</a:t>
          </a:r>
          <a:r>
            <a:rPr lang="en-US" sz="2400" b="0" i="1"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i="1"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wal</a:t>
          </a:r>
          <a:r>
            <a:rPr lang="en-US" sz="2400" b="0" i="1"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i="1"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Jama’ah</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mewajibkan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umat</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mentaati</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menghormati</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pemimpin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400" b="0" kern="120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sp:txBody>
      <dsp:txXfrm>
        <a:off x="0" y="377124"/>
        <a:ext cx="8229600" cy="1330875"/>
      </dsp:txXfrm>
    </dsp:sp>
    <dsp:sp modelId="{1B37CE48-2020-4D8B-841E-E511D97A14D7}">
      <dsp:nvSpPr>
        <dsp:cNvPr id="0" name=""/>
        <dsp:cNvSpPr/>
      </dsp:nvSpPr>
      <dsp:spPr>
        <a:xfrm>
          <a:off x="0" y="1895200"/>
          <a:ext cx="8229600" cy="1330875"/>
        </a:xfrm>
        <a:prstGeom prst="roundRect">
          <a:avLst/>
        </a:prstGeom>
        <a:solidFill>
          <a:schemeClr val="accent2">
            <a:hueOff val="-10081594"/>
            <a:satOff val="4384"/>
            <a:lumOff val="127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b="0" kern="1200" cap="none" spc="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Sikap tidak setia serta menghina pemerintah dan negara dengan apa cara sekalipun akan menghancurkan kedaulatan bangsa dan negara serta tanda hilangnya iman seseorang.</a:t>
          </a:r>
          <a:endParaRPr lang="en-US" sz="2400" b="0" kern="120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sp:txBody>
      <dsp:txXfrm>
        <a:off x="0" y="1895200"/>
        <a:ext cx="8229600" cy="1330875"/>
      </dsp:txXfrm>
    </dsp:sp>
    <dsp:sp modelId="{FA1F5975-B069-47D3-B5E2-E694D9104165}">
      <dsp:nvSpPr>
        <dsp:cNvPr id="0" name=""/>
        <dsp:cNvSpPr/>
      </dsp:nvSpPr>
      <dsp:spPr>
        <a:xfrm>
          <a:off x="0" y="3413275"/>
          <a:ext cx="8229600" cy="1330875"/>
        </a:xfrm>
        <a:prstGeom prst="roundRect">
          <a:avLst/>
        </a:prstGeom>
        <a:solidFill>
          <a:schemeClr val="accent2">
            <a:hueOff val="-20163188"/>
            <a:satOff val="8769"/>
            <a:lumOff val="255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Seri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Paduka</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Baginda</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diPertuan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Agong</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adalah</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ketua</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mempunyai</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keperibadian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tinggi</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menjalankan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bidang</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kuasa</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menjaga</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kesucian</a:t>
          </a:r>
          <a:r>
            <a:rPr lang="en-US" sz="24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agama Islam.</a:t>
          </a:r>
          <a:endParaRPr lang="en-US" sz="2400" b="0" kern="120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sp:txBody>
      <dsp:txXfrm>
        <a:off x="0" y="3413275"/>
        <a:ext cx="8229600" cy="13308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B48E5-A66D-4DA9-ACA4-A625016B2828}" type="datetimeFigureOut">
              <a:rPr lang="en-US" smtClean="0"/>
              <a:pPr/>
              <a:t>5/30/2016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BCC223-0B65-4BC9-B250-18A2FAFEA3F1}" type="slidenum">
              <a:rPr lang="en-US" smtClean="0"/>
              <a:pPr/>
              <a:t>‹#›</a:t>
            </a:fld>
            <a:endParaRPr lang="en-US"/>
          </a:p>
        </p:txBody>
      </p:sp>
    </p:spTree>
    <p:extLst>
      <p:ext uri="{BB962C8B-B14F-4D97-AF65-F5344CB8AC3E}">
        <p14:creationId xmlns:p14="http://schemas.microsoft.com/office/powerpoint/2010/main" xmlns="" val="2379278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8F4766-FCEB-4387-912A-D38F4800153A}" type="datetime1">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D8D20A-1435-4FA5-A33A-EE53286A8438}" type="datetime1">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0E78B-E2E4-4746-8BC2-36A9409E378D}" type="datetime1">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64A83-101B-4AC0-9A0E-DA9F0CA64F59}" type="datetime1">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E5D2E2-22BA-4F69-B285-4432B59741E3}" type="datetime1">
              <a:rPr lang="en-US" smtClean="0"/>
              <a:pPr/>
              <a:t>5/30/2016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4269FF-02A6-4145-B350-3AA59962CA97}" type="datetime1">
              <a:rPr lang="en-US" smtClean="0"/>
              <a:pPr/>
              <a:t>5/30/2016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A3F2C0-6A5E-438B-9652-795CF128650D}" type="datetime1">
              <a:rPr lang="en-US" smtClean="0"/>
              <a:pPr/>
              <a:t>5/30/2016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18DB08-ECD6-41E6-9DE4-C52D32A833BE}" type="datetime1">
              <a:rPr lang="en-US" smtClean="0"/>
              <a:pPr/>
              <a:t>5/30/2016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75E21-B5B3-43AD-BFE7-F13158B634E5}" type="datetime1">
              <a:rPr lang="en-US" smtClean="0"/>
              <a:pPr/>
              <a:t>5/30/2016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239E3E-4356-407F-B374-E0107415AEF7}" type="datetime1">
              <a:rPr lang="en-US" smtClean="0"/>
              <a:pPr/>
              <a:t>5/30/2016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4D32A3-FDFB-44C3-9EF2-B934235FDECF}" type="datetime1">
              <a:rPr lang="en-US" smtClean="0"/>
              <a:pPr/>
              <a:t>5/30/2016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A88C21-DF7A-4B9B-9FA5-3F31F6A521F2}" type="datetime1">
              <a:rPr lang="en-US" smtClean="0"/>
              <a:pPr/>
              <a:t>5/30/2016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7AA28-366A-4997-BBC8-D6BEB1ED3AC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3.jpeg"/><Relationship Id="rId7" Type="http://schemas.openxmlformats.org/officeDocument/2006/relationships/diagramLayout" Target="../diagrams/layout1.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5.png"/><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8.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4000" r="-14000"/>
          </a:stretch>
        </a:blipFill>
        <a:effectLst/>
      </p:bgPr>
    </p:bg>
    <p:spTree>
      <p:nvGrpSpPr>
        <p:cNvPr id="1" name=""/>
        <p:cNvGrpSpPr/>
        <p:nvPr/>
      </p:nvGrpSpPr>
      <p:grpSpPr>
        <a:xfrm>
          <a:off x="0" y="0"/>
          <a:ext cx="0" cy="0"/>
          <a:chOff x="0" y="0"/>
          <a:chExt cx="0" cy="0"/>
        </a:xfrm>
      </p:grpSpPr>
      <p:grpSp>
        <p:nvGrpSpPr>
          <p:cNvPr id="5"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4" name="Rectangle 13"/>
          <p:cNvSpPr/>
          <p:nvPr/>
        </p:nvSpPr>
        <p:spPr>
          <a:xfrm>
            <a:off x="1434023" y="1412776"/>
            <a:ext cx="6297173" cy="1446550"/>
          </a:xfrm>
          <a:prstGeom prst="rect">
            <a:avLst/>
          </a:prstGeom>
          <a:noFill/>
        </p:spPr>
        <p:txBody>
          <a:bodyPr wrap="none" lIns="91440" tIns="45720" rIns="91440" bIns="45720">
            <a:spAutoFit/>
          </a:bodyPr>
          <a:lstStyle/>
          <a:p>
            <a:pPr algn="ctr"/>
            <a:r>
              <a:rPr lang="en-US" sz="4400" b="0" cap="none" spc="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SERI PADUKA BAGINDA </a:t>
            </a:r>
          </a:p>
          <a:p>
            <a:pPr algn="ctr"/>
            <a:r>
              <a:rPr lang="en-US" sz="4400" b="0" cap="none" spc="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YANG DI PERTUAN AGONG</a:t>
            </a:r>
            <a:endParaRPr lang="en-US" sz="4400" b="0" cap="none" spc="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15" name="Rectangle 14"/>
          <p:cNvSpPr/>
          <p:nvPr/>
        </p:nvSpPr>
        <p:spPr>
          <a:xfrm>
            <a:off x="2610283" y="2780928"/>
            <a:ext cx="3949479" cy="1077218"/>
          </a:xfrm>
          <a:prstGeom prst="rect">
            <a:avLst/>
          </a:prstGeom>
        </p:spPr>
        <p:txBody>
          <a:bodyPr wrap="none">
            <a:spAutoFit/>
          </a:bodyPr>
          <a:lstStyle/>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PAYUNG KEDAULATAN </a:t>
            </a:r>
          </a:p>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ISLAM DAN NEGARA</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6" name="Rectangle 15"/>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14" name="Rectangle 13"/>
          <p:cNvSpPr/>
          <p:nvPr/>
        </p:nvSpPr>
        <p:spPr>
          <a:xfrm>
            <a:off x="0" y="4293096"/>
            <a:ext cx="9144000" cy="21602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ounded Rectangle 12"/>
          <p:cNvSpPr/>
          <p:nvPr/>
        </p:nvSpPr>
        <p:spPr>
          <a:xfrm>
            <a:off x="179512" y="1124744"/>
            <a:ext cx="5629554" cy="510778"/>
          </a:xfrm>
          <a:prstGeom prst="roundRect">
            <a:avLst/>
          </a:prstGeom>
          <a:solidFill>
            <a:srgbClr val="00B050"/>
          </a:solidFill>
          <a:ln w="38100">
            <a:solidFill>
              <a:schemeClr val="bg1"/>
            </a:solidFill>
          </a:ln>
        </p:spPr>
        <p:txBody>
          <a:bodyPr wrap="none">
            <a:spAutoFit/>
          </a:bodyPr>
          <a:lstStyle/>
          <a:p>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Firman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SWT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Surah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an-</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Nisa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 59</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3" name="Rectangle 1"/>
          <p:cNvSpPr>
            <a:spLocks noChangeArrowheads="1"/>
          </p:cNvSpPr>
          <p:nvPr/>
        </p:nvSpPr>
        <p:spPr bwMode="auto">
          <a:xfrm>
            <a:off x="611560" y="1777023"/>
            <a:ext cx="7740352" cy="25160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36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087" pitchFamily="2" charset="2"/>
                <a:ea typeface="Times New Roman" pitchFamily="18" charset="0"/>
                <a:cs typeface="Arabic Transparent"/>
              </a:rPr>
              <a:t>﴿</a:t>
            </a:r>
            <a:r>
              <a:rPr kumimoji="0" lang="ar-SA" sz="36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087" pitchFamily="2" charset="2"/>
                <a:ea typeface="Times New Roman" pitchFamily="18" charset="0"/>
                <a:cs typeface="QCF_P087" pitchFamily="2" charset="2"/>
              </a:rPr>
              <a:t>ﯵ ﯶ ﯷ ﯸ ﯹ ﯺ ﯻ ﯼ ﯽ ﯾ ﯿ ﰀ ﰁ ﰂ ﰃ ﰄ ﰅ ﰆ ﰇ ﰈ ﰉ ﰊ ﰋ ﰌ ﰍ ﰎ ﰏ ﰐ ﰑ ﰒ </a:t>
            </a:r>
            <a:r>
              <a:rPr kumimoji="0" lang="ar-SA" sz="36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087" pitchFamily="2" charset="2"/>
                <a:ea typeface="Times New Roman" pitchFamily="18" charset="0"/>
                <a:cs typeface="Arabic Transparent"/>
              </a:rPr>
              <a:t>﴾</a:t>
            </a:r>
            <a:endParaRPr kumimoji="0" lang="ar-SA"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
        <p:nvSpPr>
          <p:cNvPr id="29698" name="Rectangle 2"/>
          <p:cNvSpPr>
            <a:spLocks noChangeArrowheads="1"/>
          </p:cNvSpPr>
          <p:nvPr/>
        </p:nvSpPr>
        <p:spPr bwMode="auto">
          <a:xfrm>
            <a:off x="179512" y="4365104"/>
            <a:ext cx="864096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balanced" dir="t">
                <a:rot lat="0" lon="0" rev="2100000"/>
              </a:lightRig>
            </a:scene3d>
            <a:sp3d extrusionH="57150" prstMaterial="metal">
              <a:bevelT w="38100" h="25400"/>
              <a:contourClr>
                <a:schemeClr val="bg2"/>
              </a:contourClr>
            </a:sp3d>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normalizeH="0" baseline="0" dirty="0" err="1" smtClean="0">
                <a:ln w="50800"/>
                <a:solidFill>
                  <a:schemeClr val="bg1">
                    <a:shade val="50000"/>
                  </a:schemeClr>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Maksudnya</a:t>
            </a:r>
            <a:r>
              <a:rPr kumimoji="0" lang="en-US" b="1" i="0" u="none" strike="noStrike" normalizeH="0" baseline="0" dirty="0" smtClean="0">
                <a:ln w="50800"/>
                <a:solidFill>
                  <a:schemeClr val="bg1">
                    <a:shade val="50000"/>
                  </a:schemeClr>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a:t>
            </a:r>
            <a:r>
              <a:rPr kumimoji="0" lang="en-US" b="1" i="0"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Wahai</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orang</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yang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beriman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taatlah</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kamu</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kepada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Allah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dan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taatlah</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kamu</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kepada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Rasulullah</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dan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kepada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Ulil-Amri</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orang</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yang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berkuasa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dari</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kalangan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kamu</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Kemudian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jika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kamu</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berbantah-bantah</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berselisihan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dalam</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sesuatu</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perkara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maka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hendaklah</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kamu</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mengembalikannya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kepada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Kitab</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Allah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AlQuran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dan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Sunnah</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Rasul-Nya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jika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kamu</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benar</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beriman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kepada</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Allah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dan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hari</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akhirat</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Yang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demikian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adalah</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lebih</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baik</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bagi</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kamu</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dan</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lebih</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elok</a:t>
            </a:r>
            <a:r>
              <a:rPr kumimoji="0" lang="en-US" b="1" i="1"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 pula </a:t>
            </a:r>
            <a:r>
              <a:rPr kumimoji="0" lang="en-US" b="1" i="1" u="none" strike="noStrike" normalizeH="0" baseline="0" dirty="0" err="1" smtClean="0">
                <a:ln w="50800"/>
                <a:solidFill>
                  <a:schemeClr val="bg1">
                    <a:shade val="50000"/>
                  </a:schemeClr>
                </a:solidFill>
                <a:latin typeface="Arial" pitchFamily="34" charset="0"/>
                <a:ea typeface="Times New Roman" pitchFamily="18" charset="0"/>
                <a:cs typeface="Arial" pitchFamily="34" charset="0"/>
              </a:rPr>
              <a:t>kesudahannya</a:t>
            </a:r>
            <a:r>
              <a:rPr kumimoji="0" lang="en-US" b="1" i="0" u="none" strike="noStrike" normalizeH="0" baseline="0" dirty="0" smtClean="0">
                <a:ln w="50800"/>
                <a:solidFill>
                  <a:schemeClr val="bg1">
                    <a:shade val="50000"/>
                  </a:schemeClr>
                </a:solidFill>
                <a:latin typeface="Arial" pitchFamily="34" charset="0"/>
                <a:ea typeface="Times New Roman" pitchFamily="18" charset="0"/>
                <a:cs typeface="Arial" pitchFamily="34" charset="0"/>
              </a:rPr>
              <a:t>.”</a:t>
            </a:r>
            <a:endParaRPr kumimoji="0" lang="en-US" sz="2400" b="1" i="0" u="none" strike="noStrike" normalizeH="0" baseline="0" dirty="0" smtClean="0">
              <a:ln w="50800"/>
              <a:solidFill>
                <a:schemeClr val="bg1">
                  <a:shade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21" name="Rectangle 20"/>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20" name="Rounded Rectangle 19"/>
          <p:cNvSpPr/>
          <p:nvPr/>
        </p:nvSpPr>
        <p:spPr>
          <a:xfrm>
            <a:off x="251520" y="4221088"/>
            <a:ext cx="8568952" cy="1656184"/>
          </a:xfrm>
          <a:prstGeom prst="roundRect">
            <a:avLst/>
          </a:prstGeom>
          <a:solidFill>
            <a:srgbClr val="FFFF00">
              <a:alpha val="5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Flowchart: Off-page Connector 12"/>
          <p:cNvSpPr/>
          <p:nvPr/>
        </p:nvSpPr>
        <p:spPr>
          <a:xfrm>
            <a:off x="1979712" y="1124744"/>
            <a:ext cx="5332998" cy="573286"/>
          </a:xfrm>
          <a:prstGeom prst="flowChartOffpageConnector">
            <a:avLst/>
          </a:prstGeom>
          <a:solidFill>
            <a:srgbClr val="FFFF00"/>
          </a:solidFill>
        </p:spPr>
        <p:style>
          <a:lnRef idx="2">
            <a:schemeClr val="accent2"/>
          </a:lnRef>
          <a:fillRef idx="1">
            <a:schemeClr val="lt1"/>
          </a:fillRef>
          <a:effectRef idx="0">
            <a:schemeClr val="accent2"/>
          </a:effectRef>
          <a:fontRef idx="minor">
            <a:schemeClr val="dk1"/>
          </a:fontRef>
        </p:style>
        <p:txBody>
          <a:bodyPr wrap="none">
            <a:spAutoFit/>
          </a:bodyPr>
          <a:lstStyle/>
          <a:p>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Kepimpinan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beraja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berperanan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memberi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5" name="Rectangle 14"/>
          <p:cNvSpPr/>
          <p:nvPr/>
        </p:nvSpPr>
        <p:spPr>
          <a:xfrm>
            <a:off x="3347864" y="1772816"/>
            <a:ext cx="2347117" cy="584775"/>
          </a:xfrm>
          <a:prstGeom prst="rect">
            <a:avLst/>
          </a:prstGeom>
        </p:spPr>
        <p:txBody>
          <a:bodyPr wrap="none">
            <a:spAutoFit/>
          </a:bodyPr>
          <a:lstStyle/>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KEPIMPINAN</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16" name="Rectangle 15"/>
          <p:cNvSpPr/>
          <p:nvPr/>
        </p:nvSpPr>
        <p:spPr>
          <a:xfrm>
            <a:off x="2699792" y="2204864"/>
            <a:ext cx="3569823" cy="584775"/>
          </a:xfrm>
          <a:prstGeom prst="rect">
            <a:avLst/>
          </a:prstGeom>
        </p:spPr>
        <p:txBody>
          <a:bodyPr wrap="none">
            <a:spAutoFit/>
          </a:bodyPr>
          <a:lstStyle/>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CONTOH TAULADAN</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17" name="Rectangle 16"/>
          <p:cNvSpPr/>
          <p:nvPr/>
        </p:nvSpPr>
        <p:spPr>
          <a:xfrm>
            <a:off x="3491880" y="2636912"/>
            <a:ext cx="1975221" cy="584775"/>
          </a:xfrm>
          <a:prstGeom prst="rect">
            <a:avLst/>
          </a:prstGeom>
        </p:spPr>
        <p:txBody>
          <a:bodyPr wrap="none">
            <a:spAutoFit/>
          </a:bodyPr>
          <a:lstStyle/>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PEDOMAN</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18" name="Rectangle 17"/>
          <p:cNvSpPr/>
          <p:nvPr/>
        </p:nvSpPr>
        <p:spPr>
          <a:xfrm>
            <a:off x="3563888" y="3068960"/>
            <a:ext cx="1821525" cy="584775"/>
          </a:xfrm>
          <a:prstGeom prst="rect">
            <a:avLst/>
          </a:prstGeom>
        </p:spPr>
        <p:txBody>
          <a:bodyPr wrap="none">
            <a:spAutoFit/>
          </a:bodyPr>
          <a:lstStyle/>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HARAPAN</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19" name="Rectangle 18"/>
          <p:cNvSpPr/>
          <p:nvPr/>
        </p:nvSpPr>
        <p:spPr>
          <a:xfrm>
            <a:off x="2195736" y="3501008"/>
            <a:ext cx="4519186" cy="584775"/>
          </a:xfrm>
          <a:prstGeom prst="rect">
            <a:avLst/>
          </a:prstGeom>
        </p:spPr>
        <p:txBody>
          <a:bodyPr wrap="none">
            <a:spAutoFit/>
          </a:bodyPr>
          <a:lstStyle/>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NAUNGAN RAKYAT JELATA</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28673" name="Rectangle 1"/>
          <p:cNvSpPr>
            <a:spLocks noChangeArrowheads="1"/>
          </p:cNvSpPr>
          <p:nvPr/>
        </p:nvSpPr>
        <p:spPr bwMode="auto">
          <a:xfrm>
            <a:off x="323528" y="4149080"/>
            <a:ext cx="842493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Sememangya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Raja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perlu</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32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DIHORMATI </a:t>
            </a:r>
            <a:endParaRPr kumimoji="0" lang="en-US" sz="24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endParaRPr>
          </a:p>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atas</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kelebihan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dari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segi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akal</a:t>
            </a:r>
            <a:r>
              <a:rPr kumimoji="0" lang="en-US" sz="2400" i="0" u="none" strike="noStrike" normalizeH="0" baseline="0" dirty="0"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bicara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kebijaksanaan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00B050"/>
                  </a:solidFill>
                  <a:prstDash val="solid"/>
                </a:ln>
                <a:solidFill>
                  <a:srgbClr val="00B050"/>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hikmah</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kegagahan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pengetahuan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sahsiah</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chemeClr val="accent3">
                      <a:lumMod val="60000"/>
                      <a:lumOff val="40000"/>
                    </a:schemeClr>
                  </a:solidFill>
                  <a:prstDash val="solid"/>
                </a:ln>
                <a:solidFill>
                  <a:schemeClr val="accent3">
                    <a:lumMod val="60000"/>
                    <a:lumOff val="40000"/>
                  </a:schemeClr>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keberanian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dan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chemeClr val="accent4">
                      <a:lumMod val="20000"/>
                      <a:lumOff val="80000"/>
                    </a:schemeClr>
                  </a:solidFill>
                  <a:prstDash val="solid"/>
                </a:ln>
                <a:solidFill>
                  <a:schemeClr val="accent4">
                    <a:lumMod val="20000"/>
                    <a:lumOff val="80000"/>
                  </a:schemeClr>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keupayaannya</a:t>
            </a:r>
            <a:r>
              <a:rPr kumimoji="0" lang="en-US" sz="2400" i="0" u="none" strike="noStrike" normalizeH="0" baseline="0" dirty="0" smtClean="0">
                <a:ln w="18415" cmpd="sng">
                  <a:solidFill>
                    <a:schemeClr val="accent4">
                      <a:lumMod val="20000"/>
                      <a:lumOff val="80000"/>
                    </a:schemeClr>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mengatasi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cabaran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ea typeface="Times New Roman" pitchFamily="18" charset="0"/>
                <a:cs typeface="Arial" pitchFamily="34" charset="0"/>
              </a:rPr>
              <a:t>.</a:t>
            </a:r>
            <a:endParaRPr kumimoji="0" lang="en-US"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1256520" y="1340768"/>
            <a:ext cx="6123792" cy="584775"/>
          </a:xfrm>
          <a:prstGeom prst="rect">
            <a:avLst/>
          </a:prstGeom>
        </p:spPr>
        <p:txBody>
          <a:bodyPr wrap="none">
            <a:spAutoFit/>
          </a:bodyPr>
          <a:lstStyle/>
          <a:p>
            <a:pPr algn="ct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TANGGUNGJAWAB WARGANEGARA</a:t>
            </a:r>
            <a:endParaRPr lang="en-US" sz="32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3" name="Rectangle 12"/>
          <p:cNvSpPr/>
          <p:nvPr/>
        </p:nvSpPr>
        <p:spPr>
          <a:xfrm>
            <a:off x="611560" y="2132856"/>
            <a:ext cx="7848872" cy="954107"/>
          </a:xfrm>
          <a:prstGeom prst="rect">
            <a:avLst/>
          </a:prstGeom>
        </p:spPr>
        <p:txBody>
          <a:bodyPr wrap="square">
            <a:spAutoFit/>
          </a:bodyPr>
          <a:lstStyle/>
          <a:p>
            <a:pPr algn="just"/>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Taat</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setia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jujur</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ikhlas</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Seri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Paduka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Baginda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di-Pertuan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Agong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4" name="Rectangle 13"/>
          <p:cNvSpPr/>
          <p:nvPr/>
        </p:nvSpPr>
        <p:spPr>
          <a:xfrm>
            <a:off x="611560" y="3212976"/>
            <a:ext cx="7848872" cy="584775"/>
          </a:xfrm>
          <a:prstGeom prst="rect">
            <a:avLst/>
          </a:prstGeom>
        </p:spPr>
        <p:txBody>
          <a:bodyPr wrap="square">
            <a:spAutoFit/>
          </a:bodyPr>
          <a:lstStyle/>
          <a:p>
            <a:pPr algn="just"/>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Memartabatkan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lagi</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institusi</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diraja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Malaysia.</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5" name="Rectangle 14"/>
          <p:cNvSpPr/>
          <p:nvPr/>
        </p:nvSpPr>
        <p:spPr>
          <a:xfrm>
            <a:off x="611560" y="3933056"/>
            <a:ext cx="7848872" cy="1446550"/>
          </a:xfrm>
          <a:prstGeom prst="rect">
            <a:avLst/>
          </a:prstGeom>
        </p:spPr>
        <p:txBody>
          <a:bodyPr wrap="square">
            <a:spAutoFit/>
          </a:bodyPr>
          <a:lstStyle/>
          <a:p>
            <a:pPr algn="just"/>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Sikap</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kesetiaan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merupakan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suatu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nilai</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yang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baik</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memupuk</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kecintaan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rakyat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Kunci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menyatukan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rakyat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Malaysia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pelbagai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kaum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22" name="Rectangle 21"/>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3" name="Rectangle 22"/>
          <p:cNvSpPr/>
          <p:nvPr/>
        </p:nvSpPr>
        <p:spPr>
          <a:xfrm>
            <a:off x="755576" y="1988840"/>
            <a:ext cx="7488832" cy="3785652"/>
          </a:xfrm>
          <a:prstGeom prst="rect">
            <a:avLst/>
          </a:prstGeom>
        </p:spPr>
        <p:txBody>
          <a:bodyPr wrap="square">
            <a:spAutoFit/>
          </a:bodyPr>
          <a:lstStyle/>
          <a:p>
            <a:pPr algn="just"/>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Sebaliknya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sebarang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sikap</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negatif</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boleh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mengalihkan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kesetiaan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tersebut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merupakan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elemen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bertentangan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sama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sekali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dengan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prinsip</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Rukun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Negara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Bahkan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sudah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kerap</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kedengaran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laungan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golongan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anti-Raja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sering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mencemar</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kedaulatan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Seri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Paduka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Baginda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melemahkan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urus</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tadbir</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membawa</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angin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kebencian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terhadap</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perpaduan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6" name="Rectangle 15"/>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7" name="Rectangle 16"/>
          <p:cNvSpPr/>
          <p:nvPr/>
        </p:nvSpPr>
        <p:spPr>
          <a:xfrm>
            <a:off x="683568" y="1268760"/>
            <a:ext cx="7704856" cy="5016758"/>
          </a:xfrm>
          <a:prstGeom prst="rect">
            <a:avLst/>
          </a:prstGeom>
        </p:spPr>
        <p:txBody>
          <a:bodyPr wrap="square">
            <a:spAutoFit/>
          </a:bodyPr>
          <a:lstStyle/>
          <a:p>
            <a:pPr algn="just"/>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Kita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bersyukur</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SWT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kerana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memelihara</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Seri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Paduka</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Baginda</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negara</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ini</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daripada</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sebarang</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ancaman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Situasi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ini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tidak</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lain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tidak</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bukan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disumbangkan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oleh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nilai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sifat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hikmah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tegas</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bijaksana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adil</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saksama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berkeupayaan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tinggi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Seri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Paduka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Baginda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mengharungi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cabaran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dengan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berkesan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Bukan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itu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sahaja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sokongan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padu</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barisan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pembesar</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penasihat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mengurus</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tadbir</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dengan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cemerlang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meneguhkan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lagi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kedudukan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Seri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Paduka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Baginda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di-Pertuan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Agong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2" name="Rectangle 11"/>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611560" y="1776065"/>
            <a:ext cx="7704856" cy="2805063"/>
          </a:xfrm>
          <a:prstGeom prst="rect">
            <a:avLst/>
          </a:prstGeom>
        </p:spPr>
        <p:txBody>
          <a:bodyPr wrap="square">
            <a:spAutoFit/>
          </a:bodyPr>
          <a:lstStyle/>
          <a:p>
            <a:pPr algn="ctr">
              <a:lnSpc>
                <a:spcPct val="150000"/>
              </a:lnSpc>
            </a:pP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Sesebuah</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masyarakat</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tidak</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dapat</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dipisahkan</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daripada</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wujudnya</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seorang</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pemimpin</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ctr">
              <a:lnSpc>
                <a:spcPct val="150000"/>
              </a:lnSpc>
            </a:pP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Kewujudan</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pemimpin</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masyarakat</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sama</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Imam,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Khalifah</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Raja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atau</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sebagainya</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adalah</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sesuatu</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keperluan</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wajib</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dipenuhi</a:t>
            </a:r>
            <a:r>
              <a:rPr lang="en-US" sz="24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5" name="Rectangle 14"/>
          <p:cNvSpPr/>
          <p:nvPr/>
        </p:nvSpPr>
        <p:spPr>
          <a:xfrm>
            <a:off x="6228184" y="4725144"/>
            <a:ext cx="1911101" cy="461665"/>
          </a:xfrm>
          <a:prstGeom prst="rect">
            <a:avLst/>
          </a:prstGeom>
        </p:spPr>
        <p:txBody>
          <a:bodyPr wrap="none">
            <a:spAutoFit/>
          </a:bodyPr>
          <a:lstStyle/>
          <a:p>
            <a:pPr algn="ctr"/>
            <a:r>
              <a:rPr lang="en-US" sz="2400" i="1" dirty="0" err="1" smtClean="0">
                <a:ln w="18415" cmpd="sng">
                  <a:solidFill>
                    <a:srgbClr val="FFFF00"/>
                  </a:solidFill>
                  <a:prstDash val="solid"/>
                </a:ln>
                <a:solidFill>
                  <a:srgbClr val="FFFF00"/>
                </a:solidFill>
                <a:effectLst>
                  <a:outerShdw blurRad="63500" dir="3600000" algn="tl" rotWithShape="0">
                    <a:srgbClr val="000000">
                      <a:alpha val="70000"/>
                    </a:srgbClr>
                  </a:outerShdw>
                </a:effectLst>
              </a:rPr>
              <a:t>Ibnu</a:t>
            </a:r>
            <a:r>
              <a:rPr lang="en-US" sz="2400" i="1" dirty="0" smtClean="0">
                <a:ln w="18415" cmpd="sng">
                  <a:solidFill>
                    <a:srgbClr val="FFFF00"/>
                  </a:solidFill>
                  <a:prstDash val="solid"/>
                </a:ln>
                <a:solidFill>
                  <a:srgbClr val="FFFF00"/>
                </a:solidFill>
                <a:effectLst>
                  <a:outerShdw blurRad="63500" dir="3600000" algn="tl" rotWithShape="0">
                    <a:srgbClr val="000000">
                      <a:alpha val="70000"/>
                    </a:srgbClr>
                  </a:outerShdw>
                </a:effectLst>
              </a:rPr>
              <a:t> </a:t>
            </a:r>
            <a:r>
              <a:rPr lang="en-US" sz="2400" i="1" dirty="0" err="1" smtClean="0">
                <a:ln w="18415" cmpd="sng">
                  <a:solidFill>
                    <a:srgbClr val="FFFF00"/>
                  </a:solidFill>
                  <a:prstDash val="solid"/>
                </a:ln>
                <a:solidFill>
                  <a:srgbClr val="FFFF00"/>
                </a:solidFill>
                <a:effectLst>
                  <a:outerShdw blurRad="63500" dir="3600000" algn="tl" rotWithShape="0">
                    <a:srgbClr val="000000">
                      <a:alpha val="70000"/>
                    </a:srgbClr>
                  </a:outerShdw>
                </a:effectLst>
              </a:rPr>
              <a:t>Khaldun</a:t>
            </a:r>
            <a:r>
              <a:rPr lang="en-US" sz="2400" i="1" dirty="0" smtClean="0">
                <a:ln w="18415" cmpd="sng">
                  <a:solidFill>
                    <a:srgbClr val="FFFF00"/>
                  </a:solidFill>
                  <a:prstDash val="solid"/>
                </a:ln>
                <a:solidFill>
                  <a:srgbClr val="FFFF00"/>
                </a:solidFill>
                <a:effectLst>
                  <a:outerShdw blurRad="63500" dir="3600000" algn="tl" rotWithShape="0">
                    <a:srgbClr val="000000">
                      <a:alpha val="70000"/>
                    </a:srgbClr>
                  </a:outerShdw>
                </a:effectLst>
              </a:rPr>
              <a:t> </a:t>
            </a:r>
            <a:endParaRPr lang="en-US" sz="2400" i="1" dirty="0">
              <a:ln w="18415" cmpd="sng">
                <a:solidFill>
                  <a:srgbClr val="FFFF00"/>
                </a:solidFill>
                <a:prstDash val="solid"/>
              </a:ln>
              <a:solidFill>
                <a:srgbClr val="FFFF00"/>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ounded Rectangle 13"/>
          <p:cNvSpPr/>
          <p:nvPr/>
        </p:nvSpPr>
        <p:spPr>
          <a:xfrm>
            <a:off x="179512" y="1124744"/>
            <a:ext cx="5645584" cy="510778"/>
          </a:xfrm>
          <a:prstGeom prst="roundRect">
            <a:avLst/>
          </a:prstGeom>
          <a:solidFill>
            <a:srgbClr val="00B050"/>
          </a:solidFill>
          <a:ln w="38100">
            <a:solidFill>
              <a:schemeClr val="bg1"/>
            </a:solidFill>
          </a:ln>
        </p:spPr>
        <p:txBody>
          <a:bodyPr wrap="none">
            <a:spAutoFit/>
          </a:bodyPr>
          <a:lstStyle/>
          <a:p>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Firman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SWT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Surah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an-</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Nuur</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55</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23553" name="Rectangle 1"/>
          <p:cNvSpPr>
            <a:spLocks noChangeArrowheads="1"/>
          </p:cNvSpPr>
          <p:nvPr/>
        </p:nvSpPr>
        <p:spPr bwMode="auto">
          <a:xfrm>
            <a:off x="323528" y="1562381"/>
            <a:ext cx="8244408" cy="46320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357" pitchFamily="2" charset="2"/>
                <a:ea typeface="Times New Roman" pitchFamily="18" charset="0"/>
                <a:cs typeface="Arabic Transparent" pitchFamily="2" charset="-78"/>
              </a:rPr>
              <a:t>﴿</a:t>
            </a:r>
            <a:r>
              <a:rPr kumimoji="0" lang="ar-SA"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357" pitchFamily="2" charset="2"/>
                <a:ea typeface="Times New Roman" pitchFamily="18" charset="0"/>
                <a:cs typeface="QCF_P357" pitchFamily="2" charset="2"/>
              </a:rPr>
              <a:t>ﭬ ﭭ ﭮ ﭯ ﭰ ﭱ ﭲ ﭳ ﭴ ﭵ ﭶ ﭷ ﭸ ﭹ ﭺ ﭻ ﭼ ﭽ ﭾ ﭿ ﮀ ﮁ ﮂ ﮃ ﮄ ﮅ ﮆ ﮇ ﮈ ﮉ ﮊ ﮋ ﮌ ﮍ ﮎ ﮏ ﮐ ﮑ ﮒ ﮓ </a:t>
            </a:r>
            <a:r>
              <a:rPr kumimoji="0" lang="ar-SA"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357" pitchFamily="2" charset="2"/>
                <a:ea typeface="Times New Roman" pitchFamily="18" charset="0"/>
                <a:cs typeface="Arabic Transparent" pitchFamily="2" charset="-78"/>
              </a:rPr>
              <a:t>﴾</a:t>
            </a:r>
            <a:endParaRPr kumimoji="0" lang="ar-SA" sz="36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0" y="1052736"/>
            <a:ext cx="9144000" cy="583264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95536" y="1268760"/>
            <a:ext cx="8424936" cy="4893647"/>
          </a:xfrm>
          <a:prstGeom prst="rect">
            <a:avLst/>
          </a:prstGeom>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just"/>
            <a:r>
              <a:rPr lang="en-US" sz="2400" b="1" dirty="0" err="1" smtClean="0">
                <a:ln w="50800"/>
                <a:solidFill>
                  <a:schemeClr val="bg1">
                    <a:shade val="50000"/>
                  </a:schemeClr>
                </a:solidFill>
              </a:rPr>
              <a:t>Maksudnya</a:t>
            </a:r>
            <a:r>
              <a:rPr lang="en-US" sz="2400" b="1" dirty="0" smtClean="0">
                <a:ln w="50800"/>
                <a:solidFill>
                  <a:schemeClr val="bg1">
                    <a:shade val="50000"/>
                  </a:schemeClr>
                </a:solidFill>
              </a:rPr>
              <a:t>: </a:t>
            </a:r>
            <a:endParaRPr lang="en-US" sz="2400" b="1" dirty="0" smtClean="0">
              <a:ln w="50800"/>
              <a:solidFill>
                <a:schemeClr val="bg1">
                  <a:shade val="50000"/>
                </a:schemeClr>
              </a:solidFill>
            </a:endParaRPr>
          </a:p>
          <a:p>
            <a:pPr algn="just"/>
            <a:r>
              <a:rPr lang="en-US" sz="2400" b="1" dirty="0" smtClean="0">
                <a:ln w="50800"/>
                <a:solidFill>
                  <a:schemeClr val="bg1">
                    <a:shade val="50000"/>
                  </a:schemeClr>
                </a:solidFill>
              </a:rPr>
              <a:t>“</a:t>
            </a:r>
            <a:r>
              <a:rPr lang="en-US" sz="2400" b="1" i="1" dirty="0" smtClean="0">
                <a:ln w="50800"/>
                <a:solidFill>
                  <a:schemeClr val="bg1">
                    <a:shade val="50000"/>
                  </a:schemeClr>
                </a:solidFill>
              </a:rPr>
              <a:t>Allah </a:t>
            </a:r>
            <a:r>
              <a:rPr lang="en-US" sz="2400" b="1" i="1" dirty="0" err="1" smtClean="0">
                <a:ln w="50800"/>
                <a:solidFill>
                  <a:schemeClr val="bg1">
                    <a:shade val="50000"/>
                  </a:schemeClr>
                </a:solidFill>
              </a:rPr>
              <a:t>menjanjikan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orang</a:t>
            </a:r>
            <a:r>
              <a:rPr lang="en-US" sz="2400" b="1" i="1" dirty="0" smtClean="0">
                <a:ln w="50800"/>
                <a:solidFill>
                  <a:schemeClr val="bg1">
                    <a:shade val="50000"/>
                  </a:schemeClr>
                </a:solidFill>
              </a:rPr>
              <a:t> yang </a:t>
            </a:r>
            <a:r>
              <a:rPr lang="en-US" sz="2400" b="1" i="1" dirty="0" err="1" smtClean="0">
                <a:ln w="50800"/>
                <a:solidFill>
                  <a:schemeClr val="bg1">
                    <a:shade val="50000"/>
                  </a:schemeClr>
                </a:solidFill>
              </a:rPr>
              <a:t>beriman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dan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beramal</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salih</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dari</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kalangan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kamu</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wahai</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umat</a:t>
            </a:r>
            <a:r>
              <a:rPr lang="en-US" sz="2400" b="1" i="1" dirty="0" smtClean="0">
                <a:ln w="50800"/>
                <a:solidFill>
                  <a:schemeClr val="bg1">
                    <a:shade val="50000"/>
                  </a:schemeClr>
                </a:solidFill>
              </a:rPr>
              <a:t> Muhammad) </a:t>
            </a:r>
            <a:r>
              <a:rPr lang="en-US" sz="2400" b="1" i="1" dirty="0" err="1" smtClean="0">
                <a:ln w="50800"/>
                <a:solidFill>
                  <a:schemeClr val="bg1">
                    <a:shade val="50000"/>
                  </a:schemeClr>
                </a:solidFill>
              </a:rPr>
              <a:t>bahawa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Ia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akan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menjadikan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mereka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khalifah</a:t>
            </a:r>
            <a:r>
              <a:rPr lang="en-US" sz="2400" b="1" i="1" dirty="0" smtClean="0">
                <a:ln w="50800"/>
                <a:solidFill>
                  <a:schemeClr val="bg1">
                    <a:shade val="50000"/>
                  </a:schemeClr>
                </a:solidFill>
              </a:rPr>
              <a:t> yang </a:t>
            </a:r>
            <a:r>
              <a:rPr lang="en-US" sz="2400" b="1" i="1" dirty="0" err="1" smtClean="0">
                <a:ln w="50800"/>
                <a:solidFill>
                  <a:schemeClr val="bg1">
                    <a:shade val="50000"/>
                  </a:schemeClr>
                </a:solidFill>
              </a:rPr>
              <a:t>memegang</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kuasa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pemerintahan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di</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bumi</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sebagaimana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Ia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menjadikan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orang</a:t>
            </a:r>
            <a:r>
              <a:rPr lang="en-US" sz="2400" b="1" i="1" dirty="0" smtClean="0">
                <a:ln w="50800"/>
                <a:solidFill>
                  <a:schemeClr val="bg1">
                    <a:shade val="50000"/>
                  </a:schemeClr>
                </a:solidFill>
              </a:rPr>
              <a:t> yang </a:t>
            </a:r>
            <a:r>
              <a:rPr lang="en-US" sz="2400" b="1" i="1" dirty="0" err="1" smtClean="0">
                <a:ln w="50800"/>
                <a:solidFill>
                  <a:schemeClr val="bg1">
                    <a:shade val="50000"/>
                  </a:schemeClr>
                </a:solidFill>
              </a:rPr>
              <a:t>sebelum</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mereka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khalifah</a:t>
            </a:r>
            <a:r>
              <a:rPr lang="en-US" sz="2400" b="1" i="1" dirty="0" smtClean="0">
                <a:ln w="50800"/>
                <a:solidFill>
                  <a:schemeClr val="bg1">
                    <a:shade val="50000"/>
                  </a:schemeClr>
                </a:solidFill>
              </a:rPr>
              <a:t> yang </a:t>
            </a:r>
            <a:r>
              <a:rPr lang="en-US" sz="2400" b="1" i="1" dirty="0" err="1" smtClean="0">
                <a:ln w="50800"/>
                <a:solidFill>
                  <a:schemeClr val="bg1">
                    <a:shade val="50000"/>
                  </a:schemeClr>
                </a:solidFill>
              </a:rPr>
              <a:t>berkuasa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dan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Ia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akan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menguatkan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dan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mengembangkan</a:t>
            </a:r>
            <a:r>
              <a:rPr lang="en-US" sz="2400" b="1" i="1" dirty="0" smtClean="0">
                <a:ln w="50800"/>
                <a:solidFill>
                  <a:schemeClr val="bg1">
                    <a:shade val="50000"/>
                  </a:schemeClr>
                </a:solidFill>
              </a:rPr>
              <a:t> agama </a:t>
            </a:r>
            <a:r>
              <a:rPr lang="en-US" sz="2400" b="1" i="1" dirty="0" err="1" smtClean="0">
                <a:ln w="50800"/>
                <a:solidFill>
                  <a:schemeClr val="bg1">
                    <a:shade val="50000"/>
                  </a:schemeClr>
                </a:solidFill>
              </a:rPr>
              <a:t>mereka</a:t>
            </a:r>
            <a:r>
              <a:rPr lang="en-US" sz="2400" b="1" i="1" dirty="0" smtClean="0">
                <a:ln w="50800"/>
                <a:solidFill>
                  <a:schemeClr val="bg1">
                    <a:shade val="50000"/>
                  </a:schemeClr>
                </a:solidFill>
              </a:rPr>
              <a:t> (Islam) yang </a:t>
            </a:r>
            <a:r>
              <a:rPr lang="en-US" sz="2400" b="1" i="1" dirty="0" err="1" smtClean="0">
                <a:ln w="50800"/>
                <a:solidFill>
                  <a:schemeClr val="bg1">
                    <a:shade val="50000"/>
                  </a:schemeClr>
                </a:solidFill>
              </a:rPr>
              <a:t>telah</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diredhai-Nya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untuk</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mereka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dan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Ia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juga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akan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menggantikan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bagi</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mereka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keamanan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setelah</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mereka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mengalami</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ketakutan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dari</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ancaman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musuh</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Mereka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terus</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beribadat</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kepada</a:t>
            </a:r>
            <a:r>
              <a:rPr lang="en-US" sz="2400" b="1" i="1" dirty="0" smtClean="0">
                <a:ln w="50800"/>
                <a:solidFill>
                  <a:schemeClr val="bg1">
                    <a:shade val="50000"/>
                  </a:schemeClr>
                </a:solidFill>
              </a:rPr>
              <a:t>-Ku </a:t>
            </a:r>
            <a:r>
              <a:rPr lang="en-US" sz="2400" b="1" i="1" dirty="0" err="1" smtClean="0">
                <a:ln w="50800"/>
                <a:solidFill>
                  <a:schemeClr val="bg1">
                    <a:shade val="50000"/>
                  </a:schemeClr>
                </a:solidFill>
              </a:rPr>
              <a:t>dengan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tidak</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mempersekutukan</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sesuatu</a:t>
            </a:r>
            <a:r>
              <a:rPr lang="en-US" sz="2400" b="1" i="1" dirty="0" smtClean="0">
                <a:ln w="50800"/>
                <a:solidFill>
                  <a:schemeClr val="bg1">
                    <a:shade val="50000"/>
                  </a:schemeClr>
                </a:solidFill>
              </a:rPr>
              <a:t> yang lain </a:t>
            </a:r>
            <a:r>
              <a:rPr lang="en-US" sz="2400" b="1" i="1" dirty="0" err="1" smtClean="0">
                <a:ln w="50800"/>
                <a:solidFill>
                  <a:schemeClr val="bg1">
                    <a:shade val="50000"/>
                  </a:schemeClr>
                </a:solidFill>
              </a:rPr>
              <a:t>dengan</a:t>
            </a:r>
            <a:r>
              <a:rPr lang="en-US" sz="2400" b="1" i="1" dirty="0" smtClean="0">
                <a:ln w="50800"/>
                <a:solidFill>
                  <a:schemeClr val="bg1">
                    <a:shade val="50000"/>
                  </a:schemeClr>
                </a:solidFill>
              </a:rPr>
              <a:t>-Ku. Dan (</a:t>
            </a:r>
            <a:r>
              <a:rPr lang="en-US" sz="2400" b="1" i="1" dirty="0" err="1" smtClean="0">
                <a:ln w="50800"/>
                <a:solidFill>
                  <a:schemeClr val="bg1">
                    <a:shade val="50000"/>
                  </a:schemeClr>
                </a:solidFill>
              </a:rPr>
              <a:t>ingatlah</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sesiapa</a:t>
            </a:r>
            <a:r>
              <a:rPr lang="en-US" sz="2400" b="1" i="1" dirty="0" smtClean="0">
                <a:ln w="50800"/>
                <a:solidFill>
                  <a:schemeClr val="bg1">
                    <a:shade val="50000"/>
                  </a:schemeClr>
                </a:solidFill>
              </a:rPr>
              <a:t> yang </a:t>
            </a:r>
            <a:r>
              <a:rPr lang="en-US" sz="2400" b="1" i="1" dirty="0" err="1" smtClean="0">
                <a:ln w="50800"/>
                <a:solidFill>
                  <a:schemeClr val="bg1">
                    <a:shade val="50000"/>
                  </a:schemeClr>
                </a:solidFill>
              </a:rPr>
              <a:t>kufur</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ingkar</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sesudah</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itu</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maka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mereka</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itulah</a:t>
            </a:r>
            <a:r>
              <a:rPr lang="en-US" sz="2400" b="1" i="1" dirty="0" smtClean="0">
                <a:ln w="50800"/>
                <a:solidFill>
                  <a:schemeClr val="bg1">
                    <a:shade val="50000"/>
                  </a:schemeClr>
                </a:solidFill>
              </a:rPr>
              <a:t> </a:t>
            </a:r>
            <a:r>
              <a:rPr lang="en-US" sz="2400" b="1" i="1" dirty="0" err="1" smtClean="0">
                <a:ln w="50800"/>
                <a:solidFill>
                  <a:schemeClr val="bg1">
                    <a:shade val="50000"/>
                  </a:schemeClr>
                </a:solidFill>
              </a:rPr>
              <a:t>orang</a:t>
            </a:r>
            <a:r>
              <a:rPr lang="en-US" sz="2400" b="1" i="1" dirty="0" smtClean="0">
                <a:ln w="50800"/>
                <a:solidFill>
                  <a:schemeClr val="bg1">
                    <a:shade val="50000"/>
                  </a:schemeClr>
                </a:solidFill>
              </a:rPr>
              <a:t> yang </a:t>
            </a:r>
            <a:r>
              <a:rPr lang="en-US" sz="2400" b="1" i="1" dirty="0" err="1" smtClean="0">
                <a:ln w="50800"/>
                <a:solidFill>
                  <a:schemeClr val="bg1">
                    <a:shade val="50000"/>
                  </a:schemeClr>
                </a:solidFill>
              </a:rPr>
              <a:t>derhaka</a:t>
            </a:r>
            <a:r>
              <a:rPr lang="en-US" sz="2400" b="1" dirty="0" smtClean="0">
                <a:ln w="50800"/>
                <a:solidFill>
                  <a:schemeClr val="bg1">
                    <a:shade val="50000"/>
                  </a:schemeClr>
                </a:solidFill>
              </a:rPr>
              <a:t>.”</a:t>
            </a:r>
            <a:endParaRPr lang="en-US" sz="2400" b="1" dirty="0">
              <a:ln w="50800"/>
              <a:solidFill>
                <a:schemeClr val="bg1">
                  <a:shade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4" name="Rectangle 13"/>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5" name="Rectangle 14"/>
          <p:cNvSpPr/>
          <p:nvPr/>
        </p:nvSpPr>
        <p:spPr>
          <a:xfrm>
            <a:off x="467544" y="1196752"/>
            <a:ext cx="8208912" cy="954107"/>
          </a:xfrm>
          <a:prstGeom prst="rect">
            <a:avLst/>
          </a:prstGeom>
        </p:spPr>
        <p:txBody>
          <a:bodyPr wrap="square">
            <a:spAutoFit/>
          </a:bodyPr>
          <a:lstStyle/>
          <a:p>
            <a:pPr algn="just"/>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Kedaulatan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Islam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kemajuan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berpayung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kekuatan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kepimpinannya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6" name="Rectangle 15"/>
          <p:cNvSpPr/>
          <p:nvPr/>
        </p:nvSpPr>
        <p:spPr>
          <a:xfrm>
            <a:off x="467544" y="2240285"/>
            <a:ext cx="8208912" cy="1692771"/>
          </a:xfrm>
          <a:prstGeom prst="rect">
            <a:avLst/>
          </a:prstGeom>
        </p:spPr>
        <p:txBody>
          <a:bodyPr wrap="square">
            <a:spAutoFit/>
          </a:bodyPr>
          <a:lstStyle/>
          <a:p>
            <a:pPr algn="just"/>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Sayugia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itu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Seri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Paduka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Baginda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diPertuan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Agong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sebagai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ketua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samada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dari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segi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keperibadiannya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atau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menjalankan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bidang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kuasa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untuk</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menjaga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kesucian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agama Islam,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dikagumi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oleh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pelbagai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lapisan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rakyat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jelata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7" name="Rectangle 16"/>
          <p:cNvSpPr/>
          <p:nvPr/>
        </p:nvSpPr>
        <p:spPr>
          <a:xfrm>
            <a:off x="467544" y="4000996"/>
            <a:ext cx="8280920" cy="2308324"/>
          </a:xfrm>
          <a:prstGeom prst="rect">
            <a:avLst/>
          </a:prstGeom>
        </p:spPr>
        <p:txBody>
          <a:bodyPr wrap="square">
            <a:spAutoFit/>
          </a:bodyPr>
          <a:lstStyle/>
          <a:p>
            <a:pPr algn="just"/>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Rakyat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menjunjung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kasih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merafak</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sembah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atas</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keperihatinan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Seri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Paduka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Baginda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memartabatkan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agama Islam</a:t>
            </a:r>
            <a:r>
              <a:rPr lang="en-US" sz="24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memajukan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negara</a:t>
            </a: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membantu</a:t>
            </a:r>
            <a:r>
              <a:rPr lang="en-US" sz="3200" dirty="0" smtClean="0">
                <a:ln w="18415" cmpd="sng">
                  <a:solidFill>
                    <a:srgbClr val="FFFF00"/>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kehidupan</a:t>
            </a:r>
            <a:r>
              <a:rPr lang="en-US" sz="3200" dirty="0" smtClean="0">
                <a:ln w="18415" cmpd="sng">
                  <a:solidFill>
                    <a:srgbClr val="FFFF00"/>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rakyat</a:t>
            </a:r>
            <a:r>
              <a:rPr lang="en-US" sz="3200" dirty="0" smtClean="0">
                <a:ln w="18415" cmpd="sng">
                  <a:solidFill>
                    <a:srgbClr val="FFFF00"/>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agar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dapat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hidup</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dengan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aman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harmoni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perkembangan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dunia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semasa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323528" y="1196752"/>
            <a:ext cx="8496944" cy="830997"/>
          </a:xfrm>
          <a:prstGeom prst="rect">
            <a:avLst/>
          </a:prstGeom>
        </p:spPr>
        <p:txBody>
          <a:bodyPr wrap="square">
            <a:spAutoFit/>
          </a:bodyPr>
          <a:lstStyle/>
          <a:p>
            <a:pPr algn="just"/>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Marilah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sama-sama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kita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mendoakan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kesejahteraan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berpanjangan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2" name="Rectangle 11"/>
          <p:cNvSpPr/>
          <p:nvPr/>
        </p:nvSpPr>
        <p:spPr>
          <a:xfrm>
            <a:off x="611560" y="4221088"/>
            <a:ext cx="7992888" cy="1815882"/>
          </a:xfrm>
          <a:prstGeom prst="rect">
            <a:avLst/>
          </a:prstGeom>
        </p:spPr>
        <p:txBody>
          <a:bodyPr wrap="square">
            <a:spAutoFit/>
          </a:bodyPr>
          <a:lstStyle/>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sempena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sambutan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hari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just"/>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Ulangtahun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Keputeraan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Yang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di</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Pertuan</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Agong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p>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4 </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Jun </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2016</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4" name="Rectangle 13"/>
          <p:cNvSpPr/>
          <p:nvPr/>
        </p:nvSpPr>
        <p:spPr>
          <a:xfrm>
            <a:off x="395536" y="2060848"/>
            <a:ext cx="8424936" cy="2062103"/>
          </a:xfrm>
          <a:prstGeom prst="rect">
            <a:avLst/>
          </a:prstGeom>
        </p:spPr>
        <p:txBody>
          <a:bodyPr wrap="square">
            <a:spAutoFit/>
          </a:bodyPr>
          <a:lstStyle/>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SERI PADUKA BAGINDA YANG DI PERTUAN AGONG AL-MU’TASIMU BILLAHI MUHIBBUDDIN TUANKU AL-HAJ ABDUL HALIM MU’ADZAM SHAH IBNI AL-MARHUM SULTAN BADLISHAH</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20" name="Rectangle 1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4"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6" name="Rectangle 15"/>
          <p:cNvSpPr/>
          <p:nvPr/>
        </p:nvSpPr>
        <p:spPr>
          <a:xfrm>
            <a:off x="1928794" y="1071546"/>
            <a:ext cx="4813305" cy="584775"/>
          </a:xfrm>
          <a:prstGeom prst="rect">
            <a:avLst/>
          </a:prstGeom>
        </p:spPr>
        <p:txBody>
          <a:bodyPr wrap="none">
            <a:spAutoFit/>
          </a:bodyPr>
          <a:lstStyle/>
          <a:p>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PUJIAN KEPADA ALLAH SWT</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mj-lt"/>
            </a:endParaRPr>
          </a:p>
        </p:txBody>
      </p:sp>
      <p:sp>
        <p:nvSpPr>
          <p:cNvPr id="18" name="Rectangle 17"/>
          <p:cNvSpPr/>
          <p:nvPr/>
        </p:nvSpPr>
        <p:spPr>
          <a:xfrm>
            <a:off x="642910" y="2494637"/>
            <a:ext cx="7643866" cy="646331"/>
          </a:xfrm>
          <a:prstGeom prst="rect">
            <a:avLst/>
          </a:prstGeom>
        </p:spPr>
        <p:txBody>
          <a:bodyPr wrap="square">
            <a:spAutoFit/>
          </a:bodyPr>
          <a:lstStyle/>
          <a:p>
            <a:pPr algn="ctr" rtl="1"/>
            <a:r>
              <a:rPr lang="ar-SA" sz="36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Traditional Arabic" panose="02020603050405020304" pitchFamily="18" charset="-78"/>
                <a:cs typeface="Traditional Arabic" panose="02020603050405020304" pitchFamily="18" charset="-78"/>
              </a:rPr>
              <a:t>الحَمْـدُ لِلَّـهِ الْقَآئِلُ:</a:t>
            </a:r>
            <a:endParaRPr lang="en-US" sz="36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Traditional Arabic" panose="02020603050405020304" pitchFamily="18" charset="-78"/>
              <a:cs typeface="Traditional Arabic" panose="02020603050405020304" pitchFamily="18" charset="-78"/>
            </a:endParaRPr>
          </a:p>
        </p:txBody>
      </p:sp>
      <p:sp>
        <p:nvSpPr>
          <p:cNvPr id="11" name="Slide Number Placeholder 10"/>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Rounded Rectangle 1"/>
          <p:cNvSpPr>
            <a:spLocks noChangeArrowheads="1"/>
          </p:cNvSpPr>
          <p:nvPr/>
        </p:nvSpPr>
        <p:spPr bwMode="auto">
          <a:xfrm>
            <a:off x="179512" y="3122443"/>
            <a:ext cx="8568952" cy="2255937"/>
          </a:xfrm>
          <a:prstGeom prst="roundRect">
            <a:avLst/>
          </a:prstGeom>
          <a:noFill/>
          <a:ln>
            <a:noFill/>
            <a:headEnd/>
            <a:tailEnd/>
          </a:ln>
          <a:effectLst>
            <a:glow rad="101600">
              <a:schemeClr val="accent2">
                <a:satMod val="175000"/>
                <a:alpha val="40000"/>
              </a:schemeClr>
            </a:glow>
            <a:outerShdw blurRad="152400" dist="317500" dir="5400000" sx="90000" sy="-19000" rotWithShape="0">
              <a:prstClr val="black">
                <a:alpha val="15000"/>
              </a:prstClr>
            </a:outerShdw>
          </a:effectLst>
        </p:spPr>
        <p:style>
          <a:lnRef idx="0">
            <a:schemeClr val="dk1"/>
          </a:lnRef>
          <a:fillRef idx="3">
            <a:schemeClr val="dk1"/>
          </a:fillRef>
          <a:effectRef idx="3">
            <a:schemeClr val="dk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QCF_BSML" pitchFamily="2" charset="2"/>
                <a:ea typeface="Calibri" pitchFamily="34" charset="0"/>
                <a:cs typeface="QCF_BSML" pitchFamily="2" charset="2"/>
              </a:rPr>
              <a:t>ﭽ </a:t>
            </a:r>
            <a:r>
              <a:rPr kumimoji="0" lang="ar-SA"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QCF_P174" pitchFamily="2" charset="2"/>
                <a:ea typeface="Calibri" pitchFamily="34" charset="0"/>
                <a:cs typeface="QCF_P174" pitchFamily="2" charset="2"/>
              </a:rPr>
              <a:t>ﮄ ﮅ ﮆ ﮇ ﮈ ﮉ ﮊ</a:t>
            </a:r>
            <a:r>
              <a:rPr kumimoji="0" lang="ar-SA"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QCF_BSML" pitchFamily="2" charset="2"/>
                <a:ea typeface="Calibri" pitchFamily="34" charset="0"/>
                <a:cs typeface="QCF_BSML" pitchFamily="2" charset="2"/>
              </a:rPr>
              <a:t>ﭼ</a:t>
            </a:r>
            <a:r>
              <a:rPr kumimoji="0" lang="ar-SA"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MS Sans Serif"/>
                <a:ea typeface="Calibri" pitchFamily="34" charset="0"/>
                <a:cs typeface="Arial" pitchFamily="34" charset="0"/>
              </a:rPr>
              <a:t> </a:t>
            </a:r>
          </a:p>
          <a:p>
            <a:pPr marL="0" marR="0" lvl="0" indent="0" algn="ctr" defTabSz="914400" rtl="1" eaLnBrk="1" fontAlgn="base" latinLnBrk="0" hangingPunct="1">
              <a:lnSpc>
                <a:spcPct val="150000"/>
              </a:lnSpc>
              <a:spcBef>
                <a:spcPct val="0"/>
              </a:spcBef>
              <a:spcAft>
                <a:spcPct val="0"/>
              </a:spcAft>
              <a:buClrTx/>
              <a:buSzTx/>
              <a:buFontTx/>
              <a:buNone/>
              <a:tabLst/>
            </a:pPr>
            <a:r>
              <a:rPr kumimoji="0" lang="ar-SA"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Traditional Arabic" pitchFamily="2" charset="-78"/>
                <a:ea typeface="Calibri" pitchFamily="34" charset="0"/>
                <a:cs typeface="Traditional Arabic" pitchFamily="2" charset="-78"/>
              </a:rPr>
              <a:t>الأعراف</a:t>
            </a:r>
            <a:r>
              <a:rPr kumimoji="0" lang="ar-SA" sz="28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Arial" pitchFamily="34" charset="0"/>
                <a:ea typeface="Calibri" pitchFamily="34" charset="0"/>
                <a:cs typeface="Traditional Arabic" pitchFamily="2" charset="-78"/>
              </a:rPr>
              <a:t>:</a:t>
            </a:r>
            <a:r>
              <a:rPr kumimoji="0" lang="ar-SA"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Arial" pitchFamily="34" charset="0"/>
                <a:ea typeface="Calibri" pitchFamily="34" charset="0"/>
                <a:cs typeface="Traditional Arabic" pitchFamily="2" charset="-78"/>
              </a:rPr>
              <a:t> </a:t>
            </a:r>
            <a:r>
              <a:rPr kumimoji="0" lang="ar-SA"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Arial" pitchFamily="34" charset="0"/>
                <a:ea typeface="Calibri" pitchFamily="34" charset="0"/>
                <a:cs typeface="Traditional Arabic" pitchFamily="2" charset="-78"/>
              </a:rPr>
              <a:t>١٨١</a:t>
            </a:r>
            <a:endParaRPr kumimoji="0" lang="ar-SA" sz="48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Arial" pitchFamily="34" charset="0"/>
              <a:cs typeface="Traditional Arabic" pitchFamily="2" charset="-78"/>
            </a:endParaRPr>
          </a:p>
        </p:txBody>
      </p:sp>
      <p:grpSp>
        <p:nvGrpSpPr>
          <p:cNvPr id="12" name="Group 11"/>
          <p:cNvGrpSpPr/>
          <p:nvPr/>
        </p:nvGrpSpPr>
        <p:grpSpPr>
          <a:xfrm>
            <a:off x="3851920" y="1700808"/>
            <a:ext cx="1008112" cy="144016"/>
            <a:chOff x="323528" y="1268760"/>
            <a:chExt cx="1008112" cy="144016"/>
          </a:xfrm>
        </p:grpSpPr>
        <p:sp>
          <p:nvSpPr>
            <p:cNvPr id="13" name="Oval 12"/>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1" name="Rectangle 10"/>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0481" name="Rectangle 1"/>
          <p:cNvSpPr>
            <a:spLocks noChangeArrowheads="1"/>
          </p:cNvSpPr>
          <p:nvPr/>
        </p:nvSpPr>
        <p:spPr bwMode="auto">
          <a:xfrm>
            <a:off x="395536" y="1306216"/>
            <a:ext cx="8352928"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Marilah</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sama-sama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kita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memberi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sepenuh</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ketaatan</a:t>
            </a:r>
            <a:r>
              <a:rPr kumimoji="0" lang="en-US"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menjunjung</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setinggi-tinggi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kasih</a:t>
            </a:r>
            <a:r>
              <a:rPr kumimoji="0" lang="en-US" sz="2400" i="0" u="none" strike="noStrike" normalizeH="0" baseline="0" dirty="0" smtClean="0">
                <a:ln w="18415" cmpd="sng">
                  <a:solidFill>
                    <a:srgbClr val="FFFF00"/>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kepada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Seri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Paduka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Baginda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sepanjang</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bersemayam</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takhta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pemerintahan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p>
          <a:p>
            <a:pPr marR="0" lvl="0" algn="just" defTabSz="914400" rtl="0" eaLnBrk="1" fontAlgn="base" latinLnBrk="0" hangingPunct="1">
              <a:lnSpc>
                <a:spcPct val="100000"/>
              </a:lnSpc>
              <a:spcBef>
                <a:spcPct val="0"/>
              </a:spcBef>
              <a:spcAft>
                <a:spcPct val="0"/>
              </a:spcAft>
              <a:buClrTx/>
              <a:buSzTx/>
              <a:buFontTx/>
              <a:buNone/>
              <a:tabLst/>
            </a:pPr>
            <a:endPar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endParaRPr>
          </a:p>
          <a:p>
            <a:pPr marR="0" lvl="0" algn="just"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Mimbar</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turut</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merakamkan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sembah</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tahniah</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buat</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Seri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Paduka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Baginda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Yang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diPertuan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Agong</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mendoakan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semoga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Tuanku</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Seri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Paduka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Baginda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Raja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Permaisuri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Agong</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Puteri-Puteri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Kerabat-Kerabat</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DiRaja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sekalian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sentiasa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bawah</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payung</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rahmat</a:t>
            </a:r>
            <a:r>
              <a:rPr kumimoji="0" lang="en-US" sz="24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ilahi</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diteguhkan</a:t>
            </a:r>
            <a:r>
              <a:rPr kumimoji="0" lang="en-US" sz="24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keimanan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dilanjutkan</a:t>
            </a:r>
            <a:r>
              <a:rPr kumimoji="0" lang="en-US" sz="24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usia</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dikurniakan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kesihatan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kesejahteraan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berterusan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p>
          <a:p>
            <a:pPr marR="0" lvl="0" algn="just" defTabSz="914400" rtl="0" eaLnBrk="1" fontAlgn="base" latinLnBrk="0" hangingPunct="1">
              <a:lnSpc>
                <a:spcPct val="100000"/>
              </a:lnSpc>
              <a:spcBef>
                <a:spcPct val="0"/>
              </a:spcBef>
              <a:spcAft>
                <a:spcPct val="0"/>
              </a:spcAft>
              <a:buClrTx/>
              <a:buSzTx/>
              <a:buFontTx/>
              <a:buNone/>
              <a:tabLst/>
            </a:pPr>
            <a:endPar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endParaRPr>
          </a:p>
          <a:p>
            <a:pPr marR="0" lvl="0" algn="just" defTabSz="914400" rtl="0" eaLnBrk="1" fontAlgn="base" latinLnBrk="0" hangingPunct="1">
              <a:lnSpc>
                <a:spcPct val="100000"/>
              </a:lnSpc>
              <a:spcBef>
                <a:spcPct val="0"/>
              </a:spcBef>
              <a:spcAft>
                <a:spcPct val="0"/>
              </a:spcAft>
              <a:buClrTx/>
              <a:buSzTx/>
              <a:buFontTx/>
              <a:buNone/>
              <a:tabLst/>
            </a:pP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Dengan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itu</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agama </a:t>
            </a:r>
            <a:r>
              <a:rPr kumimoji="0" lang="en-US" sz="24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Islam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terus</a:t>
            </a:r>
            <a:r>
              <a:rPr kumimoji="0" lang="en-US" sz="24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dimartabatkan</a:t>
            </a:r>
            <a:r>
              <a:rPr kumimoji="0" lang="en-US" sz="24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institusi</a:t>
            </a:r>
            <a:r>
              <a:rPr kumimoji="0" lang="en-US" sz="24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Raja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terus</a:t>
            </a:r>
            <a:r>
              <a:rPr kumimoji="0" lang="en-US" sz="24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4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didaulatkan</a:t>
            </a:r>
            <a:r>
              <a:rPr kumimoji="0" lang="en-US" sz="2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endParaRPr kumimoji="0" lang="en-US"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0" y="1052736"/>
            <a:ext cx="9144000" cy="646331"/>
          </a:xfrm>
          <a:prstGeom prst="rect">
            <a:avLst/>
          </a:prstGeom>
        </p:spPr>
        <p:txBody>
          <a:bodyPr wrap="square">
            <a:spAutoFit/>
          </a:bodyPr>
          <a:lstStyle/>
          <a:p>
            <a:pPr algn="ctr"/>
            <a:r>
              <a:rPr lang="en-US" sz="36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RUMUSAN KHUTBAH</a:t>
            </a:r>
            <a:endParaRPr lang="en-US" sz="36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3974807536"/>
              </p:ext>
            </p:extLst>
          </p:nvPr>
        </p:nvGraphicFramePr>
        <p:xfrm>
          <a:off x="457200" y="1600200"/>
          <a:ext cx="8229600" cy="512127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41" name="Rectangle 1"/>
          <p:cNvSpPr>
            <a:spLocks noChangeArrowheads="1"/>
          </p:cNvSpPr>
          <p:nvPr/>
        </p:nvSpPr>
        <p:spPr bwMode="auto">
          <a:xfrm>
            <a:off x="395536" y="906105"/>
            <a:ext cx="8215370"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 typeface="QCF_BSML" pitchFamily="2" charset="2"/>
              <a:buChar char="ﭷ"/>
              <a:tabLst/>
            </a:pPr>
            <a:r>
              <a:rPr kumimoji="0" lang="ar-SA"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BSML" pitchFamily="2" charset="2"/>
                <a:ea typeface="Calibri" pitchFamily="34" charset="0"/>
                <a:cs typeface="QCF_BSML" pitchFamily="2" charset="2"/>
              </a:rPr>
              <a:t>ﭸ ﭹ ﭺ ﭻ</a:t>
            </a:r>
            <a:endParaRPr kumimoji="0" lang="en-US"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BSML" pitchFamily="2" charset="2"/>
              <a:ea typeface="Calibri" pitchFamily="34" charset="0"/>
              <a:cs typeface="QCF_BSML" pitchFamily="2" charset="2"/>
            </a:endParaRPr>
          </a:p>
        </p:txBody>
      </p:sp>
      <p:sp>
        <p:nvSpPr>
          <p:cNvPr id="16385" name="Rectangle 1"/>
          <p:cNvSpPr>
            <a:spLocks noChangeArrowheads="1"/>
          </p:cNvSpPr>
          <p:nvPr/>
        </p:nvSpPr>
        <p:spPr bwMode="auto">
          <a:xfrm>
            <a:off x="467544" y="1916832"/>
            <a:ext cx="806489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337" pitchFamily="2" charset="2"/>
                <a:ea typeface="Times New Roman" pitchFamily="18" charset="0"/>
                <a:cs typeface="Arabic Transparent" pitchFamily="2" charset="-78"/>
              </a:rPr>
              <a:t>﴿</a:t>
            </a:r>
            <a:r>
              <a:rPr kumimoji="0" lang="ar-SA"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337" pitchFamily="2" charset="2"/>
                <a:ea typeface="Times New Roman" pitchFamily="18" charset="0"/>
                <a:cs typeface="QCF_P337" pitchFamily="2" charset="2"/>
              </a:rPr>
              <a:t>ﮄ ﮅ ﮆ ﮇ ﮈ ﮉ ﮊ ﮋ ﮌ ﮍ ﮎ ﮏ ﮐ ﮑ ﮒ ﮓ ﮔ ﮕ </a:t>
            </a:r>
            <a:r>
              <a:rPr kumimoji="0" lang="ar-SA"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337" pitchFamily="2" charset="2"/>
                <a:ea typeface="Times New Roman" pitchFamily="18" charset="0"/>
                <a:cs typeface="Arabic Transparent" pitchFamily="2" charset="-78"/>
              </a:rPr>
              <a:t>﴾</a:t>
            </a:r>
            <a:endParaRPr kumimoji="0" lang="ar-SA" sz="28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
        <p:nvSpPr>
          <p:cNvPr id="16386" name="Rectangle 2"/>
          <p:cNvSpPr>
            <a:spLocks noChangeArrowheads="1"/>
          </p:cNvSpPr>
          <p:nvPr/>
        </p:nvSpPr>
        <p:spPr bwMode="auto">
          <a:xfrm>
            <a:off x="323528" y="3846240"/>
            <a:ext cx="8424936"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000" i="0" u="none" strike="noStrike" normalizeH="0" baseline="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Maksudnya</a:t>
            </a:r>
            <a:r>
              <a:rPr kumimoji="0" lang="en-US" sz="2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a:t>
            </a:r>
            <a:r>
              <a:rPr kumimoji="0" lang="en-US" sz="2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Iaitu</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mereka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umat</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Islam) yang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jika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Kami</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berikan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mereka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kekuasaan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memerintah</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bumi</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nescaya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mereka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mendirikan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sembahyang</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serta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memberi</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zakat</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mereka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menyuruh</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berbuat</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kebaikan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serta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melarang</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dari</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melakukan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kejahatan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perkara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mungkar</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Dan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ingatlah</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bagi</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Allah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jualah</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kesudahan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segala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urusan</a:t>
            </a:r>
            <a:r>
              <a:rPr kumimoji="0" lang="en-US" sz="2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kumimoji="0" lang="en-US" sz="2000" i="0"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Surah</a:t>
            </a:r>
            <a:r>
              <a:rPr kumimoji="0" lang="en-US" sz="2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Al-Hajj:41)</a:t>
            </a:r>
            <a:endParaRPr kumimoji="0" lang="en-US" sz="28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37889" name="Rectangle 1"/>
          <p:cNvSpPr>
            <a:spLocks noChangeArrowheads="1"/>
          </p:cNvSpPr>
          <p:nvPr/>
        </p:nvSpPr>
        <p:spPr bwMode="auto">
          <a:xfrm>
            <a:off x="428596" y="1396261"/>
            <a:ext cx="8215370" cy="46320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Calibri" pitchFamily="34" charset="0"/>
                <a:ea typeface="Calibri" pitchFamily="34" charset="0"/>
                <a:cs typeface="Traditional Arabic" pitchFamily="2" charset="-78"/>
              </a:rPr>
              <a:t>بَارَكَ اللهُ لِيْ وَلَكُمْ بِالْقُرْآنِ الْعَظِيْمِ، وَنَفَعَنِيْ وَإِيَّاكُمْ بِمَا فِيْهِ مِنَ الآيَاتِ وَالذِّكْرِ الْحَكِيْمِ، وَتَقَبَّلَ مِنِّيْ وَمِنْكُمْ تِلاَوَتَهُ إِنَّهُ هُوَ السَّمِيْعُ الْعَلِيْمُ. أَقُوْلُ قَوْلِيْ هَذَا وَأَسْتَغْفِرُ اللهَ الْعَظِيْمَ لِيْ وَلَكُمْ وَلِسَآئِرِ الْمُسْلِمِيْنَ وَالْمُسْلِمَاتِ وَالْمُؤْمِنِيْنَ وَالْمُؤْمِنَاتِ الأَحْيَاءِ مِنْهُمْ وَالأَمْوَاتِ، فَاسْتَغْفِرُوْهُ إِنَّهُ هُوَ الْغَفُوْرُ الرَّحِيْمُ.</a:t>
            </a:r>
            <a:endParaRPr kumimoji="0" lang="ar-SA"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ial" pitchFamily="34" charset="0"/>
              <a:cs typeface="Arial" pitchFamily="34" charset="0"/>
            </a:endParaRPr>
          </a:p>
        </p:txBody>
      </p:sp>
      <p:sp>
        <p:nvSpPr>
          <p:cNvPr id="11" name="Slide Number Placeholder 10"/>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411760" y="2708920"/>
            <a:ext cx="4181209" cy="1015663"/>
          </a:xfrm>
          <a:prstGeom prst="rect">
            <a:avLst/>
          </a:prstGeom>
          <a:noFill/>
        </p:spPr>
        <p:txBody>
          <a:bodyPr wrap="none">
            <a:spAutoFit/>
          </a:bodyPr>
          <a:lstStyle/>
          <a:p>
            <a:r>
              <a:rPr lang="en-US" sz="60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Gloucester MT Extra Condensed" pitchFamily="18" charset="0"/>
                <a:cs typeface="Times New Roman" pitchFamily="18" charset="0"/>
              </a:rPr>
              <a:t>KHUTBAH KEDUA</a:t>
            </a:r>
            <a:endParaRPr lang="en-US" sz="60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428596" y="1814478"/>
            <a:ext cx="8358246" cy="3054682"/>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a:ea typeface="SimSun" pitchFamily="2" charset="-122"/>
                <a:cs typeface="Traditional Arabic" pitchFamily="2" charset="-78"/>
              </a:rPr>
              <a:t>اَلْحَمْدُ لِلّهِ نَحْمَدُهُ وَنَسْتَعِيْنُهُ وَنَسْتَغْفِرُهُ وَنُؤْمِنُ بِهِ وَنَتَوَكَّلُ عَلَيْهِ وَنَعُوْذُُ بِاللهِ مِنْ شُرُوْرِ أَنْفُسِنَا وَمِنْ سَيِّئَاتِ أَعْمَالِنَا. مَنْ يَهْدِهِ اللهُ فَلاَ مُضِلَّ لَهُ وَمَنْ يُضْلِلْهُ فَلاَ هَادِيَ لَهُ. </a:t>
            </a:r>
            <a:endParaRPr kumimoji="0" lang="ar-SA" altLang="zh-CN"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1" name="Rectangle 10"/>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1484784"/>
            <a:ext cx="8501122" cy="2039020"/>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Times New Roman" pitchFamily="18" charset="0"/>
                <a:ea typeface="SimSun" pitchFamily="2" charset="-122"/>
                <a:cs typeface="Traditional Arabic" pitchFamily="2" charset="-78"/>
              </a:rPr>
              <a:t>أَشْهَدُ أَنْ لاَّ اِلَهَ إِلاَّ اللهُ وَحْدَهُ لآ شَرِيْكَ لَهُ، وَأَشْهَدُ أَنَّ سَيِّدَنَا وَنَبِيَّنَا مُحَمَّدًا عَبْدُهُ وَرَسُوْلُهُ سَيِّدُ الْخَلاَئِقِ وَالْبَشَرِ. </a:t>
            </a:r>
            <a:endParaRPr kumimoji="0" lang="ar-SA" altLang="zh-CN"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539552" y="3717032"/>
            <a:ext cx="8280920" cy="1569660"/>
          </a:xfrm>
          <a:prstGeom prst="rect">
            <a:avLst/>
          </a:prstGeom>
        </p:spPr>
        <p:txBody>
          <a:bodyPr wrap="square">
            <a:spAutoFit/>
          </a:bodyPr>
          <a:lstStyle/>
          <a:p>
            <a:pPr algn="just">
              <a:defRPr/>
            </a:pP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Aku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bersaksi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bahawa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tiada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tuhan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disembah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melainkan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Allah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Maha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Esa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tiada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sekutu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bagi-Nya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Aku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juga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bersaksi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bahawa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penghulu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Nabi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Muhammad SAW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adalah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hamba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rasul-Nya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penghulu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segala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makhluk</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manusia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1484784"/>
            <a:ext cx="8501122" cy="2039020"/>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Times New Roman" pitchFamily="18" charset="0"/>
                <a:ea typeface="SimSun" pitchFamily="2" charset="-122"/>
                <a:cs typeface="Traditional Arabic" pitchFamily="2" charset="-78"/>
              </a:rPr>
              <a:t>اَللّهُمَّ صَلِّ وَسَلِّمْ وَبَارِكْ عَلَى سَيِّدِنَا وَنَبِيِّنَا مُحَمَّدٍ وَعَلَى آلِهِ وَصَحْبِهِ أَجْمَعِيْنَ.</a:t>
            </a:r>
            <a:endParaRPr kumimoji="0" lang="ar-SA" altLang="zh-CN"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539552" y="3717032"/>
            <a:ext cx="8280920" cy="1200329"/>
          </a:xfrm>
          <a:prstGeom prst="rect">
            <a:avLst/>
          </a:prstGeom>
        </p:spPr>
        <p:txBody>
          <a:bodyPr wrap="square">
            <a:spAutoFit/>
          </a:bodyPr>
          <a:lstStyle/>
          <a:p>
            <a:pPr algn="just">
              <a:defRPr/>
            </a:pP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berilah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selawat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sejahtera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berkat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atas</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penghulu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Nabi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kami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Muhammad SAW,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kaum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keluarga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serta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sahabat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baginda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4" name="Rectangle 13"/>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428596" y="1268760"/>
            <a:ext cx="8429684" cy="1938992"/>
          </a:xfrm>
          <a:prstGeom prst="rect">
            <a:avLst/>
          </a:prstGeom>
        </p:spPr>
        <p:txBody>
          <a:bodyPr wrap="square">
            <a:spAutoFit/>
          </a:bodyPr>
          <a:lstStyle/>
          <a:p>
            <a:pPr algn="just" rtl="1"/>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أَمَّا بَعْدُ فَيَا عِبَادَ اللهِ، إِتَّقُوْا اللهَ وَكُوْنُوْا مَعَ الصَّادِقِيْنَ. وَاعْلَمُوْا أَنَّ اللهَ سُبْحَانَهُ وَتَعَالىَ أَمَرَكُمْ بِأَمْرٍ بَدَأَ فِيْهِ بِنَفْسِهِ وَثَنَّى بِمَلآئِكَتِهِ الْمُسَبِّحَةِ بِقُدْسِهِ. فَقَالَ اللهُ تَعَالىَ مُخْبِرًا وَآمِرًا </a:t>
            </a:r>
            <a:r>
              <a:rPr lang="en-US"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a:t>
            </a:r>
            <a:endParaRPr lang="en-US"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395536" y="5097378"/>
            <a:ext cx="8429684" cy="707886"/>
          </a:xfrm>
          <a:prstGeom prst="rect">
            <a:avLst/>
          </a:prstGeom>
        </p:spPr>
        <p:txBody>
          <a:bodyPr wrap="square">
            <a:spAutoFit/>
          </a:bodyPr>
          <a:lstStyle/>
          <a:p>
            <a:pPr algn="just" rtl="1"/>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اللَّهُمَّ صَلِّ وَسَلِّمْ عَلَى سَيِّدِنَا مُحَمَّدٍ وَعَلَى آل سَيِّدِنَا مُحَمَّدٍ</a:t>
            </a:r>
            <a:endParaRPr lang="en-US"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
        <p:nvSpPr>
          <p:cNvPr id="10241" name="Rectangle 1"/>
          <p:cNvSpPr>
            <a:spLocks noChangeArrowheads="1"/>
          </p:cNvSpPr>
          <p:nvPr/>
        </p:nvSpPr>
        <p:spPr bwMode="auto">
          <a:xfrm>
            <a:off x="395536" y="3186842"/>
            <a:ext cx="856895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ar-SA" sz="36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426" pitchFamily="2" charset="2"/>
                <a:ea typeface="Times New Roman" pitchFamily="18" charset="0"/>
                <a:cs typeface="QCF_P426" pitchFamily="2" charset="2"/>
              </a:rPr>
              <a:t>ﭲ ﭳ ﭴ ﭵ ﭶ ﭷ ﭸ ﭹ ﭺ ﭻ ﭼ ﭽ ﭾ ﭿ</a:t>
            </a:r>
            <a:r>
              <a:rPr kumimoji="0" lang="en-US" sz="36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426" pitchFamily="2" charset="2"/>
                <a:ea typeface="Times New Roman" pitchFamily="18" charset="0"/>
                <a:cs typeface="QCF_P426" pitchFamily="2" charset="2"/>
              </a:rPr>
              <a:t> </a:t>
            </a:r>
            <a:endParaRPr kumimoji="0" lang="en-US"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2" name="Rectangle 11"/>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58" y="1052736"/>
            <a:ext cx="8501122" cy="3170099"/>
          </a:xfrm>
          <a:prstGeom prst="rect">
            <a:avLst/>
          </a:prstGeom>
        </p:spPr>
        <p:txBody>
          <a:bodyPr wrap="square">
            <a:spAutoFit/>
          </a:bodyPr>
          <a:lstStyle/>
          <a:p>
            <a:pPr lvl="0" algn="just" rtl="1" fontAlgn="base">
              <a:spcBef>
                <a:spcPct val="0"/>
              </a:spcBef>
              <a:spcAft>
                <a:spcPct val="0"/>
              </a:spcAft>
            </a:pP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467544" y="4481825"/>
            <a:ext cx="8352928" cy="1938992"/>
          </a:xfrm>
          <a:prstGeom prst="rect">
            <a:avLst/>
          </a:prstGeom>
        </p:spPr>
        <p:txBody>
          <a:bodyPr wrap="square">
            <a:sp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kurniakanlah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keredaan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kepada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empat</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orang</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khulafa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ar-Rasyidin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Saidina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Abu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Bakar</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Umar</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Usman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Ali bin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Abi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Talib</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Isteri-isteri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Nabi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yang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suci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ahli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keluarga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seluruh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sahabat</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serta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para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tabiin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Juga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redailah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kami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sekalian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wahai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Tuhan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Yang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Maha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Penyayang</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
            </a:r>
            <a:endParaRPr lang="en-GB"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9" name="Rectangle 18"/>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00430" y="1214422"/>
            <a:ext cx="2011641" cy="584775"/>
          </a:xfrm>
          <a:prstGeom prst="rect">
            <a:avLst/>
          </a:prstGeom>
        </p:spPr>
        <p:txBody>
          <a:bodyPr wrap="none">
            <a:spAutoFit/>
          </a:bodyPr>
          <a:lstStyle/>
          <a:p>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SYAHADAH</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ounded Rectangle 9"/>
          <p:cNvSpPr/>
          <p:nvPr/>
        </p:nvSpPr>
        <p:spPr>
          <a:xfrm>
            <a:off x="971600" y="2628458"/>
            <a:ext cx="7056784" cy="1736646"/>
          </a:xfrm>
          <a:prstGeom prst="roundRect">
            <a:avLst/>
          </a:prstGeom>
          <a:noFill/>
          <a:ln>
            <a:noFill/>
          </a:ln>
          <a:effectLst>
            <a:glow rad="101600">
              <a:schemeClr val="accent2">
                <a:satMod val="175000"/>
                <a:alpha val="40000"/>
              </a:schemeClr>
            </a:glow>
            <a:outerShdw blurRad="152400" dist="317500" dir="5400000" sx="90000" sy="-19000" rotWithShape="0">
              <a:prstClr val="black">
                <a:alpha val="15000"/>
              </a:prstClr>
            </a:outerShdw>
          </a:effectLst>
        </p:spPr>
        <p:style>
          <a:lnRef idx="0">
            <a:schemeClr val="dk1"/>
          </a:lnRef>
          <a:fillRef idx="3">
            <a:schemeClr val="dk1"/>
          </a:fillRef>
          <a:effectRef idx="3">
            <a:schemeClr val="dk1"/>
          </a:effectRef>
          <a:fontRef idx="minor">
            <a:schemeClr val="lt1"/>
          </a:fontRef>
        </p:style>
        <p:txBody>
          <a:bodyPr wrap="square">
            <a:spAutoFit/>
          </a:bodyPr>
          <a:lstStyle/>
          <a:p>
            <a:pPr algn="ctr" rtl="1"/>
            <a:r>
              <a:rPr lang="ar-SA" sz="480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cs typeface="Traditional Arabic" pitchFamily="2" charset="-78"/>
              </a:rPr>
              <a:t>أَشْهَدُ أَنْ لاَ اِلَهَ إِلاَّ اللَّهُ وَحْدَهُ لاَ شَرِيْكَ لَه وَأَشْهَدُ أَنَّ مُحَمَّدًا عَبْدُهُ وَرَسُوْلُهُ</a:t>
            </a:r>
            <a:endParaRPr lang="en-US" sz="4800" dirty="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cs typeface="Traditional Arabic" pitchFamily="2" charset="-78"/>
            </a:endParaRPr>
          </a:p>
        </p:txBody>
      </p:sp>
      <p:grpSp>
        <p:nvGrpSpPr>
          <p:cNvPr id="12" name="Group 11"/>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1" name="Rectangle 10"/>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2060848"/>
            <a:ext cx="8501122" cy="1323439"/>
          </a:xfrm>
          <a:prstGeom prst="rect">
            <a:avLst/>
          </a:prstGeom>
        </p:spPr>
        <p:txBody>
          <a:bodyPr wrap="square">
            <a:spAutoFit/>
          </a:bodyPr>
          <a:lstStyle/>
          <a:p>
            <a:pPr algn="ctr" rtl="1"/>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اَللّهُمَّ اغْفِرْ لِلْمُسْلِمِيْنَ وَالْمُسْلِمَاتِ وَالْمُؤْمِنِيْنَ وَالْمُؤْمِنَاتِ الأَحْيَاءِ مِنْهُمْ وَالأَمْوَاتِ. </a:t>
            </a:r>
            <a:endParaRPr lang="en-US"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611560" y="3645024"/>
            <a:ext cx="7920880" cy="830997"/>
          </a:xfrm>
          <a:prstGeom prst="rect">
            <a:avLst/>
          </a:prstGeom>
        </p:spPr>
        <p:txBody>
          <a:bodyPr wrap="square">
            <a:spAutoFit/>
          </a:bodyPr>
          <a:lstStyle/>
          <a:p>
            <a:pPr algn="ctr">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ampunkanlah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dosa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golongan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muslimin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muslimat</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sama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ada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yang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masih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hidup</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atau</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yang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telah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meninggal</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dunia</a:t>
            </a:r>
            <a:endParaRPr lang="en-GB"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3" name="Rectangle 12"/>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14282" y="1500174"/>
            <a:ext cx="8643998" cy="2785378"/>
          </a:xfrm>
          <a:prstGeom prst="rect">
            <a:avLst/>
          </a:prstGeom>
        </p:spPr>
        <p:txBody>
          <a:bodyPr wrap="square">
            <a:spAutoFit/>
          </a:bodyPr>
          <a:lstStyle/>
          <a:p>
            <a:pPr algn="ctr" rtl="1">
              <a:lnSpc>
                <a:spcPct val="150000"/>
              </a:lnSpc>
            </a:pP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اَللّهُمَّ أَنْزِلِ الرَّحْمَةَ عَلَى السَّلاَطِيْنِ الْكِرَامِ، </a:t>
            </a:r>
            <a:endParaRPr kumimoji="0" lang="en-US"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endParaRPr>
          </a:p>
          <a:p>
            <a:pPr algn="ctr" rtl="1">
              <a:lnSpc>
                <a:spcPct val="150000"/>
              </a:lnSpc>
            </a:pP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وَجَمِيْعِ </a:t>
            </a: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الْمُسْلِمِيْنَ الْعِظَامِ، </a:t>
            </a:r>
            <a:endParaRPr kumimoji="0" lang="en-US"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endParaRPr>
          </a:p>
          <a:p>
            <a:pPr algn="ctr" rtl="1">
              <a:lnSpc>
                <a:spcPct val="150000"/>
              </a:lnSpc>
            </a:pP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الَّذِيْنَ </a:t>
            </a: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قَضَوْا بِالْحَقِّ وَبِهِ كَانُوْا يَعْدِلُوْنَ.</a:t>
            </a:r>
            <a:endParaRPr lang="en-US"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043608" y="4532927"/>
            <a:ext cx="6696744" cy="1200329"/>
          </a:xfrm>
          <a:prstGeom prst="rect">
            <a:avLst/>
          </a:prstGeom>
        </p:spPr>
        <p:txBody>
          <a:bodyPr wrap="square">
            <a:spAutoFit/>
          </a:bodyPr>
          <a:lstStyle/>
          <a:p>
            <a:pPr algn="ctr">
              <a:defRPr/>
            </a:pP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anugerahkanlah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rahmat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atas</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Raja-raja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kami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pemimpin-pemimpin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kami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melaksanakan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kebenaran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menegakkan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keadilan</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3" name="Rectangle 12"/>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14282" y="1124744"/>
            <a:ext cx="8643998" cy="3170099"/>
          </a:xfrm>
          <a:prstGeom prst="rect">
            <a:avLst/>
          </a:prstGeom>
        </p:spPr>
        <p:txBody>
          <a:bodyPr wrap="square">
            <a:spAutoFit/>
          </a:bodyPr>
          <a:lstStyle/>
          <a:p>
            <a:pPr algn="just" rtl="1"/>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اَللّهُمَّ أَنْزِلِ الرَّحْمَةَ وَالسَّكِيْنَةَ وَالسَّلاَمَةَ وَالْعَافِيَةَ عَلَى مَلِكِنَا،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سري فادوك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بضيندا</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يغ</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دفرتوان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اضوغ</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مَوْلاَنَا الْمَلِكُ الْمُعْتَصِمُ بِا اللهِ مُحِبُّ الدِّيْنِ توانكو الْحَاجَّ عَبْدَ الْحَلِيْمِ مُعَظَّمْ شَاهُ إِبْنَ الْمَرْحُوْمِ اَلْسُّلْطَانِ بَدْلِي شَاهُ</a:t>
            </a: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راج فرمايسوري </a:t>
            </a: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اضوغ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سلطانة حاجة حامينة</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 </a:t>
            </a: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وعلى فوتري</a:t>
            </a: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40000"/>
                    </a:schemeClr>
                  </a:glow>
                  <a:outerShdw blurRad="63500" dir="3600000" algn="tl" rotWithShape="0">
                    <a:srgbClr val="000000">
                      <a:alpha val="70000"/>
                    </a:srgbClr>
                  </a:outerShdw>
                </a:effectLst>
                <a:latin typeface="Arabic Transparent"/>
                <a:ea typeface="Times New Roman" pitchFamily="18" charset="0"/>
                <a:cs typeface="Times New Roman" pitchFamily="18" charset="0"/>
              </a:rPr>
              <a:t>٢</a:t>
            </a: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سرتا قرابة</a:t>
            </a: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40000"/>
                    </a:schemeClr>
                  </a:glow>
                  <a:outerShdw blurRad="63500" dir="3600000" algn="tl" rotWithShape="0">
                    <a:srgbClr val="000000">
                      <a:alpha val="70000"/>
                    </a:srgbClr>
                  </a:outerShdw>
                </a:effectLst>
                <a:latin typeface="Arabic Transparent"/>
                <a:ea typeface="Times New Roman" pitchFamily="18" charset="0"/>
                <a:cs typeface="Times New Roman" pitchFamily="18" charset="0"/>
              </a:rPr>
              <a:t>٢</a:t>
            </a: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دراج  سكالين.</a:t>
            </a:r>
            <a:endParaRPr lang="en-US" sz="4000" dirty="0">
              <a:ln w="18415" cmpd="sng">
                <a:solidFill>
                  <a:srgbClr val="FFFFFF"/>
                </a:solidFill>
                <a:prstDash val="solid"/>
              </a:ln>
              <a:solidFill>
                <a:srgbClr val="FFFFFF"/>
              </a:solidFill>
              <a:effectLst>
                <a:glow rad="101600">
                  <a:schemeClr val="bg1">
                    <a:alpha val="40000"/>
                  </a:schemeClr>
                </a:glow>
                <a:outerShdw blurRad="63500" dir="3600000" algn="tl" rotWithShape="0">
                  <a:srgbClr val="000000">
                    <a:alpha val="70000"/>
                  </a:srgbClr>
                </a:outerShdw>
              </a:effectLst>
            </a:endParaRPr>
          </a:p>
        </p:txBody>
      </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395536" y="4365104"/>
            <a:ext cx="8424936" cy="2246769"/>
          </a:xfrm>
          <a:prstGeom prst="rect">
            <a:avLst/>
          </a:prstGeom>
        </p:spPr>
        <p:txBody>
          <a:bodyPr wrap="square">
            <a:spAutoFit/>
          </a:bodyPr>
          <a:lstStyle/>
          <a:p>
            <a:pPr algn="ctr">
              <a:defRPr/>
            </a:pP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limpahkanlah</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rahmat</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ketenangan</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keselamatan</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kesihatan</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atas</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Raja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kami</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
            </a:r>
          </a:p>
          <a:p>
            <a:pPr algn="ctr">
              <a:defRPr/>
            </a:pPr>
            <a:r>
              <a:rPr lang="en-US" sz="20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SERI PADUKA BAGINDA YANG DIPERTUAN AGONG MAULANA </a:t>
            </a:r>
            <a:r>
              <a:rPr lang="en-US" sz="20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AL-MALIK </a:t>
            </a:r>
          </a:p>
          <a:p>
            <a:pPr algn="ctr">
              <a:defRPr/>
            </a:pPr>
            <a:r>
              <a:rPr lang="en-US" sz="20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AL-MU’TASIM </a:t>
            </a:r>
            <a:r>
              <a:rPr lang="en-US" sz="20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BILLAHI MUHIBBUDIN TUANKU AL-HAJ ABD AL-HALIM MUADZZAM SHAH IBN AL-MARHUM AS-SULTAN BADLI SHAH,</a:t>
            </a:r>
          </a:p>
          <a:p>
            <a:pPr algn="ctr">
              <a:defRPr/>
            </a:pPr>
            <a:r>
              <a:rPr lang="en-US" sz="20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RAJA PERMAISURI AGONG SULTANAH HAJAH HAMINAH DAN </a:t>
            </a:r>
          </a:p>
          <a:p>
            <a:pPr algn="ctr">
              <a:defRPr/>
            </a:pPr>
            <a:r>
              <a:rPr lang="en-US" sz="20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PUTERI-PUTERI SERTA KERABAT-KERABAT DI RAJA SEKALIAN.</a:t>
            </a:r>
            <a:endParaRPr lang="en-US" sz="20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58" y="1306503"/>
            <a:ext cx="8501122" cy="2554545"/>
          </a:xfrm>
          <a:prstGeom prst="rect">
            <a:avLst/>
          </a:prstGeom>
        </p:spPr>
        <p:txBody>
          <a:bodyPr wrap="square">
            <a:spAutoFit/>
          </a:bodyPr>
          <a:lstStyle/>
          <a:p>
            <a:pPr lvl="0" algn="just" rtl="1" fontAlgn="base">
              <a:spcBef>
                <a:spcPct val="0"/>
              </a:spcBef>
              <a:spcAft>
                <a:spcPct val="0"/>
              </a:spcAft>
            </a:pPr>
            <a:r>
              <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اَللّهُمَّ اجْعَلْ مَالِيْزِيَا وَسَائِرَ بِلاَدِ الْمُسْلِمِيْنَ طَيِّبَةً آمِنَةً مُطْمَئِنَّةً رَخِيَّةً.</a:t>
            </a:r>
            <a:r>
              <a:rPr lang="ar-SA" altLang="zh-CN"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a:t>
            </a:r>
            <a:r>
              <a:rPr lang="ar-SA" altLang="zh-CN"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اللَّهُمَّ سَلِّمْ بِلاَدَنَا مِنَ المُفسِدِينَ وَطَهِّرهَا مِنَ المُتَطَرِّفِينَ وَوَفِّقنَا جَمِيعًا لِطَاعَتِكَ وَطَاعَةِ رَسُولِكَ مُحَمَّدٍ صَلَّى اللهُ عَلَيهِ وَسَلَّمَ وَطَاعَةِ مَن أَمَرتَنَا بِطَاعَتِهِ.</a:t>
            </a:r>
            <a:endParaRPr kumimoji="0" lang="ar-SA" altLang="zh-CN"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467544" y="4077072"/>
            <a:ext cx="8280920" cy="2308324"/>
          </a:xfrm>
          <a:prstGeom prst="rect">
            <a:avLst/>
          </a:prstGeom>
        </p:spPr>
        <p:txBody>
          <a:bodyPr wrap="square">
            <a:spAutoFit/>
          </a:bodyPr>
          <a:lstStyle/>
          <a:p>
            <a:pPr algn="ctr">
              <a:defRPr/>
            </a:pP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Allah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jadikanlah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Malaysia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seluruh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negara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umat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Islam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keadaan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aman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tenang</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makmur</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Allah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selamatkan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negara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daripada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golongan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melakukan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kerosakan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bersihkannya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daripada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golongan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melampaui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batasan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perbaiki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jalan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mentaati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-Mu,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Rasul</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-Mu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mereka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engkau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perintah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mentaatinya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467544" y="1832625"/>
            <a:ext cx="8280920" cy="3108543"/>
          </a:xfrm>
          <a:prstGeom prst="rect">
            <a:avLst/>
          </a:prstGeom>
        </p:spPr>
        <p:txBody>
          <a:bodyPr wrap="square">
            <a:spAutoFit/>
          </a:bodyPr>
          <a:lstStyle/>
          <a:p>
            <a:pPr algn="ctr">
              <a:defRPr/>
            </a:pP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Ya</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Allah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ya</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Tuhan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memohon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agar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dengan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rahmat</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perlindungan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-Mu,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negara</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ini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seluruh</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rakyatnya</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dikekalkan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dalam</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keamanan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kesejahteraan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Tanamkanlah</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rasa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kasih</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sayang</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antara</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Kekalkanlah</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perpaduan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kalangan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Semoga</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dengannya</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sentiasa</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hidup</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aman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damai</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makmur</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selamat</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sepanjang</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US" sz="28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zaman</a:t>
            </a:r>
            <a:r>
              <a:rPr lang="en-US" sz="2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a:t>
            </a:r>
            <a:endParaRPr lang="en-US" sz="28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2" name="Rectangle 11"/>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331640" y="3573016"/>
            <a:ext cx="6408712" cy="1421928"/>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Ya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Tuhan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janganlah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engkau</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mengubah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hati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selepas</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Engkau</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memberi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hidayah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kepada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kurniakanlah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kami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rahmat</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di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sisiMu</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sesungguhnya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Engkaulah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Maha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rPr>
              <a:t>Pemberi</a:t>
            </a:r>
            <a:endParaRPr lang="en-GB"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pitchFamily="34" charset="0"/>
            </a:endParaRPr>
          </a:p>
        </p:txBody>
      </p:sp>
      <p:sp>
        <p:nvSpPr>
          <p:cNvPr id="3073" name="Rectangle 1"/>
          <p:cNvSpPr>
            <a:spLocks noChangeArrowheads="1"/>
          </p:cNvSpPr>
          <p:nvPr/>
        </p:nvSpPr>
        <p:spPr bwMode="auto">
          <a:xfrm>
            <a:off x="899592" y="1745521"/>
            <a:ext cx="7164288"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050" pitchFamily="2" charset="2"/>
                <a:ea typeface="Times New Roman" pitchFamily="18" charset="0"/>
                <a:cs typeface="QCF_P050" pitchFamily="2" charset="2"/>
              </a:rPr>
              <a:t>ﯫ ﯬ ﯭ ﯮ ﯯ ﯰ ﯱ ﯲ ﯳ ﯴ ﯵ ﯶ ﯷ ﯸ ﯹ ﯺ</a:t>
            </a:r>
            <a:r>
              <a:rPr kumimoji="0" lang="en-US"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050" pitchFamily="2" charset="2"/>
                <a:ea typeface="Times New Roman" pitchFamily="18" charset="0"/>
                <a:cs typeface="QCF_P050" pitchFamily="2" charset="2"/>
              </a:rPr>
              <a:t> </a:t>
            </a:r>
            <a:endParaRPr kumimoji="0" lang="en-US"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1403648" y="3861048"/>
            <a:ext cx="6408712" cy="1089529"/>
          </a:xfrm>
          <a:prstGeom prst="rect">
            <a:avLst/>
          </a:prstGeom>
        </p:spPr>
        <p:txBody>
          <a:bodyPr wrap="square">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Tuhan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kami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anugerahkanlah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kami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dengan</a:t>
            </a:r>
            <a:r>
              <a:rPr lang="ar-SA"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kebaikan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dunia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akhirat</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serta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jauhilah</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kami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daripada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azab</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api</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GB"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neraka</a:t>
            </a:r>
            <a:r>
              <a:rPr lang="en-GB"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
            </a:r>
            <a:endParaRPr lang="en-GB"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endParaRPr>
          </a:p>
        </p:txBody>
      </p:sp>
      <p:sp>
        <p:nvSpPr>
          <p:cNvPr id="2049" name="Rectangle 1"/>
          <p:cNvSpPr>
            <a:spLocks noChangeArrowheads="1"/>
          </p:cNvSpPr>
          <p:nvPr/>
        </p:nvSpPr>
        <p:spPr bwMode="auto">
          <a:xfrm>
            <a:off x="1259632" y="1769042"/>
            <a:ext cx="6588224"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031" pitchFamily="2" charset="2"/>
                <a:ea typeface="Times New Roman" pitchFamily="18" charset="0"/>
                <a:cs typeface="QCF_P031" pitchFamily="2" charset="2"/>
              </a:rPr>
              <a:t>ﯜ ﯝ ﯞ ﯟ ﯠ ﯡ ﯢ ﯣ ﯤ ﯥ ﯦ</a:t>
            </a:r>
            <a:r>
              <a:rPr kumimoji="0" lang="en-US" sz="44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031" pitchFamily="2" charset="2"/>
                <a:ea typeface="Times New Roman" pitchFamily="18" charset="0"/>
                <a:cs typeface="QCF_P031" pitchFamily="2" charset="2"/>
              </a:rPr>
              <a:t> </a:t>
            </a:r>
            <a:endParaRPr kumimoji="0" lang="en-US"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0" name="Rectangle 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3861048"/>
            <a:ext cx="8358246" cy="2554545"/>
          </a:xfrm>
          <a:prstGeom prst="rect">
            <a:avLst/>
          </a:prstGeom>
        </p:spPr>
        <p:txBody>
          <a:bodyPr wrap="square">
            <a:spAutoFit/>
          </a:bodyPr>
          <a:lstStyle/>
          <a:p>
            <a:pPr algn="ctr" rtl="1"/>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فَاذْكُرُوا اللهَ الْعَظِيْمَ </a:t>
            </a:r>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يَذْكُرْكُمْ</a:t>
            </a:r>
          </a:p>
          <a:p>
            <a:pPr algn="ctr" rtl="1"/>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 </a:t>
            </a:r>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وَاشْكُرُوهُ عَلَى نِعَمِهِ </a:t>
            </a:r>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يَزِدْكُمْ</a:t>
            </a:r>
          </a:p>
          <a:p>
            <a:pPr algn="ctr" rtl="1"/>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 </a:t>
            </a:r>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وَاسْأَلُوهُ مِنْ فَضْلِهِ </a:t>
            </a:r>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يُعْطِكُمْ</a:t>
            </a:r>
          </a:p>
          <a:p>
            <a:pPr algn="ctr" rtl="1"/>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 </a:t>
            </a:r>
            <a:r>
              <a:rPr lang="ar-SA" sz="4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وَلَذِكْرُ اللهِ أَكْبَرُ، وَاللهُ يَعْلَمُ مَا تَصْنَعُونَ.</a:t>
            </a:r>
            <a:endParaRPr lang="en-US"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5" name="Rectangle 1"/>
          <p:cNvSpPr>
            <a:spLocks noChangeArrowheads="1"/>
          </p:cNvSpPr>
          <p:nvPr/>
        </p:nvSpPr>
        <p:spPr bwMode="auto">
          <a:xfrm>
            <a:off x="323528" y="980728"/>
            <a:ext cx="835292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ar-SA"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277" pitchFamily="2" charset="2"/>
                <a:ea typeface="Times New Roman" pitchFamily="18" charset="0"/>
                <a:cs typeface="QCF_P277" pitchFamily="2" charset="2"/>
              </a:rPr>
              <a:t>ﭻ ﭼ ﭽ ﭾ ﭿ ﮀ ﮁ ﮂ ﮃ ﮄ ﮅ ﮆ ﮇ ﮈ ﮉ ﮊ ﮋ</a:t>
            </a:r>
            <a:r>
              <a:rPr kumimoji="0" lang="en-US"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277" pitchFamily="2" charset="2"/>
                <a:ea typeface="Times New Roman" pitchFamily="18" charset="0"/>
                <a:cs typeface="QCF_P277" pitchFamily="2" charset="2"/>
              </a:rPr>
              <a:t> </a:t>
            </a:r>
            <a:endParaRPr kumimoji="0" lang="en-US" sz="3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9" name="Rectangle 18"/>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868" y="1214422"/>
            <a:ext cx="1720920" cy="584775"/>
          </a:xfrm>
          <a:prstGeom prst="rect">
            <a:avLst/>
          </a:prstGeom>
        </p:spPr>
        <p:txBody>
          <a:bodyPr wrap="none">
            <a:spAutoFit/>
          </a:bodyPr>
          <a:lstStyle/>
          <a:p>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SELAWAT</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mj-lt"/>
            </a:endParaRPr>
          </a:p>
        </p:txBody>
      </p:sp>
      <p:sp>
        <p:nvSpPr>
          <p:cNvPr id="12" name="Rounded Rectangle 11"/>
          <p:cNvSpPr/>
          <p:nvPr/>
        </p:nvSpPr>
        <p:spPr>
          <a:xfrm>
            <a:off x="683568" y="2700466"/>
            <a:ext cx="7715304" cy="1736646"/>
          </a:xfrm>
          <a:prstGeom prst="roundRect">
            <a:avLst/>
          </a:prstGeom>
          <a:noFill/>
          <a:ln>
            <a:noFill/>
          </a:ln>
          <a:effectLst>
            <a:glow rad="101600">
              <a:schemeClr val="accent2">
                <a:satMod val="175000"/>
                <a:alpha val="40000"/>
              </a:schemeClr>
            </a:glow>
            <a:outerShdw blurRad="152400" dist="317500" dir="5400000" sx="90000" sy="-19000" rotWithShape="0">
              <a:prstClr val="black">
                <a:alpha val="15000"/>
              </a:prstClr>
            </a:outerShdw>
          </a:effectLst>
        </p:spPr>
        <p:style>
          <a:lnRef idx="0">
            <a:schemeClr val="dk1"/>
          </a:lnRef>
          <a:fillRef idx="3">
            <a:schemeClr val="dk1"/>
          </a:fillRef>
          <a:effectRef idx="3">
            <a:schemeClr val="dk1"/>
          </a:effectRef>
          <a:fontRef idx="minor">
            <a:schemeClr val="lt1"/>
          </a:fontRef>
        </p:style>
        <p:txBody>
          <a:bodyPr wrap="square">
            <a:spAutoFit/>
          </a:bodyPr>
          <a:lstStyle/>
          <a:p>
            <a:pPr lvl="0" algn="ctr" rtl="1" eaLnBrk="0" hangingPunct="0"/>
            <a:r>
              <a:rPr lang="ar-SA" sz="480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cs typeface="Traditional Arabic" pitchFamily="2" charset="-78"/>
              </a:rPr>
              <a:t>اللّهُمَّ صَلِّ وَسَلِّمْ عَلىَ سَيِّدِنَا مُحَمَّدٍ </a:t>
            </a:r>
          </a:p>
          <a:p>
            <a:pPr lvl="0" algn="ctr" rtl="1" eaLnBrk="0" hangingPunct="0"/>
            <a:r>
              <a:rPr lang="ar-SA" sz="480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cs typeface="Traditional Arabic" pitchFamily="2" charset="-78"/>
              </a:rPr>
              <a:t>وَعَلَى آلِهِ وَصَحْبِهِ أَجمَعِينَ</a:t>
            </a:r>
            <a:endParaRPr kumimoji="0" lang="en-US" sz="48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Traditional Arabic" panose="02020603050405020304" pitchFamily="18" charset="-78"/>
              <a:cs typeface="Traditional Arabic" pitchFamily="2" charset="-78"/>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0" name="Group 9"/>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8" name="Rectangle 17"/>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ounded Rectangle 10"/>
          <p:cNvSpPr/>
          <p:nvPr/>
        </p:nvSpPr>
        <p:spPr>
          <a:xfrm>
            <a:off x="928662" y="2556450"/>
            <a:ext cx="7358114" cy="1736646"/>
          </a:xfrm>
          <a:prstGeom prst="roundRect">
            <a:avLst/>
          </a:prstGeom>
          <a:noFill/>
          <a:ln>
            <a:noFill/>
          </a:ln>
          <a:effectLst>
            <a:glow rad="101600">
              <a:schemeClr val="accent2">
                <a:satMod val="175000"/>
                <a:alpha val="40000"/>
              </a:schemeClr>
            </a:glow>
            <a:outerShdw blurRad="76200" dist="12700" dir="2700000" sy="-23000" kx="-800400" algn="bl" rotWithShape="0">
              <a:prstClr val="black">
                <a:alpha val="20000"/>
              </a:prstClr>
            </a:outerShdw>
          </a:effectLst>
        </p:spPr>
        <p:style>
          <a:lnRef idx="0">
            <a:schemeClr val="dk1"/>
          </a:lnRef>
          <a:fillRef idx="3">
            <a:schemeClr val="dk1"/>
          </a:fillRef>
          <a:effectRef idx="3">
            <a:schemeClr val="dk1"/>
          </a:effectRef>
          <a:fontRef idx="minor">
            <a:schemeClr val="lt1"/>
          </a:fontRef>
        </p:style>
        <p:txBody>
          <a:bodyPr wrap="square">
            <a:spAutoFit/>
          </a:bodyPr>
          <a:lstStyle/>
          <a:p>
            <a:pPr lvl="0" algn="ctr" rtl="1"/>
            <a:r>
              <a:rPr lang="ar-SA" sz="480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cs typeface="Traditional Arabic" pitchFamily="2" charset="-78"/>
              </a:rPr>
              <a:t>أَمَّا بَعدُ ! فَيَا عِبَادَ اللهِ اتَّقُوا اللهَ أُوصِيكُم وَنَفسِي بِتَقوَى اللهِ فَقَد فَازَ المُتَّقُونَ.</a:t>
            </a:r>
            <a:endParaRPr kumimoji="0" lang="ar-SA" sz="48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0007" dir="2000400" sy="-30000" kx="-800400" algn="bl" rotWithShape="0">
                  <a:prstClr val="black">
                    <a:alpha val="20000"/>
                  </a:prstClr>
                </a:outerShdw>
              </a:effectLst>
              <a:latin typeface="Arial" pitchFamily="34" charset="0"/>
              <a:cs typeface="Traditional Arabic" pitchFamily="2" charset="-78"/>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0" name="Group 9"/>
          <p:cNvGrpSpPr/>
          <p:nvPr/>
        </p:nvGrpSpPr>
        <p:grpSpPr>
          <a:xfrm>
            <a:off x="3851920" y="1844824"/>
            <a:ext cx="1008112" cy="144016"/>
            <a:chOff x="323528" y="1268760"/>
            <a:chExt cx="1008112" cy="144016"/>
          </a:xfrm>
        </p:grpSpPr>
        <p:sp>
          <p:nvSpPr>
            <p:cNvPr id="12" name="Oval 11"/>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20" name="Rectangle 19"/>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000364" y="1124744"/>
            <a:ext cx="2818913" cy="584775"/>
          </a:xfrm>
          <a:prstGeom prst="rect">
            <a:avLst/>
          </a:prstGeom>
        </p:spPr>
        <p:txBody>
          <a:bodyPr wrap="none">
            <a:spAutoFit/>
          </a:bodyPr>
          <a:lstStyle/>
          <a:p>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Times New Roman" pitchFamily="18" charset="0"/>
                <a:cs typeface="Times New Roman" pitchFamily="18" charset="0"/>
              </a:rPr>
              <a:t>WASIAT TAQWA</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467544" y="2042845"/>
            <a:ext cx="8208912" cy="954107"/>
          </a:xfrm>
          <a:prstGeom prst="rect">
            <a:avLst/>
          </a:prstGeom>
        </p:spPr>
        <p:txBody>
          <a:bodyPr wrap="square">
            <a:spAutoFit/>
          </a:bodyPr>
          <a:lstStyle/>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Marilah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sama-sama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kita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p>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meningkatkan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smtClean="0">
                <a:ln w="18415" cmpd="sng">
                  <a:solidFill>
                    <a:srgbClr val="00B050"/>
                  </a:solidFill>
                  <a:prstDash val="solid"/>
                </a:ln>
                <a:solidFill>
                  <a:srgbClr val="00B050"/>
                </a:solidFill>
                <a:effectLst>
                  <a:glow rad="101600">
                    <a:schemeClr val="bg1">
                      <a:alpha val="60000"/>
                    </a:schemeClr>
                  </a:glow>
                  <a:outerShdw blurRad="63500" dir="3600000" algn="tl" rotWithShape="0">
                    <a:srgbClr val="000000">
                      <a:alpha val="70000"/>
                    </a:srgbClr>
                  </a:outerShdw>
                </a:effectLst>
              </a:rPr>
              <a:t>KETAKWAAN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kita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ar-SA"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Allah SWT</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grpSp>
        <p:nvGrpSpPr>
          <p:cNvPr id="35" name="Group 34"/>
          <p:cNvGrpSpPr/>
          <p:nvPr/>
        </p:nvGrpSpPr>
        <p:grpSpPr>
          <a:xfrm>
            <a:off x="144016" y="3257689"/>
            <a:ext cx="8748464" cy="1323439"/>
            <a:chOff x="144016" y="3041665"/>
            <a:chExt cx="8748464" cy="1323439"/>
          </a:xfrm>
        </p:grpSpPr>
        <p:sp>
          <p:nvSpPr>
            <p:cNvPr id="16" name="Flowchart: Data 15"/>
            <p:cNvSpPr/>
            <p:nvPr/>
          </p:nvSpPr>
          <p:spPr>
            <a:xfrm>
              <a:off x="144016" y="3041665"/>
              <a:ext cx="4860032" cy="1323439"/>
            </a:xfrm>
            <a:prstGeom prst="flowChartInputOutput">
              <a:avLst/>
            </a:prstGeom>
            <a:ln w="38100"/>
          </p:spPr>
          <p:style>
            <a:lnRef idx="2">
              <a:schemeClr val="dk1"/>
            </a:lnRef>
            <a:fillRef idx="1">
              <a:schemeClr val="lt1"/>
            </a:fillRef>
            <a:effectRef idx="0">
              <a:schemeClr val="dk1"/>
            </a:effectRef>
            <a:fontRef idx="minor">
              <a:schemeClr val="dk1"/>
            </a:fontRef>
          </p:style>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400" b="1" dirty="0" err="1" smtClean="0">
                  <a:ln w="50800"/>
                  <a:solidFill>
                    <a:schemeClr val="bg1">
                      <a:shade val="50000"/>
                    </a:schemeClr>
                  </a:solidFill>
                </a:rPr>
                <a:t>bersungguh-sungguh</a:t>
              </a:r>
              <a:r>
                <a:rPr lang="en-US" sz="2400" b="1" dirty="0" smtClean="0">
                  <a:ln w="50800"/>
                  <a:solidFill>
                    <a:schemeClr val="bg1">
                      <a:shade val="50000"/>
                    </a:schemeClr>
                  </a:solidFill>
                </a:rPr>
                <a:t> </a:t>
              </a:r>
              <a:r>
                <a:rPr lang="en-US" sz="2400" b="1" dirty="0" err="1" smtClean="0">
                  <a:ln w="50800"/>
                  <a:solidFill>
                    <a:schemeClr val="bg1">
                      <a:shade val="50000"/>
                    </a:schemeClr>
                  </a:solidFill>
                </a:rPr>
                <a:t>melaksanakan</a:t>
              </a:r>
              <a:r>
                <a:rPr lang="en-US" sz="2400" b="1" dirty="0" smtClean="0">
                  <a:ln w="50800"/>
                  <a:solidFill>
                    <a:schemeClr val="bg1">
                      <a:shade val="50000"/>
                    </a:schemeClr>
                  </a:solidFill>
                </a:rPr>
                <a:t> </a:t>
              </a:r>
              <a:r>
                <a:rPr lang="en-US" sz="2400" b="1" dirty="0" err="1" smtClean="0">
                  <a:ln w="50800"/>
                  <a:solidFill>
                    <a:schemeClr val="bg1">
                      <a:shade val="50000"/>
                    </a:schemeClr>
                  </a:solidFill>
                </a:rPr>
                <a:t>segala</a:t>
              </a:r>
              <a:r>
                <a:rPr lang="en-US" sz="2400" b="1" dirty="0" smtClean="0">
                  <a:ln w="50800"/>
                  <a:solidFill>
                    <a:schemeClr val="bg1">
                      <a:shade val="50000"/>
                    </a:schemeClr>
                  </a:solidFill>
                </a:rPr>
                <a:t> </a:t>
              </a:r>
              <a:r>
                <a:rPr lang="en-US" sz="3200" b="1" dirty="0" smtClean="0">
                  <a:ln w="50800"/>
                  <a:solidFill>
                    <a:schemeClr val="bg1">
                      <a:shade val="50000"/>
                    </a:schemeClr>
                  </a:solidFill>
                </a:rPr>
                <a:t>PERINTAH-NYA</a:t>
              </a:r>
              <a:endParaRPr lang="en-US" sz="2400" b="1" dirty="0">
                <a:ln w="50800"/>
                <a:solidFill>
                  <a:schemeClr val="bg1">
                    <a:shade val="50000"/>
                  </a:schemeClr>
                </a:solidFill>
              </a:endParaRPr>
            </a:p>
          </p:txBody>
        </p:sp>
        <p:sp>
          <p:nvSpPr>
            <p:cNvPr id="17" name="Flowchart: Data 16"/>
            <p:cNvSpPr/>
            <p:nvPr/>
          </p:nvSpPr>
          <p:spPr>
            <a:xfrm>
              <a:off x="4139952" y="3041665"/>
              <a:ext cx="4752528" cy="1323439"/>
            </a:xfrm>
            <a:prstGeom prst="flowChartInputOutput">
              <a:avLst/>
            </a:prstGeom>
            <a:ln w="38100">
              <a:solidFill>
                <a:srgbClr val="FFFF00"/>
              </a:solidFill>
            </a:ln>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bersungguh-sungguh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meninggalkan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segala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LARANGAN-NYA</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grpSp>
      <p:sp>
        <p:nvSpPr>
          <p:cNvPr id="18" name="Round Diagonal Corner Rectangle 17"/>
          <p:cNvSpPr/>
          <p:nvPr/>
        </p:nvSpPr>
        <p:spPr>
          <a:xfrm>
            <a:off x="467544" y="4797152"/>
            <a:ext cx="8064896" cy="1328023"/>
          </a:xfrm>
          <a:prstGeom prst="round2DiagRect">
            <a:avLst/>
          </a:prstGeom>
          <a:solidFill>
            <a:srgbClr val="FFFF00"/>
          </a:solidFill>
          <a:ln w="38100">
            <a:solidFill>
              <a:srgbClr val="FF0000"/>
            </a:solidFill>
          </a:ln>
          <a:effectLst>
            <a:outerShdw blurRad="76200" dist="12700" dir="2700000" sy="-23000" kx="-800400" algn="bl" rotWithShape="0">
              <a:prstClr val="black">
                <a:alpha val="20000"/>
              </a:prstClr>
            </a:outerShdw>
          </a:effectLst>
        </p:spPr>
        <p:style>
          <a:lnRef idx="0">
            <a:schemeClr val="accent3"/>
          </a:lnRef>
          <a:fillRef idx="3">
            <a:schemeClr val="accent3"/>
          </a:fillRef>
          <a:effectRef idx="3">
            <a:schemeClr val="accent3"/>
          </a:effectRef>
          <a:fontRef idx="minor">
            <a:schemeClr val="lt1"/>
          </a:fontRef>
        </p:style>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400" b="1" dirty="0" err="1" smtClean="0">
                <a:ln w="50800"/>
                <a:solidFill>
                  <a:schemeClr val="bg1">
                    <a:shade val="50000"/>
                  </a:schemeClr>
                </a:solidFill>
              </a:rPr>
              <a:t>Mudah-mudahan</a:t>
            </a:r>
            <a:r>
              <a:rPr lang="en-US" sz="2400" b="1" dirty="0" smtClean="0">
                <a:ln w="50800"/>
                <a:solidFill>
                  <a:schemeClr val="bg1">
                    <a:shade val="50000"/>
                  </a:schemeClr>
                </a:solidFill>
              </a:rPr>
              <a:t> </a:t>
            </a:r>
            <a:r>
              <a:rPr lang="en-US" sz="2400" b="1" dirty="0" err="1" smtClean="0">
                <a:ln w="50800"/>
                <a:solidFill>
                  <a:schemeClr val="bg1">
                    <a:shade val="50000"/>
                  </a:schemeClr>
                </a:solidFill>
              </a:rPr>
              <a:t>kita</a:t>
            </a:r>
            <a:r>
              <a:rPr lang="en-US" sz="2400" b="1" dirty="0" smtClean="0">
                <a:ln w="50800"/>
                <a:solidFill>
                  <a:schemeClr val="bg1">
                    <a:shade val="50000"/>
                  </a:schemeClr>
                </a:solidFill>
              </a:rPr>
              <a:t> </a:t>
            </a:r>
            <a:r>
              <a:rPr lang="en-US" sz="2400" b="1" dirty="0" err="1" smtClean="0">
                <a:ln w="50800"/>
                <a:solidFill>
                  <a:schemeClr val="bg1">
                    <a:shade val="50000"/>
                  </a:schemeClr>
                </a:solidFill>
              </a:rPr>
              <a:t>memperolehi</a:t>
            </a:r>
            <a:r>
              <a:rPr lang="en-US" sz="2400" b="1" dirty="0" smtClean="0">
                <a:ln w="50800"/>
                <a:solidFill>
                  <a:schemeClr val="bg1">
                    <a:shade val="50000"/>
                  </a:schemeClr>
                </a:solidFill>
              </a:rPr>
              <a:t> </a:t>
            </a:r>
            <a:r>
              <a:rPr lang="en-US" sz="2400" b="1" dirty="0" err="1" smtClean="0">
                <a:ln w="50800"/>
                <a:solidFill>
                  <a:schemeClr val="bg1">
                    <a:shade val="50000"/>
                  </a:schemeClr>
                </a:solidFill>
              </a:rPr>
              <a:t>keberkatan</a:t>
            </a:r>
            <a:r>
              <a:rPr lang="en-US" sz="2400" b="1" dirty="0" smtClean="0">
                <a:ln w="50800"/>
                <a:solidFill>
                  <a:schemeClr val="bg1">
                    <a:shade val="50000"/>
                  </a:schemeClr>
                </a:solidFill>
              </a:rPr>
              <a:t> </a:t>
            </a:r>
            <a:r>
              <a:rPr lang="en-US" sz="2400" b="1" dirty="0" err="1" smtClean="0">
                <a:ln w="50800"/>
                <a:solidFill>
                  <a:schemeClr val="bg1">
                    <a:shade val="50000"/>
                  </a:schemeClr>
                </a:solidFill>
              </a:rPr>
              <a:t>dan</a:t>
            </a:r>
            <a:r>
              <a:rPr lang="en-US" sz="2400" b="1" dirty="0" smtClean="0">
                <a:ln w="50800"/>
                <a:solidFill>
                  <a:schemeClr val="bg1">
                    <a:shade val="50000"/>
                  </a:schemeClr>
                </a:solidFill>
              </a:rPr>
              <a:t> </a:t>
            </a:r>
            <a:r>
              <a:rPr lang="en-US" sz="2400" b="1" dirty="0" err="1" smtClean="0">
                <a:ln w="50800"/>
                <a:solidFill>
                  <a:schemeClr val="bg1">
                    <a:shade val="50000"/>
                  </a:schemeClr>
                </a:solidFill>
              </a:rPr>
              <a:t>keredhaan</a:t>
            </a:r>
            <a:r>
              <a:rPr lang="en-US" sz="2400" b="1" dirty="0" smtClean="0">
                <a:ln w="50800"/>
                <a:solidFill>
                  <a:schemeClr val="bg1">
                    <a:shade val="50000"/>
                  </a:schemeClr>
                </a:solidFill>
              </a:rPr>
              <a:t> </a:t>
            </a:r>
            <a:r>
              <a:rPr lang="en-US" sz="2400" b="1" dirty="0" err="1" smtClean="0">
                <a:ln w="50800"/>
                <a:solidFill>
                  <a:schemeClr val="bg1">
                    <a:shade val="50000"/>
                  </a:schemeClr>
                </a:solidFill>
              </a:rPr>
              <a:t>serta</a:t>
            </a:r>
            <a:r>
              <a:rPr lang="en-US" sz="2400" b="1" dirty="0" smtClean="0">
                <a:ln w="50800"/>
                <a:solidFill>
                  <a:schemeClr val="bg1">
                    <a:shade val="50000"/>
                  </a:schemeClr>
                </a:solidFill>
              </a:rPr>
              <a:t> </a:t>
            </a:r>
            <a:r>
              <a:rPr lang="en-US" sz="2400" b="1" dirty="0" err="1" smtClean="0">
                <a:ln w="50800"/>
                <a:solidFill>
                  <a:schemeClr val="bg1">
                    <a:shade val="50000"/>
                  </a:schemeClr>
                </a:solidFill>
              </a:rPr>
              <a:t>perlindungan</a:t>
            </a:r>
            <a:r>
              <a:rPr lang="en-US" sz="2400" b="1" dirty="0" smtClean="0">
                <a:ln w="50800"/>
                <a:solidFill>
                  <a:schemeClr val="bg1">
                    <a:shade val="50000"/>
                  </a:schemeClr>
                </a:solidFill>
              </a:rPr>
              <a:t> Allah SWT </a:t>
            </a:r>
            <a:r>
              <a:rPr lang="en-US" sz="2400" b="1" dirty="0" err="1" smtClean="0">
                <a:ln w="50800"/>
                <a:solidFill>
                  <a:schemeClr val="bg1">
                    <a:shade val="50000"/>
                  </a:schemeClr>
                </a:solidFill>
              </a:rPr>
              <a:t>di</a:t>
            </a:r>
            <a:r>
              <a:rPr lang="en-US" sz="2400" b="1" dirty="0" smtClean="0">
                <a:ln w="50800"/>
                <a:solidFill>
                  <a:schemeClr val="bg1">
                    <a:shade val="50000"/>
                  </a:schemeClr>
                </a:solidFill>
              </a:rPr>
              <a:t> </a:t>
            </a:r>
            <a:r>
              <a:rPr lang="en-US" sz="2400" b="1" dirty="0" err="1" smtClean="0">
                <a:ln w="50800"/>
                <a:solidFill>
                  <a:schemeClr val="bg1">
                    <a:shade val="50000"/>
                  </a:schemeClr>
                </a:solidFill>
              </a:rPr>
              <a:t>dunia</a:t>
            </a:r>
            <a:r>
              <a:rPr lang="en-US" sz="2400" b="1" dirty="0" smtClean="0">
                <a:ln w="50800"/>
                <a:solidFill>
                  <a:schemeClr val="bg1">
                    <a:shade val="50000"/>
                  </a:schemeClr>
                </a:solidFill>
              </a:rPr>
              <a:t> </a:t>
            </a:r>
            <a:r>
              <a:rPr lang="en-US" sz="2400" b="1" dirty="0" err="1" smtClean="0">
                <a:ln w="50800"/>
                <a:solidFill>
                  <a:schemeClr val="bg1">
                    <a:shade val="50000"/>
                  </a:schemeClr>
                </a:solidFill>
              </a:rPr>
              <a:t>dan</a:t>
            </a:r>
            <a:r>
              <a:rPr lang="en-US" sz="2400" b="1" dirty="0" smtClean="0">
                <a:ln w="50800"/>
                <a:solidFill>
                  <a:schemeClr val="bg1">
                    <a:shade val="50000"/>
                  </a:schemeClr>
                </a:solidFill>
              </a:rPr>
              <a:t> </a:t>
            </a:r>
            <a:r>
              <a:rPr lang="en-US" sz="2400" b="1" dirty="0" err="1" smtClean="0">
                <a:ln w="50800"/>
                <a:solidFill>
                  <a:schemeClr val="bg1">
                    <a:shade val="50000"/>
                  </a:schemeClr>
                </a:solidFill>
              </a:rPr>
              <a:t>di</a:t>
            </a:r>
            <a:r>
              <a:rPr lang="en-US" sz="2400" b="1" dirty="0" smtClean="0">
                <a:ln w="50800"/>
                <a:solidFill>
                  <a:schemeClr val="bg1">
                    <a:shade val="50000"/>
                  </a:schemeClr>
                </a:solidFill>
              </a:rPr>
              <a:t> </a:t>
            </a:r>
            <a:r>
              <a:rPr lang="en-US" sz="2400" b="1" dirty="0" err="1" smtClean="0">
                <a:ln w="50800"/>
                <a:solidFill>
                  <a:schemeClr val="bg1">
                    <a:shade val="50000"/>
                  </a:schemeClr>
                </a:solidFill>
              </a:rPr>
              <a:t>akhirat</a:t>
            </a:r>
            <a:r>
              <a:rPr lang="en-US" sz="2400" b="1" dirty="0" smtClean="0">
                <a:ln w="50800"/>
                <a:solidFill>
                  <a:schemeClr val="bg1">
                    <a:shade val="50000"/>
                  </a:schemeClr>
                </a:solidFill>
              </a:rPr>
              <a:t>. </a:t>
            </a:r>
            <a:endParaRPr lang="en-US" sz="2400" b="1" dirty="0">
              <a:ln w="50800"/>
              <a:solidFill>
                <a:schemeClr val="bg1">
                  <a:shade val="50000"/>
                </a:schemeClr>
              </a:solidFill>
            </a:endParaRPr>
          </a:p>
        </p:txBody>
      </p:sp>
      <p:grpSp>
        <p:nvGrpSpPr>
          <p:cNvPr id="33" name="Group 32"/>
          <p:cNvGrpSpPr/>
          <p:nvPr/>
        </p:nvGrpSpPr>
        <p:grpSpPr>
          <a:xfrm>
            <a:off x="3851920" y="1700808"/>
            <a:ext cx="1008112" cy="144016"/>
            <a:chOff x="323528" y="1268760"/>
            <a:chExt cx="1008112" cy="144016"/>
          </a:xfrm>
        </p:grpSpPr>
        <p:sp>
          <p:nvSpPr>
            <p:cNvPr id="28" name="Oval 27"/>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23" name="Rectangle 22"/>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21" name="Round Same Side Corner Rectangle 20"/>
          <p:cNvSpPr/>
          <p:nvPr/>
        </p:nvSpPr>
        <p:spPr>
          <a:xfrm>
            <a:off x="1115616" y="2276872"/>
            <a:ext cx="6840760" cy="2808312"/>
          </a:xfrm>
          <a:prstGeom prst="round2SameRect">
            <a:avLst/>
          </a:prstGeom>
          <a:solidFill>
            <a:srgbClr val="FFFF00"/>
          </a:solidFill>
          <a:ln w="38100">
            <a:solidFill>
              <a:schemeClr val="bg1"/>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928926" y="1268760"/>
            <a:ext cx="2940805" cy="584775"/>
          </a:xfrm>
          <a:prstGeom prst="rect">
            <a:avLst/>
          </a:prstGeom>
        </p:spPr>
        <p:txBody>
          <a:bodyPr wrap="none">
            <a:spAutoFit/>
          </a:bodyPr>
          <a:lstStyle/>
          <a:p>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TAJUK KHUTBAH</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2" name="Group 11"/>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p:cNvSpPr/>
          <p:nvPr/>
        </p:nvSpPr>
        <p:spPr>
          <a:xfrm>
            <a:off x="1366216" y="2423790"/>
            <a:ext cx="6432787" cy="1446550"/>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4400" b="1" dirty="0" smtClean="0">
                <a:ln w="50800"/>
                <a:solidFill>
                  <a:schemeClr val="bg1">
                    <a:shade val="50000"/>
                  </a:schemeClr>
                </a:solidFill>
              </a:rPr>
              <a:t>SERI PADUKA BAGINDA </a:t>
            </a:r>
          </a:p>
          <a:p>
            <a:pPr algn="ctr"/>
            <a:r>
              <a:rPr lang="en-US" sz="4400" b="1" dirty="0" smtClean="0">
                <a:ln w="50800"/>
                <a:solidFill>
                  <a:schemeClr val="bg1">
                    <a:shade val="50000"/>
                  </a:schemeClr>
                </a:solidFill>
              </a:rPr>
              <a:t>YANG DI PERTUAN AGONG</a:t>
            </a:r>
            <a:endParaRPr lang="en-US" sz="4400" b="1" dirty="0">
              <a:ln w="50800"/>
              <a:solidFill>
                <a:schemeClr val="bg1">
                  <a:shade val="50000"/>
                </a:schemeClr>
              </a:solidFill>
            </a:endParaRPr>
          </a:p>
        </p:txBody>
      </p:sp>
      <p:sp>
        <p:nvSpPr>
          <p:cNvPr id="20" name="Rectangle 19"/>
          <p:cNvSpPr/>
          <p:nvPr/>
        </p:nvSpPr>
        <p:spPr>
          <a:xfrm>
            <a:off x="2559244" y="3791942"/>
            <a:ext cx="4051558" cy="1077218"/>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3200" b="1" dirty="0" smtClean="0">
                <a:ln w="50800"/>
                <a:solidFill>
                  <a:schemeClr val="bg1">
                    <a:shade val="50000"/>
                  </a:schemeClr>
                </a:solidFill>
              </a:rPr>
              <a:t>PAYUNG KEDAULATAN </a:t>
            </a:r>
          </a:p>
          <a:p>
            <a:pPr algn="ctr"/>
            <a:r>
              <a:rPr lang="en-US" sz="3200" b="1" dirty="0" smtClean="0">
                <a:ln w="50800"/>
                <a:solidFill>
                  <a:schemeClr val="bg1">
                    <a:shade val="50000"/>
                  </a:schemeClr>
                </a:solidFill>
              </a:rPr>
              <a:t>ISLAM DAN NEGARA</a:t>
            </a:r>
            <a:endParaRPr lang="en-US" sz="3200" b="1" dirty="0">
              <a:ln w="50800"/>
              <a:solidFill>
                <a:schemeClr val="bg1">
                  <a:shade val="50000"/>
                </a:schemeClr>
              </a:solidFill>
            </a:endParaRPr>
          </a:p>
        </p:txBody>
      </p:sp>
      <p:pic>
        <p:nvPicPr>
          <p:cNvPr id="32769" name="Picture 1" descr="C:\Documents and Settings\rushdan\Local Settings\Temporary Internet Files\Content.IE5\DTO7G5GG\1288037973[1].png"/>
          <p:cNvPicPr>
            <a:picLocks noChangeAspect="1" noChangeArrowheads="1"/>
          </p:cNvPicPr>
          <p:nvPr/>
        </p:nvPicPr>
        <p:blipFill>
          <a:blip r:embed="rId6" cstate="print"/>
          <a:srcRect/>
          <a:stretch>
            <a:fillRect/>
          </a:stretch>
        </p:blipFill>
        <p:spPr bwMode="auto">
          <a:xfrm>
            <a:off x="971600" y="4437112"/>
            <a:ext cx="1152128" cy="944316"/>
          </a:xfrm>
          <a:prstGeom prst="rect">
            <a:avLst/>
          </a:prstGeom>
          <a:noFill/>
        </p:spPr>
      </p:pic>
      <p:pic>
        <p:nvPicPr>
          <p:cNvPr id="22" name="Picture 1" descr="C:\Documents and Settings\rushdan\Local Settings\Temporary Internet Files\Content.IE5\DTO7G5GG\1288037973[1].png"/>
          <p:cNvPicPr>
            <a:picLocks noChangeAspect="1" noChangeArrowheads="1"/>
          </p:cNvPicPr>
          <p:nvPr/>
        </p:nvPicPr>
        <p:blipFill>
          <a:blip r:embed="rId7" cstate="print"/>
          <a:srcRect/>
          <a:stretch>
            <a:fillRect/>
          </a:stretch>
        </p:blipFill>
        <p:spPr bwMode="auto">
          <a:xfrm rot="17467007">
            <a:off x="6985286" y="4378414"/>
            <a:ext cx="1252912" cy="102692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4" name="Rectangle 13"/>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15" name="Rounded Rectangle 14"/>
          <p:cNvSpPr/>
          <p:nvPr/>
        </p:nvSpPr>
        <p:spPr>
          <a:xfrm>
            <a:off x="1331640" y="1268760"/>
            <a:ext cx="6624736" cy="1944216"/>
          </a:xfrm>
          <a:prstGeom prst="roundRect">
            <a:avLst/>
          </a:prstGeom>
          <a:solidFill>
            <a:srgbClr val="FFFF00">
              <a:alpha val="55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1115616" y="1340768"/>
            <a:ext cx="7200800" cy="1815882"/>
          </a:xfrm>
          <a:prstGeom prst="rect">
            <a:avLst/>
          </a:prstGeom>
        </p:spPr>
        <p:txBody>
          <a:bodyPr wrap="square">
            <a:spAutoFit/>
          </a:bodyPr>
          <a:lstStyle/>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Sejarah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Melayu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membuktikan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betapa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hubungan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antara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RAJA-RAJA MELAYU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smtClean="0">
                <a:ln w="18415" cmpd="sng">
                  <a:solidFill>
                    <a:srgbClr val="00B050"/>
                  </a:solidFill>
                  <a:prstDash val="solid"/>
                </a:ln>
                <a:solidFill>
                  <a:srgbClr val="00B050"/>
                </a:solidFill>
                <a:effectLst>
                  <a:glow rad="101600">
                    <a:schemeClr val="bg1">
                      <a:alpha val="60000"/>
                    </a:schemeClr>
                  </a:glow>
                  <a:outerShdw blurRad="63500" dir="3600000" algn="tl" rotWithShape="0">
                    <a:srgbClr val="000000">
                      <a:alpha val="70000"/>
                    </a:srgbClr>
                  </a:outerShdw>
                </a:effectLst>
              </a:rPr>
              <a:t>ISLAM</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lama </a:t>
            </a:r>
            <a:r>
              <a:rPr lang="en-US" sz="3200" dirty="0"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TERPAUT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secara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fizikal</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spiritual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sejak</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sekian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lamanya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6" name="Flowchart: Off-page Connector 15"/>
          <p:cNvSpPr/>
          <p:nvPr/>
        </p:nvSpPr>
        <p:spPr>
          <a:xfrm>
            <a:off x="1979712" y="3429000"/>
            <a:ext cx="3096344" cy="573286"/>
          </a:xfrm>
          <a:prstGeom prst="flowChartOffpageConnector">
            <a:avLst/>
          </a:prstGeom>
          <a:ln w="38100"/>
        </p:spPr>
        <p:style>
          <a:lnRef idx="2">
            <a:schemeClr val="accent2"/>
          </a:lnRef>
          <a:fillRef idx="1">
            <a:schemeClr val="lt1"/>
          </a:fillRef>
          <a:effectRef idx="0">
            <a:schemeClr val="accent2"/>
          </a:effectRef>
          <a:fontRef idx="minor">
            <a:schemeClr val="dk1"/>
          </a:fontRef>
        </p:style>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400" b="1" dirty="0" smtClean="0">
                <a:ln w="50800"/>
                <a:solidFill>
                  <a:schemeClr val="bg1">
                    <a:shade val="50000"/>
                  </a:schemeClr>
                </a:solidFill>
              </a:rPr>
              <a:t>Islam </a:t>
            </a:r>
            <a:r>
              <a:rPr lang="en-US" sz="2400" b="1" dirty="0" err="1" smtClean="0">
                <a:ln w="50800"/>
                <a:solidFill>
                  <a:schemeClr val="bg1">
                    <a:shade val="50000"/>
                  </a:schemeClr>
                </a:solidFill>
              </a:rPr>
              <a:t>berkembang</a:t>
            </a:r>
            <a:r>
              <a:rPr lang="en-US" sz="2400" b="1" dirty="0" smtClean="0">
                <a:ln w="50800"/>
                <a:solidFill>
                  <a:schemeClr val="bg1">
                    <a:shade val="50000"/>
                  </a:schemeClr>
                </a:solidFill>
              </a:rPr>
              <a:t> </a:t>
            </a:r>
            <a:r>
              <a:rPr lang="en-US" sz="2400" b="1" dirty="0" err="1" smtClean="0">
                <a:ln w="50800"/>
                <a:solidFill>
                  <a:schemeClr val="bg1">
                    <a:shade val="50000"/>
                  </a:schemeClr>
                </a:solidFill>
              </a:rPr>
              <a:t>luas</a:t>
            </a:r>
            <a:r>
              <a:rPr lang="en-US" sz="2400" b="1" dirty="0" smtClean="0">
                <a:ln w="50800"/>
                <a:solidFill>
                  <a:schemeClr val="bg1">
                    <a:shade val="50000"/>
                  </a:schemeClr>
                </a:solidFill>
              </a:rPr>
              <a:t> </a:t>
            </a:r>
            <a:endParaRPr lang="en-US" sz="2400" b="1" dirty="0">
              <a:ln w="50800"/>
              <a:solidFill>
                <a:schemeClr val="bg1">
                  <a:shade val="50000"/>
                </a:schemeClr>
              </a:solidFill>
            </a:endParaRPr>
          </a:p>
        </p:txBody>
      </p:sp>
      <p:sp>
        <p:nvSpPr>
          <p:cNvPr id="18" name="Flowchart: Off-page Connector 17"/>
          <p:cNvSpPr/>
          <p:nvPr/>
        </p:nvSpPr>
        <p:spPr>
          <a:xfrm>
            <a:off x="5076056" y="3429000"/>
            <a:ext cx="2205860" cy="573286"/>
          </a:xfrm>
          <a:prstGeom prst="flowChartOffpageConnector">
            <a:avLst/>
          </a:prstGeom>
          <a:ln w="38100"/>
        </p:spPr>
        <p:style>
          <a:lnRef idx="2">
            <a:schemeClr val="accent2"/>
          </a:lnRef>
          <a:fillRef idx="1">
            <a:schemeClr val="lt1"/>
          </a:fillRef>
          <a:effectRef idx="0">
            <a:schemeClr val="accent2"/>
          </a:effectRef>
          <a:fontRef idx="minor">
            <a:schemeClr val="dk1"/>
          </a:fontRef>
        </p:style>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400" b="1" dirty="0" err="1" smtClean="0">
                <a:ln w="50800"/>
                <a:solidFill>
                  <a:schemeClr val="bg1">
                    <a:shade val="50000"/>
                  </a:schemeClr>
                </a:solidFill>
              </a:rPr>
              <a:t>satu</a:t>
            </a:r>
            <a:r>
              <a:rPr lang="en-US" sz="2400" b="1" dirty="0" smtClean="0">
                <a:ln w="50800"/>
                <a:solidFill>
                  <a:schemeClr val="bg1">
                    <a:shade val="50000"/>
                  </a:schemeClr>
                </a:solidFill>
              </a:rPr>
              <a:t> </a:t>
            </a:r>
            <a:r>
              <a:rPr lang="en-US" sz="2400" b="1" dirty="0" err="1" smtClean="0">
                <a:ln w="50800"/>
                <a:solidFill>
                  <a:schemeClr val="bg1">
                    <a:shade val="50000"/>
                  </a:schemeClr>
                </a:solidFill>
              </a:rPr>
              <a:t>cara</a:t>
            </a:r>
            <a:r>
              <a:rPr lang="en-US" sz="2400" b="1" dirty="0" smtClean="0">
                <a:ln w="50800"/>
                <a:solidFill>
                  <a:schemeClr val="bg1">
                    <a:shade val="50000"/>
                  </a:schemeClr>
                </a:solidFill>
              </a:rPr>
              <a:t> </a:t>
            </a:r>
            <a:r>
              <a:rPr lang="en-US" sz="2400" b="1" dirty="0" err="1" smtClean="0">
                <a:ln w="50800"/>
                <a:solidFill>
                  <a:schemeClr val="bg1">
                    <a:shade val="50000"/>
                  </a:schemeClr>
                </a:solidFill>
              </a:rPr>
              <a:t>hidup</a:t>
            </a:r>
            <a:r>
              <a:rPr lang="en-US" sz="2400" b="1" dirty="0" smtClean="0">
                <a:ln w="50800"/>
                <a:solidFill>
                  <a:schemeClr val="bg1">
                    <a:shade val="50000"/>
                  </a:schemeClr>
                </a:solidFill>
              </a:rPr>
              <a:t> </a:t>
            </a:r>
            <a:endParaRPr lang="en-US" sz="2400" b="1" dirty="0">
              <a:ln w="50800"/>
              <a:solidFill>
                <a:schemeClr val="bg1">
                  <a:shade val="50000"/>
                </a:schemeClr>
              </a:solidFill>
            </a:endParaRPr>
          </a:p>
        </p:txBody>
      </p:sp>
      <p:sp>
        <p:nvSpPr>
          <p:cNvPr id="19" name="Rounded Rectangle 18"/>
          <p:cNvSpPr/>
          <p:nvPr/>
        </p:nvSpPr>
        <p:spPr>
          <a:xfrm>
            <a:off x="899592" y="4149080"/>
            <a:ext cx="7488832" cy="1055608"/>
          </a:xfrm>
          <a:prstGeom prst="roundRect">
            <a:avLst/>
          </a:prstGeom>
          <a:gradFill>
            <a:gsLst>
              <a:gs pos="0">
                <a:schemeClr val="accent3">
                  <a:shade val="51000"/>
                  <a:satMod val="130000"/>
                  <a:alpha val="55000"/>
                </a:schemeClr>
              </a:gs>
              <a:gs pos="80000">
                <a:schemeClr val="accent3">
                  <a:shade val="93000"/>
                  <a:satMod val="130000"/>
                </a:schemeClr>
              </a:gs>
              <a:gs pos="100000">
                <a:schemeClr val="accent3">
                  <a:shade val="94000"/>
                  <a:satMod val="135000"/>
                </a:schemeClr>
              </a:gs>
            </a:gsLst>
          </a:gradFill>
        </p:spPr>
        <p:style>
          <a:lnRef idx="0">
            <a:schemeClr val="accent3"/>
          </a:lnRef>
          <a:fillRef idx="3">
            <a:schemeClr val="accent3"/>
          </a:fillRef>
          <a:effectRef idx="3">
            <a:schemeClr val="accent3"/>
          </a:effectRef>
          <a:fontRef idx="minor">
            <a:schemeClr val="lt1"/>
          </a:fontRef>
        </p:style>
        <p:txBody>
          <a:bodyPr wrap="square">
            <a:spAutoFit/>
          </a:bodyPr>
          <a:lstStyle/>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mewarnai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kehidupan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masyarakat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p>
          <a:p>
            <a:pPr algn="ctr"/>
            <a:r>
              <a:rPr lang="en-US" sz="3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bertamadun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makmur</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gemilang</a:t>
            </a:r>
            <a:endParaRPr lang="en-US" sz="2400" dirty="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endParaRPr>
          </a:p>
        </p:txBody>
      </p:sp>
      <p:sp>
        <p:nvSpPr>
          <p:cNvPr id="20" name="Rectangle 19"/>
          <p:cNvSpPr/>
          <p:nvPr/>
        </p:nvSpPr>
        <p:spPr>
          <a:xfrm>
            <a:off x="323528" y="5301208"/>
            <a:ext cx="8424936" cy="1077218"/>
          </a:xfrm>
          <a:prstGeom prst="rect">
            <a:avLst/>
          </a:prstGeom>
        </p:spPr>
        <p:txBody>
          <a:bodyPr wrap="square">
            <a:spAutoFit/>
          </a:bodyPr>
          <a:lstStyle/>
          <a:p>
            <a:pPr algn="ct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RAJA</a:t>
            </a: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sumber</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ctr"/>
            <a:r>
              <a:rPr lang="en-US" sz="3200" dirty="0" smtClean="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rPr>
              <a:t>KESTABILAN</a:t>
            </a: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smtClean="0">
                <a:ln w="18415" cmpd="sng">
                  <a:solidFill>
                    <a:srgbClr val="0070C0"/>
                  </a:solidFill>
                  <a:prstDash val="solid"/>
                </a:ln>
                <a:solidFill>
                  <a:srgbClr val="0070C0"/>
                </a:solidFill>
                <a:effectLst>
                  <a:glow rad="101600">
                    <a:schemeClr val="bg1">
                      <a:alpha val="60000"/>
                    </a:schemeClr>
                  </a:glow>
                  <a:outerShdw blurRad="63500" dir="3600000" algn="tl" rotWithShape="0">
                    <a:srgbClr val="000000">
                      <a:alpha val="70000"/>
                    </a:srgbClr>
                  </a:outerShdw>
                </a:effectLst>
              </a:rPr>
              <a:t>KEMAKMURAN</a:t>
            </a: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endParaRPr lang="en-US" sz="32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5000"/>
            <a:lum/>
          </a:blip>
          <a:srcRect/>
          <a:stretch>
            <a:fillRect l="-11000" r="-11000"/>
          </a:stretch>
        </a:blipFill>
        <a:effectLst/>
      </p:bgPr>
    </p:bg>
    <p:spTree>
      <p:nvGrpSpPr>
        <p:cNvPr id="1" name=""/>
        <p:cNvGrpSpPr/>
        <p:nvPr/>
      </p:nvGrpSpPr>
      <p:grpSpPr>
        <a:xfrm>
          <a:off x="0" y="0"/>
          <a:ext cx="0" cy="0"/>
          <a:chOff x="0" y="0"/>
          <a:chExt cx="0" cy="0"/>
        </a:xfrm>
      </p:grpSpPr>
      <p:sp>
        <p:nvSpPr>
          <p:cNvPr id="18" name="Rectangle 17"/>
          <p:cNvSpPr/>
          <p:nvPr/>
        </p:nvSpPr>
        <p:spPr>
          <a:xfrm>
            <a:off x="0" y="980728"/>
            <a:ext cx="9144000" cy="5877272"/>
          </a:xfrm>
          <a:prstGeom prst="rect">
            <a:avLst/>
          </a:prstGeom>
          <a:solidFill>
            <a:schemeClr val="bg1">
              <a:alpha val="5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5" name="Rounded Rectangle 14"/>
          <p:cNvSpPr/>
          <p:nvPr/>
        </p:nvSpPr>
        <p:spPr>
          <a:xfrm>
            <a:off x="1979712" y="1124744"/>
            <a:ext cx="5040561" cy="1191816"/>
          </a:xfrm>
          <a:prstGeom prst="roundRect">
            <a:avLst/>
          </a:prstGeom>
          <a:solidFill>
            <a:srgbClr val="FFFF00"/>
          </a:solidFill>
          <a:ln w="38100">
            <a:solidFill>
              <a:schemeClr val="bg1"/>
            </a:solidFill>
          </a:ln>
        </p:spPr>
        <p:txBody>
          <a:bodyPr wrap="square">
            <a:spAutoFit/>
          </a:bodyPr>
          <a:lstStyle/>
          <a:p>
            <a:pPr algn="ct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KESETIAAN KEPADA </a:t>
            </a:r>
          </a:p>
          <a:p>
            <a:pPr algn="ct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RAJA DAN NEGARA “</a:t>
            </a:r>
            <a:endParaRPr lang="en-US" sz="32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6" name="Rectangle 15"/>
          <p:cNvSpPr/>
          <p:nvPr/>
        </p:nvSpPr>
        <p:spPr>
          <a:xfrm>
            <a:off x="827584" y="2420888"/>
            <a:ext cx="4464496" cy="646331"/>
          </a:xfrm>
          <a:prstGeom prst="rect">
            <a:avLst/>
          </a:prstGeom>
        </p:spPr>
        <p:txBody>
          <a:bodyPr wrap="square">
            <a:spAutoFit/>
          </a:bodyPr>
          <a:lstStyle/>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 </a:t>
            </a:r>
            <a:r>
              <a:rPr lang="en-US" sz="3200" dirty="0" smtClean="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rPr>
              <a:t>2</a:t>
            </a:r>
            <a:r>
              <a:rPr lang="en-US" sz="3200" dirty="0" smtClean="0"/>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daripada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600" dirty="0" smtClean="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rPr>
              <a:t>5</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p>
        </p:txBody>
      </p:sp>
      <p:sp>
        <p:nvSpPr>
          <p:cNvPr id="19" name="Rectangle 18"/>
          <p:cNvSpPr/>
          <p:nvPr/>
        </p:nvSpPr>
        <p:spPr>
          <a:xfrm>
            <a:off x="467544" y="2996952"/>
            <a:ext cx="3737497" cy="584775"/>
          </a:xfrm>
          <a:prstGeom prst="rect">
            <a:avLst/>
          </a:prstGeom>
        </p:spPr>
        <p:txBody>
          <a:bodyPr wrap="none">
            <a:spAutoFit/>
          </a:bodyPr>
          <a:lstStyle/>
          <a:p>
            <a:pPr algn="ctr"/>
            <a:r>
              <a:rPr lang="en-US" sz="3200" dirty="0"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IDEOLOGI NASIONAL </a:t>
            </a:r>
          </a:p>
        </p:txBody>
      </p:sp>
      <p:sp>
        <p:nvSpPr>
          <p:cNvPr id="20" name="Rectangle 19"/>
          <p:cNvSpPr/>
          <p:nvPr/>
        </p:nvSpPr>
        <p:spPr>
          <a:xfrm>
            <a:off x="5164269" y="2492896"/>
            <a:ext cx="3008131" cy="584775"/>
          </a:xfrm>
          <a:prstGeom prst="rect">
            <a:avLst/>
          </a:prstGeom>
        </p:spPr>
        <p:txBody>
          <a:bodyPr wrap="none">
            <a:spAutoFit/>
          </a:bodyPr>
          <a:lstStyle/>
          <a:p>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RUKUN NEGARA </a:t>
            </a:r>
            <a:endParaRPr lang="en-US" sz="32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21" name="Rectangle 20"/>
          <p:cNvSpPr/>
          <p:nvPr/>
        </p:nvSpPr>
        <p:spPr>
          <a:xfrm>
            <a:off x="4139952" y="3068960"/>
            <a:ext cx="4303935" cy="461665"/>
          </a:xfrm>
          <a:prstGeom prst="rect">
            <a:avLst/>
          </a:prstGeom>
        </p:spPr>
        <p:txBody>
          <a:bodyPr wrap="none">
            <a:spAutoFit/>
          </a:bodyPr>
          <a:lstStyle/>
          <a:p>
            <a:pPr algn="ct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yang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perlu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kita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ikuti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menekankan</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22" name="Rectangle 21"/>
          <p:cNvSpPr/>
          <p:nvPr/>
        </p:nvSpPr>
        <p:spPr>
          <a:xfrm>
            <a:off x="971600" y="3573016"/>
            <a:ext cx="7128792" cy="461665"/>
          </a:xfrm>
          <a:prstGeom prst="rect">
            <a:avLst/>
          </a:prstGeom>
        </p:spPr>
        <p:txBody>
          <a:bodyPr wrap="square">
            <a:spAutoFit/>
          </a:bodyPr>
          <a:lstStyle/>
          <a:p>
            <a:pPr algn="just"/>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rakyat</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betapa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pentingnya</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kesetiaan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terhadap</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23" name="Rectangle 22"/>
          <p:cNvSpPr/>
          <p:nvPr/>
        </p:nvSpPr>
        <p:spPr>
          <a:xfrm>
            <a:off x="1547664" y="4077072"/>
            <a:ext cx="5913029" cy="584775"/>
          </a:xfrm>
          <a:prstGeom prst="rect">
            <a:avLst/>
          </a:prstGeom>
        </p:spPr>
        <p:txBody>
          <a:bodyPr wrap="none">
            <a:spAutoFit/>
          </a:bodyPr>
          <a:lstStyle/>
          <a:p>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RAJA</a:t>
            </a: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ATAU </a:t>
            </a:r>
            <a:r>
              <a:rPr lang="en-US" sz="3200" dirty="0"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PEMIMPIN</a:t>
            </a: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24" name="Rectangle 23"/>
          <p:cNvSpPr/>
          <p:nvPr/>
        </p:nvSpPr>
        <p:spPr>
          <a:xfrm>
            <a:off x="1115616" y="5157192"/>
            <a:ext cx="6768752" cy="954107"/>
          </a:xfrm>
          <a:prstGeom prst="rect">
            <a:avLst/>
          </a:prstGeom>
        </p:spPr>
        <p:txBody>
          <a:bodyPr wrap="square">
            <a:spAutoFit/>
          </a:bodyPr>
          <a:lstStyle/>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iaitu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MENTAATI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MENGHORMATI</a:t>
            </a:r>
            <a:r>
              <a:rPr lang="en-US" sz="24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p>
          <a:p>
            <a:pPr algn="ct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pemimpin</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bawah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kepimpinannya</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25" name="Rectangle 24"/>
          <p:cNvSpPr/>
          <p:nvPr/>
        </p:nvSpPr>
        <p:spPr>
          <a:xfrm>
            <a:off x="165654" y="4653136"/>
            <a:ext cx="3686266" cy="461665"/>
          </a:xfrm>
          <a:prstGeom prst="rect">
            <a:avLst/>
          </a:prstGeom>
        </p:spPr>
        <p:txBody>
          <a:bodyPr wrap="none">
            <a:spAutoFit/>
          </a:bodyPr>
          <a:lstStyle/>
          <a:p>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menepati</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salah</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satu</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a:t>
            </a:r>
            <a:r>
              <a:rPr lang="en-US" sz="2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400" dirty="0"/>
          </a:p>
        </p:txBody>
      </p:sp>
      <p:sp>
        <p:nvSpPr>
          <p:cNvPr id="26" name="Rectangle 25"/>
          <p:cNvSpPr/>
          <p:nvPr/>
        </p:nvSpPr>
        <p:spPr>
          <a:xfrm>
            <a:off x="3635896" y="4581128"/>
            <a:ext cx="5400600" cy="584775"/>
          </a:xfrm>
          <a:prstGeom prst="rect">
            <a:avLst/>
          </a:prstGeom>
        </p:spPr>
        <p:txBody>
          <a:bodyPr wrap="square">
            <a:spAutoFit/>
          </a:bodyPr>
          <a:lstStyle/>
          <a:p>
            <a:pPr algn="ctr"/>
            <a:r>
              <a:rPr lang="en-US" sz="3200" i="1"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AHLUS SUNNAH WAL JAMA’AH</a:t>
            </a:r>
            <a:endParaRPr lang="en-US" sz="2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1256</TotalTime>
  <Words>1997</Words>
  <Application>Microsoft Office PowerPoint</Application>
  <PresentationFormat>On-screen Show (4:3)</PresentationFormat>
  <Paragraphs>198</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EKSTREMISME MELAMPAUI BATAS KESEDERHANAAN</dc:title>
  <dc:creator>rushdan</dc:creator>
  <cp:lastModifiedBy>rushdan</cp:lastModifiedBy>
  <cp:revision>113</cp:revision>
  <dcterms:created xsi:type="dcterms:W3CDTF">2015-11-26T00:41:05Z</dcterms:created>
  <dcterms:modified xsi:type="dcterms:W3CDTF">2016-05-30T02:31:18Z</dcterms:modified>
</cp:coreProperties>
</file>