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2"/>
  </p:notesMasterIdLst>
  <p:handoutMasterIdLst>
    <p:handoutMasterId r:id="rId43"/>
  </p:handoutMasterIdLst>
  <p:sldIdLst>
    <p:sldId id="256" r:id="rId2"/>
    <p:sldId id="342" r:id="rId3"/>
    <p:sldId id="259" r:id="rId4"/>
    <p:sldId id="260" r:id="rId5"/>
    <p:sldId id="261" r:id="rId6"/>
    <p:sldId id="319" r:id="rId7"/>
    <p:sldId id="263" r:id="rId8"/>
    <p:sldId id="343" r:id="rId9"/>
    <p:sldId id="356" r:id="rId10"/>
    <p:sldId id="344" r:id="rId11"/>
    <p:sldId id="322" r:id="rId12"/>
    <p:sldId id="349" r:id="rId13"/>
    <p:sldId id="357" r:id="rId14"/>
    <p:sldId id="350" r:id="rId15"/>
    <p:sldId id="335" r:id="rId16"/>
    <p:sldId id="338" r:id="rId17"/>
    <p:sldId id="264" r:id="rId18"/>
    <p:sldId id="351" r:id="rId19"/>
    <p:sldId id="352" r:id="rId20"/>
    <p:sldId id="353" r:id="rId21"/>
    <p:sldId id="354" r:id="rId22"/>
    <p:sldId id="333" r:id="rId23"/>
    <p:sldId id="347" r:id="rId24"/>
    <p:sldId id="348" r:id="rId25"/>
    <p:sldId id="276" r:id="rId26"/>
    <p:sldId id="278" r:id="rId27"/>
    <p:sldId id="279" r:id="rId28"/>
    <p:sldId id="299" r:id="rId29"/>
    <p:sldId id="281" r:id="rId30"/>
    <p:sldId id="300" r:id="rId31"/>
    <p:sldId id="282" r:id="rId32"/>
    <p:sldId id="283" r:id="rId33"/>
    <p:sldId id="301" r:id="rId34"/>
    <p:sldId id="284" r:id="rId35"/>
    <p:sldId id="302" r:id="rId36"/>
    <p:sldId id="285" r:id="rId37"/>
    <p:sldId id="303" r:id="rId38"/>
    <p:sldId id="286" r:id="rId39"/>
    <p:sldId id="304"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DC3E8"/>
    <a:srgbClr val="0000FF"/>
    <a:srgbClr val="FFFFFF"/>
    <a:srgbClr val="FC96D8"/>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FFC000"/>
        </a:solidFill>
      </dgm:spPr>
      <dgm:t>
        <a:bodyPr/>
        <a:lstStyle/>
        <a:p>
          <a:pPr algn="just"/>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Islam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menitikberatkan</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kesamaan</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hak</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tanggungjawab</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kewajipan</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di</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antara</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lelaki</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wanita</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serta</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menghalang</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sebarang</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bentuk</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diskriminasi</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terhadap</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wanita</a:t>
          </a:r>
          <a:r>
            <a:rPr lang="en-US" sz="2400" b="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solidFill>
      <a:srgbClr val="FDC3E8"/>
    </a:solidFill>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9841F14C-DCC2-48F3-81C6-1B36E3DA9C65}">
      <dgm:prSet phldrT="[Text]" custT="1"/>
      <dgm:spPr/>
      <dgm:t>
        <a:bodyPr/>
        <a:lstStyle/>
        <a:p>
          <a:pPr algn="just"/>
          <a:r>
            <a:rPr lang="en-US" sz="2400" b="0" cap="none" spc="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Peranan wanita bukan sekadar menjadi ibu dan isteri bahkan memberi impak besar kepada pembangunan masyarakat dan negara.</a:t>
          </a:r>
          <a:endParaRPr lang="en-US" sz="2400" b="0" cap="none" spc="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solidFill>
      <a:srgbClr val="FDC3E8"/>
    </a:solidFill>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9841F14C-DCC2-48F3-81C6-1B36E3DA9C65}">
      <dgm:prSet phldrT="[Text]" custT="1"/>
      <dgm:spPr>
        <a:solidFill>
          <a:srgbClr val="C00000"/>
        </a:solidFill>
      </dgm:spPr>
      <dgm:t>
        <a:bodyPr/>
        <a:lstStyle/>
        <a:p>
          <a:pPr algn="just"/>
          <a:r>
            <a:rPr lang="en-US" sz="24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Penggembelengan usaha bersepadu sebagai pendidik, berkorban masa, tenaga dan harta serta memilki pengetahuan yang luas akan meningkatkan lagi kemajuan wanita.</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solidFill>
      <a:srgbClr val="FDC3E8"/>
    </a:solidFill>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77316"/>
          <a:ext cx="7516574" cy="191880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Islam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menitikberatkan</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kesamaan</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hak</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tanggungjawab</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kewajipan</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di</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antara</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lelaki</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wanita</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serta</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menghalang</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sebarang</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bentuk</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diskriminasi</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terhadap</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wanita</a:t>
          </a:r>
          <a:r>
            <a:rPr lang="en-US" sz="2400" b="0" kern="1200" cap="none" spc="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5287A4-6937-47C0-8F39-C96C4B97CD44}">
      <dsp:nvSpPr>
        <dsp:cNvPr id="0" name=""/>
        <dsp:cNvSpPr/>
      </dsp:nvSpPr>
      <dsp:spPr>
        <a:xfrm>
          <a:off x="401419" y="877316"/>
          <a:ext cx="7516574" cy="1918800"/>
        </a:xfrm>
        <a:prstGeom prst="round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Peranan wanita bukan sekadar menjadi ibu dan isteri bahkan memberi impak besar kepada pembangunan masyarakat dan negara.</a:t>
          </a:r>
          <a:endParaRPr lang="en-US" sz="2400" b="0" kern="1200" cap="none" spc="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35287A4-6937-47C0-8F39-C96C4B97CD44}">
      <dsp:nvSpPr>
        <dsp:cNvPr id="0" name=""/>
        <dsp:cNvSpPr/>
      </dsp:nvSpPr>
      <dsp:spPr>
        <a:xfrm>
          <a:off x="401419" y="877316"/>
          <a:ext cx="7516574" cy="1918800"/>
        </a:xfrm>
        <a:prstGeom prst="roundRect">
          <a:avLst/>
        </a:prstGeom>
        <a:solidFill>
          <a:srgbClr val="C00000"/>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Penggembelengan usaha bersepadu sebagai pendidik, berkorban masa, tenaga dan harta serta memilki pengetahuan yang luas akan meningkatkan lagi kemajuan wanita.</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8/18/2016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8/18/2016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8/18/2016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2267744" y="5085184"/>
            <a:ext cx="6552728" cy="792088"/>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2000" b="1" spc="50" dirty="0" smtClean="0">
                <a:ln w="11430">
                  <a:solidFill>
                    <a:srgbClr val="FFFF00"/>
                  </a:solidFill>
                </a:ln>
                <a:solidFill>
                  <a:srgbClr val="7030A0"/>
                </a:solidFill>
                <a:effectLst>
                  <a:glow rad="101600">
                    <a:schemeClr val="tx1">
                      <a:alpha val="40000"/>
                    </a:schemeClr>
                  </a:glow>
                  <a:outerShdw blurRad="76200" dist="50800" dir="5400000" algn="tl" rotWithShape="0">
                    <a:srgbClr val="000000">
                      <a:alpha val="65000"/>
                    </a:srgbClr>
                  </a:outerShdw>
                </a:effectLst>
                <a:latin typeface="Angsana New" pitchFamily="18" charset="-34"/>
                <a:ea typeface="Arial Unicode MS" pitchFamily="34" charset="-128"/>
                <a:cs typeface="Angsana New" pitchFamily="18" charset="-34"/>
              </a:rPr>
              <a:t>Tiada Wanita Ketinggalan</a:t>
            </a:r>
            <a:endParaRPr lang="en-US" sz="2000" b="1" spc="50" dirty="0">
              <a:ln w="11430">
                <a:solidFill>
                  <a:srgbClr val="FFFF00"/>
                </a:solidFill>
              </a:ln>
              <a:solidFill>
                <a:srgbClr val="7030A0"/>
              </a:solidFill>
              <a:effectLst>
                <a:glow rad="101600">
                  <a:schemeClr val="tx1">
                    <a:alpha val="40000"/>
                  </a:schemeClr>
                </a:glow>
                <a:outerShdw blurRad="76200" dist="50800" dir="5400000" algn="tl" rotWithShape="0">
                  <a:srgbClr val="000000">
                    <a:alpha val="65000"/>
                  </a:srgbClr>
                </a:outerShdw>
              </a:effectLst>
              <a:latin typeface="Mistral" pitchFamily="66" charset="0"/>
            </a:endParaRPr>
          </a:p>
        </p:txBody>
      </p:sp>
      <p:sp>
        <p:nvSpPr>
          <p:cNvPr id="33" name="Rounded Rectangle 32"/>
          <p:cNvSpPr/>
          <p:nvPr/>
        </p:nvSpPr>
        <p:spPr>
          <a:xfrm>
            <a:off x="3995936" y="5949280"/>
            <a:ext cx="4896544" cy="442674"/>
          </a:xfrm>
          <a:prstGeom prst="round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(19 </a:t>
            </a:r>
            <a:r>
              <a:rPr lang="en-US" sz="2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Ogos</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2016 / 16 </a:t>
            </a:r>
            <a:r>
              <a:rPr lang="en-US" sz="2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Zulkaedah</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1437</a:t>
            </a:r>
            <a:r>
              <a:rPr lang="es-E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6" name="Rectangle 15"/>
          <p:cNvSpPr/>
          <p:nvPr/>
        </p:nvSpPr>
        <p:spPr>
          <a:xfrm>
            <a:off x="2267744" y="4005064"/>
            <a:ext cx="6552728" cy="1008112"/>
          </a:xfrm>
          <a:prstGeom prst="rect">
            <a:avLst/>
          </a:prstGeom>
          <a:noFill/>
        </p:spPr>
        <p:txBody>
          <a:bodyPr wrap="square" lIns="91440" tIns="45720" rIns="91440" bIns="45720">
            <a:prstTxWarp prst="textPlain">
              <a:avLst/>
            </a:prstTxWarp>
            <a:spAutoFit/>
          </a:bodyPr>
          <a:lstStyle/>
          <a:p>
            <a:pPr algn="ctr"/>
            <a:r>
              <a:rPr lang="fi-FI" sz="5400" b="1" dirty="0" smtClean="0">
                <a:ln w="17780" cmpd="sng">
                  <a:solidFill>
                    <a:srgbClr val="FFFF00"/>
                  </a:solidFill>
                  <a:prstDash val="solid"/>
                  <a:miter lim="800000"/>
                </a:ln>
                <a:solidFill>
                  <a:srgbClr val="7030A0"/>
                </a:solidFill>
                <a:effectLst>
                  <a:glow rad="101600">
                    <a:schemeClr val="tx1">
                      <a:alpha val="60000"/>
                    </a:schemeClr>
                  </a:glow>
                  <a:outerShdw blurRad="55000" dist="50800" dir="5400000" algn="tl">
                    <a:srgbClr val="000000">
                      <a:alpha val="33000"/>
                    </a:srgbClr>
                  </a:outerShdw>
                </a:effectLst>
                <a:latin typeface="Angsana New" pitchFamily="18" charset="-34"/>
                <a:ea typeface="Arial Unicode MS" pitchFamily="34" charset="-128"/>
                <a:cs typeface="Angsana New" pitchFamily="18" charset="-34"/>
              </a:rPr>
              <a:t>SEPADU USAHA</a:t>
            </a:r>
            <a:endParaRPr lang="en-US" sz="5400" b="1" dirty="0" smtClean="0">
              <a:ln w="17780" cmpd="sng">
                <a:solidFill>
                  <a:srgbClr val="FFFF00"/>
                </a:solidFill>
                <a:prstDash val="solid"/>
                <a:miter lim="800000"/>
              </a:ln>
              <a:solidFill>
                <a:srgbClr val="7030A0"/>
              </a:solidFill>
              <a:effectLst>
                <a:glow rad="101600">
                  <a:schemeClr val="tx1">
                    <a:alpha val="60000"/>
                  </a:schemeClr>
                </a:glow>
                <a:outerShdw blurRad="55000" dist="50800" dir="5400000" algn="tl">
                  <a:srgbClr val="000000">
                    <a:alpha val="33000"/>
                  </a:srgbClr>
                </a:outerShdw>
              </a:effectLst>
              <a:latin typeface="Angsana New" pitchFamily="18" charset="-34"/>
              <a:ea typeface="Arial Unicode MS" pitchFamily="34" charset="-128"/>
              <a:cs typeface="Angsana New"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297347" y="5589240"/>
            <a:ext cx="2146357" cy="369332"/>
          </a:xfrm>
          <a:prstGeom prst="rect">
            <a:avLst/>
          </a:prstGeom>
        </p:spPr>
        <p:txBody>
          <a:bodyPr wrap="none">
            <a:spAutoFit/>
          </a:bodyPr>
          <a:lstStyle/>
          <a:p>
            <a:pPr lvl="0" algn="ctr"/>
            <a:r>
              <a:rPr lang="ms-MY"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(Surah </a:t>
            </a:r>
            <a:r>
              <a:rPr lang="en-US"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al-Ahzab:35</a:t>
            </a:r>
            <a:r>
              <a:rPr lang="ms-MY"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467544" y="1484784"/>
            <a:ext cx="8208912" cy="3970318"/>
          </a:xfrm>
          <a:prstGeom prst="rect">
            <a:avLst/>
          </a:prstGeom>
        </p:spPr>
        <p:txBody>
          <a:bodyPr wrap="square">
            <a:spAutoFit/>
          </a:bodyPr>
          <a:lstStyle/>
          <a:p>
            <a:pPr algn="ctr"/>
            <a:r>
              <a:rPr lang="en-US"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lvl="0" algn="just"/>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Islam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Islam,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beriman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beriman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ta’at</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ta’at</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benar</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benar</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sabar</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sabar</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merendah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merendah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bersedekah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bersedekah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berpuasa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berpuasa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memelihara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kehormatannya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memelihara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kehormatannya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menyebut</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banyak-banyak</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menyebut</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banyak-banyak</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menyediakan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semuanya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keampunan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pahala</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besar</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18360" y="1911096"/>
            <a:ext cx="4907280" cy="30358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323528" y="1369799"/>
            <a:ext cx="8640960" cy="4678204"/>
          </a:xfrm>
          <a:prstGeom prst="rect">
            <a:avLst/>
          </a:prstGeom>
        </p:spPr>
        <p:txBody>
          <a:bodyPr wrap="square">
            <a:spAutoFit/>
          </a:bodyPr>
          <a:lstStyle/>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Sebenarnya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timbul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faham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prejudis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bagaimana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dilayan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sentiasa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memelihara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nilai</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sosial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memberi</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kebebasan</a:t>
            </a:r>
            <a:r>
              <a:rPr lang="en-US"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keselesaan</a:t>
            </a:r>
            <a:r>
              <a:rPr lang="en-US" sz="2800" dirty="0" smtClean="0">
                <a:ln>
                  <a:solidFill>
                    <a:srgbClr val="0000FF"/>
                  </a:solidFill>
                </a:ln>
                <a:effectLst>
                  <a:glow rad="228600">
                    <a:schemeClr val="accent2">
                      <a:satMod val="175000"/>
                      <a:alpha val="40000"/>
                    </a:schemeClr>
                  </a:glow>
                </a:effectLst>
              </a:rPr>
              <a:t> yang </a:t>
            </a:r>
            <a:r>
              <a:rPr lang="en-US" sz="2800" dirty="0" err="1" smtClean="0">
                <a:ln>
                  <a:solidFill>
                    <a:srgbClr val="0000FF"/>
                  </a:solidFill>
                </a:ln>
                <a:effectLst>
                  <a:glow rad="228600">
                    <a:schemeClr val="accent2">
                      <a:satMod val="175000"/>
                      <a:alpha val="40000"/>
                    </a:schemeClr>
                  </a:glow>
                </a:effectLst>
              </a:rPr>
              <a:t>tingg</a:t>
            </a:r>
            <a:r>
              <a:rPr lang="en-US" sz="2200" dirty="0" err="1" smtClean="0">
                <a:ln>
                  <a:solidFill>
                    <a:srgbClr val="0000FF"/>
                  </a:solidFill>
                </a:ln>
                <a:effectLst>
                  <a:glow rad="228600">
                    <a:schemeClr val="accent2">
                      <a:satMod val="175000"/>
                      <a:alpha val="40000"/>
                    </a:schemeClr>
                  </a:glow>
                </a:effectLst>
              </a:rPr>
              <a:t>i</a:t>
            </a:r>
            <a:r>
              <a:rPr lang="en-US" sz="2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Ramai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tokoh-tokoh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berjaya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diberi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pengiktirafan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sumbangan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Contohnya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Saidatina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Khadijah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RHA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usahawan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terulung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Saidatina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Aishah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RHA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tokoh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pendidik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Rufaidah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binti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Sa’ad</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Khazraj</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jururawat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sukarelawan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Nusayba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binti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Ka’ab</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Ansariyah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srikandi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mempertahankan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S.A.W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Uhud</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Rabi’ah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Adawiyyah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tokoh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sufi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ramai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67544" y="1564337"/>
            <a:ext cx="8280920" cy="3385542"/>
          </a:xfrm>
          <a:prstGeom prst="rect">
            <a:avLst/>
          </a:prstGeom>
        </p:spPr>
        <p:txBody>
          <a:bodyPr wrap="square">
            <a:spAutoFit/>
          </a:bodyPr>
          <a:lstStyle/>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Jelasnya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bukanlah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sekadar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isteri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impak</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besar</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kepada</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pembangunan</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masyarakat</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dan</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Menyedari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hakikat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wajar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sambutan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3200" dirty="0" smtClean="0">
                <a:ln w="18415" cmpd="sng">
                  <a:solidFill>
                    <a:srgbClr val="FC96D8"/>
                  </a:solidFill>
                  <a:prstDash val="solid"/>
                </a:ln>
                <a:solidFill>
                  <a:srgbClr val="FC96D8"/>
                </a:solidFill>
                <a:effectLst>
                  <a:glow rad="101600">
                    <a:schemeClr val="tx1">
                      <a:alpha val="60000"/>
                    </a:schemeClr>
                  </a:glow>
                  <a:outerShdw blurRad="63500" dir="3600000" algn="tl" rotWithShape="0">
                    <a:srgbClr val="000000">
                      <a:alpha val="70000"/>
                    </a:srgbClr>
                  </a:outerShdw>
                </a:effectLst>
              </a:rPr>
              <a:t>HARI WANITA KEBANGSAAN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25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Ogos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tahun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kali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memberi</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pengiktirafan</a:t>
            </a:r>
            <a:r>
              <a:rPr lang="en-US" sz="2800" dirty="0" smtClean="0">
                <a:ln>
                  <a:solidFill>
                    <a:srgbClr val="0000FF"/>
                  </a:solidFill>
                </a:ln>
                <a:effectLst>
                  <a:glow rad="228600">
                    <a:schemeClr val="accent2">
                      <a:satMod val="175000"/>
                      <a:alpha val="40000"/>
                    </a:schemeClr>
                  </a:glo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sumbangan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kemajuan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67544" y="1412771"/>
            <a:ext cx="8280920" cy="3939540"/>
          </a:xfrm>
          <a:prstGeom prst="rect">
            <a:avLst/>
          </a:prstGeom>
        </p:spPr>
        <p:txBody>
          <a:bodyPr wrap="square">
            <a:spAutoFit/>
          </a:bodyPr>
          <a:lstStyle/>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langsung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menyuntik</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semangat</a:t>
            </a:r>
            <a:r>
              <a:rPr lang="en-US" sz="2800" dirty="0" smtClean="0">
                <a:ln>
                  <a:solidFill>
                    <a:srgbClr val="0000FF"/>
                  </a:solidFill>
                </a:ln>
                <a:effectLst>
                  <a:glow rad="228600">
                    <a:schemeClr val="accent2">
                      <a:satMod val="175000"/>
                      <a:alpha val="40000"/>
                    </a:schemeClr>
                  </a:glo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memperkukuhkan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meningkatkan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taraf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sosioekonomi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pelbagai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sektor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agen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perubahan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ekonomi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sosial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mencapai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matlamat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Namun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persoalannya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FF0000"/>
                  </a:solidFill>
                </a:ln>
                <a:effectLst>
                  <a:glow rad="228600">
                    <a:schemeClr val="accent1">
                      <a:satMod val="175000"/>
                      <a:alpha val="40000"/>
                    </a:schemeClr>
                  </a:glow>
                </a:effectLst>
              </a:rPr>
              <a:t>apakah</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usaha</a:t>
            </a:r>
            <a:r>
              <a:rPr lang="en-US" sz="2800" dirty="0" smtClean="0">
                <a:ln>
                  <a:solidFill>
                    <a:srgbClr val="FF0000"/>
                  </a:solidFill>
                </a:ln>
                <a:effectLst>
                  <a:glow rad="228600">
                    <a:schemeClr val="accent1">
                      <a:satMod val="175000"/>
                      <a:alpha val="40000"/>
                    </a:schemeClr>
                  </a:glow>
                </a:effectLst>
              </a:rPr>
              <a:t> yang </a:t>
            </a:r>
            <a:r>
              <a:rPr lang="en-US" sz="2800" dirty="0" err="1" smtClean="0">
                <a:ln>
                  <a:solidFill>
                    <a:srgbClr val="FF0000"/>
                  </a:solidFill>
                </a:ln>
                <a:effectLst>
                  <a:glow rad="228600">
                    <a:schemeClr val="accent1">
                      <a:satMod val="175000"/>
                      <a:alpha val="40000"/>
                    </a:schemeClr>
                  </a:glow>
                </a:effectLst>
              </a:rPr>
              <a:t>perlu</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disepadukan</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oleh</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wanita</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hari</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ini</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untuk</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memastikan</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kemajuan</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wanita</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masa</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akan</a:t>
            </a:r>
            <a:r>
              <a:rPr lang="en-US" sz="2800" dirty="0" smtClean="0">
                <a:ln>
                  <a:solidFill>
                    <a:srgbClr val="FF0000"/>
                  </a:solidFill>
                </a:ln>
                <a:effectLst>
                  <a:glow rad="228600">
                    <a:schemeClr val="accent1">
                      <a:satMod val="175000"/>
                      <a:alpha val="40000"/>
                    </a:schemeClr>
                  </a:glow>
                </a:effectLst>
              </a:rPr>
              <a:t> </a:t>
            </a:r>
            <a:r>
              <a:rPr lang="en-US" sz="2800" dirty="0" err="1" smtClean="0">
                <a:ln>
                  <a:solidFill>
                    <a:srgbClr val="FF0000"/>
                  </a:solidFill>
                </a:ln>
                <a:effectLst>
                  <a:glow rad="228600">
                    <a:schemeClr val="accent1">
                      <a:satMod val="175000"/>
                      <a:alpha val="40000"/>
                    </a:schemeClr>
                  </a:glow>
                </a:effectLst>
              </a:rPr>
              <a:t>datang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83568" y="1628800"/>
            <a:ext cx="7704856" cy="4431983"/>
          </a:xfrm>
          <a:prstGeom prst="rect">
            <a:avLst/>
          </a:prstGeom>
        </p:spPr>
        <p:txBody>
          <a:bodyPr wrap="square">
            <a:spAutoFit/>
          </a:bodyPr>
          <a:lstStyle/>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Sudah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pasti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smtClean="0">
                <a:ln>
                  <a:solidFill>
                    <a:srgbClr val="0000FF"/>
                  </a:solidFill>
                </a:ln>
                <a:effectLst>
                  <a:glow rad="228600">
                    <a:schemeClr val="accent2">
                      <a:satMod val="175000"/>
                      <a:alpha val="40000"/>
                    </a:schemeClr>
                  </a:glow>
                </a:effectLst>
              </a:rPr>
              <a:t>MENDIDIK GENERASI MUDA DENGAN LEBIH SEMPURNA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sedia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maklum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fitrah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kaum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bersifat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lemah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lembut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prihatin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kasih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sayang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anak-anak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menyebabkan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paling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sesuai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tugas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mendidik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Kejayaan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mendidik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pula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menjamin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kelompok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berjaya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hadapan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827584" y="2413338"/>
            <a:ext cx="7560840" cy="2462213"/>
          </a:xfrm>
          <a:prstGeom prst="rect">
            <a:avLst/>
          </a:prstGeom>
        </p:spPr>
        <p:txBody>
          <a:bodyPr wrap="square">
            <a:spAutoFit/>
          </a:bodyPr>
          <a:lstStyle/>
          <a:p>
            <a:pPr marL="173038" indent="-173038"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Hal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membantu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merealisasikan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hasrat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kerajaan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progresif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seimbang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Kesannya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tersebut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membuahkan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generasi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memiliki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ramuan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ciri-ciri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diperlukan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mencabar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27649" name="Rectangle 1"/>
          <p:cNvSpPr>
            <a:spLocks noChangeArrowheads="1"/>
          </p:cNvSpPr>
          <p:nvPr/>
        </p:nvSpPr>
        <p:spPr bwMode="auto">
          <a:xfrm>
            <a:off x="467544" y="1984772"/>
            <a:ext cx="82089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solidFill>
                    <a:srgbClr val="FFFF00"/>
                  </a:solidFill>
                </a:ln>
                <a:solidFill>
                  <a:srgbClr val="FFFF00"/>
                </a:solidFill>
                <a:effectLst>
                  <a:glow rad="101600">
                    <a:schemeClr val="tx1">
                      <a:alpha val="60000"/>
                    </a:schemeClr>
                  </a:glow>
                </a:effectLst>
                <a:latin typeface="QCF_P198" pitchFamily="2" charset="2"/>
                <a:ea typeface="Times New Roman" pitchFamily="18" charset="0"/>
                <a:cs typeface="Arabic Transparent" pitchFamily="2" charset="-78"/>
              </a:rPr>
              <a:t>﴿</a:t>
            </a:r>
            <a:r>
              <a:rPr kumimoji="0" lang="ar-SA" sz="3600" b="1" i="0" u="none" strike="noStrike" cap="none" normalizeH="0" baseline="0" dirty="0" smtClean="0">
                <a:ln>
                  <a:solidFill>
                    <a:srgbClr val="FFFF00"/>
                  </a:solidFill>
                </a:ln>
                <a:solidFill>
                  <a:srgbClr val="FFFF00"/>
                </a:solidFill>
                <a:effectLst>
                  <a:glow rad="101600">
                    <a:schemeClr val="tx1">
                      <a:alpha val="60000"/>
                    </a:schemeClr>
                  </a:glow>
                </a:effectLst>
                <a:latin typeface="QCF_P198" pitchFamily="2" charset="2"/>
                <a:ea typeface="Times New Roman" pitchFamily="18" charset="0"/>
                <a:cs typeface="QCF_P198" pitchFamily="2" charset="2"/>
              </a:rPr>
              <a:t>ﮑ ﮒ ﮓ ﮔ ﮕ ﮖ ﮗ ﮘ ﮙ ﮚ ﮛ ﮜ ﮝ ﮞ ﮟ ﮠ ﮡ ﮢ ﮣ ﮤ ﮥ ﮦ ﮧ ﮨ ﮩ ﮪ ﮫ </a:t>
            </a:r>
            <a:r>
              <a:rPr kumimoji="0" lang="ar-SA" sz="3600" b="1" i="0" u="none" strike="noStrike" cap="none" normalizeH="0" baseline="0" dirty="0" smtClean="0">
                <a:ln>
                  <a:solidFill>
                    <a:srgbClr val="FFFF00"/>
                  </a:solidFill>
                </a:ln>
                <a:solidFill>
                  <a:srgbClr val="FFFF00"/>
                </a:solidFill>
                <a:effectLst>
                  <a:glow rad="101600">
                    <a:schemeClr val="tx1">
                      <a:alpha val="60000"/>
                    </a:schemeClr>
                  </a:glow>
                </a:effectLst>
                <a:latin typeface="QCF_P198" pitchFamily="2" charset="2"/>
                <a:ea typeface="Times New Roman" pitchFamily="18" charset="0"/>
                <a:cs typeface="Arabic Transparent" pitchFamily="2" charset="-78"/>
              </a:rPr>
              <a:t>﴾</a:t>
            </a:r>
            <a:endParaRPr kumimoji="0" lang="ar-SA" sz="36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27650" name="Rectangle 2"/>
          <p:cNvSpPr>
            <a:spLocks noChangeArrowheads="1"/>
          </p:cNvSpPr>
          <p:nvPr/>
        </p:nvSpPr>
        <p:spPr bwMode="auto">
          <a:xfrm rot="10800000" flipV="1">
            <a:off x="467544" y="4410977"/>
            <a:ext cx="81369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Maksudnya</a:t>
            </a:r>
            <a:r>
              <a:rPr kumimoji="0" lang="en-US"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orang</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beriman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lelaki</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perempuan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setengahnya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menjadi</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penolong</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bagi</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setengahnya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yang lain;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menyuruh</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berbuat</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kebaikan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melarang</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daripada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berbuat</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kejahatan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mendirikan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sembahyang</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memberi</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zakat</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serta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ta’at</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kepada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Allah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RasulNya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Mereka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itu</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akan</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diberi</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rahmat</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oleh</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Allah;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sesungguhnya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Allah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Maha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Kuasa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lagi</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Maha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i="1"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Bijaksana</a:t>
            </a:r>
            <a:r>
              <a:rPr kumimoji="0" lang="en-US" i="1"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a:t>
            </a:r>
            <a:endParaRPr kumimoji="0" lang="en-US"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Arial" pitchFamily="34" charset="0"/>
            </a:endParaRPr>
          </a:p>
        </p:txBody>
      </p:sp>
      <p:sp>
        <p:nvSpPr>
          <p:cNvPr id="17" name="Rectangle 16"/>
          <p:cNvSpPr/>
          <p:nvPr/>
        </p:nvSpPr>
        <p:spPr>
          <a:xfrm>
            <a:off x="5940152" y="6237312"/>
            <a:ext cx="2799677" cy="369332"/>
          </a:xfrm>
          <a:prstGeom prst="rect">
            <a:avLst/>
          </a:prstGeom>
        </p:spPr>
        <p:txBody>
          <a:bodyPr wrap="none">
            <a:spAutoFit/>
          </a:bodyPr>
          <a:lstStyle/>
          <a:p>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a:t>
            </a:r>
            <a:r>
              <a:rPr lang="en-US"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Taubah</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ayat</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71)</a:t>
            </a:r>
            <a:endParaRPr lang="en-US"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827584" y="1859340"/>
            <a:ext cx="7488832" cy="3477875"/>
          </a:xfrm>
          <a:prstGeom prst="rect">
            <a:avLst/>
          </a:prstGeom>
        </p:spPr>
        <p:txBody>
          <a:bodyPr wrap="square">
            <a:spAutoFit/>
          </a:bodyPr>
          <a:lstStyle/>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Jelasnya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lelaki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sama-sama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mempunyai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istimewa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meraih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rahmat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sesetengah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keadaan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mengatasi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lelaki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terutama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bidang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didominasi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kaum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Hal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disebabkan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memiliki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kesediaan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kemampuan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sifat-sifat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keperibadian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kejiwaan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perasaan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berbeza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kaum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lelaki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611560" y="1720840"/>
            <a:ext cx="7992888" cy="4247317"/>
          </a:xfrm>
          <a:prstGeom prst="rect">
            <a:avLst/>
          </a:prstGeom>
        </p:spPr>
        <p:txBody>
          <a:bodyPr wrap="square">
            <a:spAutoFit/>
          </a:bodyPr>
          <a:lstStyle/>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Selain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berusaha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smtClean="0">
                <a:ln>
                  <a:solidFill>
                    <a:srgbClr val="0000FF"/>
                  </a:solidFill>
                </a:ln>
                <a:effectLst>
                  <a:glow rad="228600">
                    <a:schemeClr val="accent2">
                      <a:satMod val="175000"/>
                      <a:alpha val="40000"/>
                    </a:schemeClr>
                  </a:glow>
                </a:effectLst>
              </a:rPr>
              <a:t>MENYEDIAKAN DIRI DENGAN SUMBANGAN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tenaga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memacu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Pengorbanan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membolehkan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mengenali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memahami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cabaran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mendatang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selain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meningkatkan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tahap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kecekapan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menangani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permasalahan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berlaku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langsung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menyemai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kuat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bekerja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generasi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sekarang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memenuhi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keperluan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pertumbuhan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ekonomi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539552" y="1161320"/>
            <a:ext cx="8064896" cy="5262979"/>
          </a:xfrm>
          <a:prstGeom prst="rect">
            <a:avLst/>
          </a:prstGeom>
        </p:spPr>
        <p:txBody>
          <a:bodyPr wrap="square">
            <a:spAutoFit/>
          </a:bodyPr>
          <a:lstStyle/>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penyempurna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terus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800" dirty="0" smtClean="0">
                <a:ln>
                  <a:solidFill>
                    <a:srgbClr val="0000FF"/>
                  </a:solidFill>
                </a:ln>
                <a:effectLst>
                  <a:glow rad="228600">
                    <a:schemeClr val="accent2">
                      <a:satMod val="175000"/>
                      <a:alpha val="40000"/>
                    </a:schemeClr>
                  </a:glow>
                </a:effectLst>
              </a:rPr>
              <a:t>MENIMBA ILMU PENGETAHUAN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sebanyak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mungkin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mencakupi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ilmu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dunia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akhirat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Pemerkasaan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hak-hak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bermula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Islam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seharusnya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mempunyai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pengetahuan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kefahaman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sempurna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menjauhkannya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terdedah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pelbagai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fitnah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menjadikan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mulia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berkeyakinan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tinggi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dekat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Mengelakkan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anasir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negatif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boleh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merosakkan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jiwa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menjejaskan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imej</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membantutkan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kerancakkan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pertumbuhan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ekonomi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652509"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pSp>
        <p:nvGrpSpPr>
          <p:cNvPr id="4"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72208" y="2062589"/>
            <a:ext cx="54360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2987824" y="5805264"/>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kumimoji="0" lang="ar-SA" sz="2000" i="0" u="none" strike="noStrike" normalizeH="0" baseline="0" dirty="0" smtClean="0">
                <a:ln w="18415" cmpd="sng">
                  <a:solidFill>
                    <a:srgbClr val="FF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الأحزاب: </a:t>
            </a:r>
            <a:r>
              <a:rPr lang="ar-SA" sz="2000" dirty="0" smtClean="0">
                <a:ln w="18415" cmpd="sng">
                  <a:solidFill>
                    <a:srgbClr val="FF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Arabic Transparent"/>
              </a:rPr>
              <a:t>٣٥</a:t>
            </a:r>
            <a:r>
              <a:rPr kumimoji="0" lang="ar-SA" sz="2000" i="0" u="none" strike="noStrike" normalizeH="0" baseline="0" dirty="0" smtClean="0">
                <a:ln w="18415" cmpd="sng">
                  <a:solidFill>
                    <a:srgbClr val="FF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0961" name="Rectangle 1"/>
          <p:cNvSpPr>
            <a:spLocks noChangeArrowheads="1"/>
          </p:cNvSpPr>
          <p:nvPr/>
        </p:nvSpPr>
        <p:spPr bwMode="auto">
          <a:xfrm>
            <a:off x="251520" y="2852936"/>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QCF_P422" pitchFamily="2" charset="2"/>
              </a:rPr>
              <a:t> ﮢ ﮣ ﮤ ﮥ ﮦ ﮧ ﮨ ﮩ ﮪ ﮫ ﮬ ﮭ ﮮ ﮯ ﮰ ﮱ ﯓ ﯔ ﯕ ﯖ ﯗ ﯘ ﯙ ﯚ ﯛ ﯜ ﯝ ﯞ ﯟ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Arabic Transparent" pitchFamily="2" charset="-78"/>
              </a:rPr>
              <a:t>﴾</a:t>
            </a:r>
            <a:endParaRPr kumimoji="0" lang="ar-SA"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467544" y="1282690"/>
            <a:ext cx="8208912" cy="5170646"/>
          </a:xfrm>
          <a:prstGeom prst="rect">
            <a:avLst/>
          </a:prstGeom>
        </p:spPr>
        <p:txBody>
          <a:bodyPr wrap="square">
            <a:spAutoFit/>
          </a:bodyPr>
          <a:lstStyle/>
          <a:p>
            <a:pPr marL="171450" indent="-171450"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Malaysia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antara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193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menerima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a:solidFill>
                    <a:srgbClr val="0000FF"/>
                  </a:solidFill>
                </a:ln>
                <a:effectLst>
                  <a:glow rad="228600">
                    <a:schemeClr val="accent2">
                      <a:satMod val="175000"/>
                      <a:alpha val="40000"/>
                    </a:schemeClr>
                  </a:glow>
                </a:effectLst>
              </a:rPr>
              <a:t>Agenda Global </a:t>
            </a:r>
            <a:r>
              <a:rPr lang="en-US" sz="2200" dirty="0" err="1" smtClean="0">
                <a:ln>
                  <a:solidFill>
                    <a:srgbClr val="0000FF"/>
                  </a:solidFill>
                </a:ln>
                <a:effectLst>
                  <a:glow rad="228600">
                    <a:schemeClr val="accent2">
                      <a:satMod val="175000"/>
                      <a:alpha val="40000"/>
                    </a:schemeClr>
                  </a:glow>
                </a:effectLst>
              </a:rPr>
              <a:t>Pertubuhan</a:t>
            </a:r>
            <a:r>
              <a:rPr lang="en-US" sz="2200" dirty="0" smtClean="0">
                <a:ln>
                  <a:solidFill>
                    <a:srgbClr val="0000FF"/>
                  </a:solidFill>
                </a:ln>
                <a:effectLst>
                  <a:glow rad="228600">
                    <a:schemeClr val="accent2">
                      <a:satMod val="175000"/>
                      <a:alpha val="40000"/>
                    </a:schemeClr>
                  </a:glow>
                </a:effectLst>
              </a:rPr>
              <a:t> </a:t>
            </a:r>
            <a:r>
              <a:rPr lang="en-US" sz="2200" dirty="0" err="1" smtClean="0">
                <a:ln>
                  <a:solidFill>
                    <a:srgbClr val="0000FF"/>
                  </a:solidFill>
                </a:ln>
                <a:effectLst>
                  <a:glow rad="228600">
                    <a:schemeClr val="accent2">
                      <a:satMod val="175000"/>
                      <a:alpha val="40000"/>
                    </a:schemeClr>
                  </a:glow>
                </a:effectLst>
              </a:rPr>
              <a:t>Bangsa-Bangsa</a:t>
            </a:r>
            <a:r>
              <a:rPr lang="en-US" sz="2200" dirty="0" smtClean="0">
                <a:ln>
                  <a:solidFill>
                    <a:srgbClr val="0000FF"/>
                  </a:solidFill>
                </a:ln>
                <a:effectLst>
                  <a:glow rad="228600">
                    <a:schemeClr val="accent2">
                      <a:satMod val="175000"/>
                      <a:alpha val="40000"/>
                    </a:schemeClr>
                  </a:glow>
                </a:effectLst>
              </a:rPr>
              <a:t> </a:t>
            </a:r>
            <a:r>
              <a:rPr lang="en-US" sz="2200" dirty="0" err="1" smtClean="0">
                <a:ln>
                  <a:solidFill>
                    <a:srgbClr val="0000FF"/>
                  </a:solidFill>
                </a:ln>
                <a:effectLst>
                  <a:glow rad="228600">
                    <a:schemeClr val="accent2">
                      <a:satMod val="175000"/>
                      <a:alpha val="40000"/>
                    </a:schemeClr>
                  </a:glow>
                </a:effectLst>
              </a:rPr>
              <a:t>Bersatu</a:t>
            </a:r>
            <a:r>
              <a:rPr lang="en-US" sz="2200" dirty="0" smtClean="0">
                <a:ln>
                  <a:solidFill>
                    <a:srgbClr val="0000FF"/>
                  </a:solidFill>
                </a:ln>
                <a:effectLst>
                  <a:glow rad="228600">
                    <a:schemeClr val="accent2">
                      <a:satMod val="175000"/>
                      <a:alpha val="40000"/>
                    </a:schemeClr>
                  </a:glow>
                </a:effectLst>
              </a:rPr>
              <a:t> 2030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sejak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25 September 2015,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menumpukan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mampan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wawasan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universal,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bersepadu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visi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tansformatif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dunia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Sebanyak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17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matlamat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mampan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169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sasaran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ditetapkan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membasmi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kemiskinan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ketidaksamaan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menangani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perubahan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iklim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15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tahun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datang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Malaysia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komitmen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memastikan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inklusif</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pergerakan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pantas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arah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kemajuan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kesaksamaan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gender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tanpa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meninggalkan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seorang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pun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bersesuaian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tema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dipilih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a:t>
            </a:r>
            <a:r>
              <a:rPr lang="en-US" sz="2200" dirty="0" err="1"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Sepadu</a:t>
            </a:r>
            <a:r>
              <a:rPr lang="en-US" sz="220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 Usaha – </a:t>
            </a:r>
            <a:r>
              <a:rPr lang="en-US" sz="2200" dirty="0" err="1"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Tiada</a:t>
            </a:r>
            <a:r>
              <a:rPr lang="en-US" sz="220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Wanita</a:t>
            </a:r>
            <a:r>
              <a:rPr lang="en-US" sz="220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Ketinggalan</a:t>
            </a:r>
            <a:r>
              <a:rPr lang="en-US" sz="2200" dirty="0" smtClean="0">
                <a:ln>
                  <a:solidFill>
                    <a:srgbClr val="FF0000"/>
                  </a:solidFill>
                </a:ln>
                <a:effectLst>
                  <a:glow rad="101600">
                    <a:schemeClr val="tx1">
                      <a:alpha val="60000"/>
                    </a:schemeClr>
                  </a:glow>
                </a:effectLst>
              </a:rPr>
              <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467544" y="1443841"/>
            <a:ext cx="8208912" cy="4493538"/>
          </a:xfrm>
          <a:prstGeom prst="rect">
            <a:avLst/>
          </a:prstGeom>
        </p:spPr>
        <p:txBody>
          <a:bodyPr wrap="square">
            <a:spAutoFit/>
          </a:bodyPr>
          <a:lstStyle/>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Tuntasnya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kesepaduan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menggalas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cabaran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membantu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Kita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sedar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begitu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luas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diperlukan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Namun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begitu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mimbar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ingin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mengingatkan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agar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mencapai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matlamat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murni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sebarang</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pengaruh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kelompok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feminisme</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radikal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sesetengah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perjuangan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sehingga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melanggar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batas-batas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agama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hendaklah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dijauhi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171450" indent="-1714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Mudah-mudahan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segala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sentiasa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mendapat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rahmat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keredhaan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908720"/>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3645024"/>
            <a:ext cx="8892480"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beramal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soleh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perempuan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sedang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menghidupkan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membalas</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memberikan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pahala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kerjakan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3419872" y="5805264"/>
            <a:ext cx="2267737" cy="369332"/>
          </a:xfrm>
          <a:prstGeom prst="rect">
            <a:avLst/>
          </a:prstGeom>
        </p:spPr>
        <p:txBody>
          <a:bodyPr wrap="none">
            <a:spAutoFit/>
          </a:bodyPr>
          <a:lstStyle/>
          <a:p>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An-</a:t>
            </a:r>
            <a:r>
              <a:rPr lang="en-US"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Nahl</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 97</a:t>
            </a:r>
            <a:r>
              <a:rPr lang="en-US"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endParaRPr>
          </a:p>
        </p:txBody>
      </p:sp>
      <p:sp>
        <p:nvSpPr>
          <p:cNvPr id="17409" name="Rectangle 1"/>
          <p:cNvSpPr>
            <a:spLocks noChangeArrowheads="1"/>
          </p:cNvSpPr>
          <p:nvPr/>
        </p:nvSpPr>
        <p:spPr bwMode="auto">
          <a:xfrm>
            <a:off x="1080120" y="1746682"/>
            <a:ext cx="70202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5"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278" pitchFamily="2" charset="2"/>
                <a:ea typeface="Calibri" pitchFamily="34" charset="0"/>
                <a:cs typeface="QCF_P278" pitchFamily="2" charset="2"/>
              </a:rPr>
              <a:t> ﮉ ﮊ ﮋ ﮌ ﮍ ﮎ ﮏ ﮐ ﮑ ﮒ ﮓ ﮔ ﮕ ﮖ ﮗ ﮘ ﮙ ﮚ ﮛ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5"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376548"/>
            <a:ext cx="8215370" cy="424731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8" name="Picture 17" descr="sky1.jpg"/>
          <p:cNvPicPr>
            <a:picLocks noChangeAspect="1"/>
          </p:cNvPicPr>
          <p:nvPr/>
        </p:nvPicPr>
        <p:blipFill>
          <a:blip r:embed="rId2" cstate="print"/>
          <a:stretch>
            <a:fillRect/>
          </a:stretch>
        </p:blipFill>
        <p:spPr>
          <a:xfrm>
            <a:off x="0" y="980728"/>
            <a:ext cx="9144000" cy="3528392"/>
          </a:xfrm>
          <a:prstGeom prst="rect">
            <a:avLst/>
          </a:prstGeom>
          <a:ln>
            <a:noFill/>
          </a:ln>
          <a:effectLst>
            <a:softEdge rad="112500"/>
          </a:effectLst>
        </p:spPr>
      </p:pic>
      <p:pic>
        <p:nvPicPr>
          <p:cNvPr id="15" name="Picture 14" descr="mas3.jpg"/>
          <p:cNvPicPr>
            <a:picLocks noChangeAspect="1"/>
          </p:cNvPicPr>
          <p:nvPr/>
        </p:nvPicPr>
        <p:blipFill>
          <a:blip r:embed="rId3" cstate="print"/>
          <a:stretch>
            <a:fillRect/>
          </a:stretch>
        </p:blipFill>
        <p:spPr>
          <a:xfrm>
            <a:off x="0" y="3789040"/>
            <a:ext cx="9144000" cy="3068960"/>
          </a:xfrm>
          <a:prstGeom prst="rect">
            <a:avLst/>
          </a:prstGeom>
          <a:ln>
            <a:noFill/>
          </a:ln>
          <a:effectLst>
            <a:softEdge rad="112500"/>
          </a:effec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339752" y="2204864"/>
            <a:ext cx="4320480" cy="2308324"/>
          </a:xfrm>
          <a:prstGeom prst="rect">
            <a:avLst/>
          </a:prstGeom>
          <a:noFill/>
        </p:spPr>
        <p:txBody>
          <a:bodyPr wrap="square">
            <a:spAutoFit/>
          </a:bodyPr>
          <a:lstStyle/>
          <a:p>
            <a:pPr algn="ctr"/>
            <a:r>
              <a:rPr lang="en-US" sz="7200" dirty="0" smtClean="0">
                <a:ln w="18415" cmpd="sng">
                  <a:solidFill>
                    <a:srgbClr val="FFC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KHUTBAH </a:t>
            </a:r>
          </a:p>
          <a:p>
            <a:pPr algn="ctr"/>
            <a:r>
              <a:rPr lang="en-US" sz="7200" dirty="0" smtClean="0">
                <a:ln w="18415" cmpd="sng">
                  <a:solidFill>
                    <a:srgbClr val="FFC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KEDUA</a:t>
            </a:r>
            <a:endParaRPr lang="en-US" sz="7200" dirty="0">
              <a:ln w="18415" cmpd="sng">
                <a:solidFill>
                  <a:srgbClr val="FFC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odoni MT Poster Compressed" pitchFamily="18" charset="0"/>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42406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403648" y="2529478"/>
            <a:ext cx="6408712" cy="2123658"/>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631216"/>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015663"/>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2026517"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187624" y="2492896"/>
            <a:ext cx="6768752"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3995936" y="1844824"/>
            <a:ext cx="1008112" cy="144016"/>
            <a:chOff x="323528" y="1268760"/>
            <a:chExt cx="1008112" cy="144016"/>
          </a:xfrm>
        </p:grpSpPr>
        <p:sp>
          <p:nvSpPr>
            <p:cNvPr id="12" name="Oval 11"/>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899592" y="2132856"/>
            <a:ext cx="7128792" cy="3139321"/>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251520" y="4941168"/>
            <a:ext cx="8640960" cy="1259919"/>
          </a:xfrm>
          <a:prstGeom prst="flowChartAlternateProcess">
            <a:avLst/>
          </a:prstGeom>
          <a:solidFill>
            <a:srgbClr val="FFFF00"/>
          </a:solidFill>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MUDAH-MUDAHAN KITA SENTIASA BERADA DI DALAM </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RAHMAT</a:t>
            </a: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SERTA MENDAPAT </a:t>
            </a:r>
            <a:r>
              <a:rPr lang="en-US"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PERLINDUNGAN</a:t>
            </a:r>
            <a:r>
              <a:rPr lang="en-US" sz="20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ALLAH SWT DEMI MENCARI KEREDHAAN-NYA DI DUNIA MAHU PUN DI AKHIRAT</a:t>
            </a:r>
            <a:endParaRPr lang="en-US" sz="20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11" name="Rectangle 10"/>
          <p:cNvSpPr/>
          <p:nvPr/>
        </p:nvSpPr>
        <p:spPr>
          <a:xfrm>
            <a:off x="3016265" y="1260049"/>
            <a:ext cx="2892138"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7030A0"/>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MARILAH SAMA-SAMA KITA MENINGKATKAN KETAKWAAN KEPADA ALLAH SWT </a:t>
            </a:r>
            <a:r>
              <a:rPr lang="es-E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endParaRPr lang="en-US" sz="2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Pentagon 14"/>
          <p:cNvSpPr/>
          <p:nvPr/>
        </p:nvSpPr>
        <p:spPr>
          <a:xfrm>
            <a:off x="1475656" y="3573016"/>
            <a:ext cx="3024336" cy="1224136"/>
          </a:xfrm>
          <a:prstGeom prst="homePlate">
            <a:avLst/>
          </a:prstGeom>
          <a:solidFill>
            <a:srgbClr val="00B050"/>
          </a:solidFill>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melaksanakan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perintah</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Pentagon 15"/>
          <p:cNvSpPr/>
          <p:nvPr/>
        </p:nvSpPr>
        <p:spPr>
          <a:xfrm flipH="1">
            <a:off x="4716016" y="3573016"/>
            <a:ext cx="3096344" cy="1224136"/>
          </a:xfrm>
          <a:prstGeom prst="homePlate">
            <a:avLst/>
          </a:prstGeom>
          <a:solidFill>
            <a:srgbClr val="C00000"/>
          </a:solidFill>
          <a:ln>
            <a:solidFill>
              <a:srgbClr val="FFC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meninggalkan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larangan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5" name="Rectangle 24"/>
          <p:cNvSpPr/>
          <p:nvPr/>
        </p:nvSpPr>
        <p:spPr>
          <a:xfrm>
            <a:off x="539552" y="2708920"/>
            <a:ext cx="7992888" cy="2123658"/>
          </a:xfrm>
          <a:prstGeom prst="rect">
            <a:avLst/>
          </a:prstGeom>
          <a:noFill/>
        </p:spPr>
        <p:txBody>
          <a:bodyPr wrap="square" lIns="91440" tIns="45720" rIns="91440" bIns="45720">
            <a:spAutoFit/>
          </a:bodyPr>
          <a:lstStyle/>
          <a:p>
            <a:pPr algn="ctr"/>
            <a:r>
              <a:rPr lang="en-US" sz="4400" dirty="0" smtClean="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rPr>
              <a:t>SEPADU USAHA:</a:t>
            </a:r>
          </a:p>
          <a:p>
            <a:pPr algn="ctr"/>
            <a:r>
              <a:rPr lang="en-US" sz="4400" dirty="0" smtClean="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rPr>
              <a:t>TIADA WANITA KETINGGALAN</a:t>
            </a:r>
            <a:endParaRPr lang="en-US" sz="4400" dirty="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56069" y="1268760"/>
            <a:ext cx="347082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83568" y="1305342"/>
            <a:ext cx="7848872" cy="4770537"/>
          </a:xfrm>
          <a:prstGeom prst="rect">
            <a:avLst/>
          </a:prstGeom>
        </p:spPr>
        <p:txBody>
          <a:bodyPr wrap="square">
            <a:spAutoFit/>
          </a:bodyPr>
          <a:lstStyle/>
          <a:p>
            <a:pPr marL="173038" indent="-173038" algn="just">
              <a:buFont typeface="Wingdings" pitchFamily="2" charset="2"/>
              <a:buChar char="§"/>
            </a:pP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Kedudukan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sering</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isu</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perbincangan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sejak</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berdekad</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lalu</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Malah</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perdebatan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hal-hal</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berkaitan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semakin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hangat</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diperkatakan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seiring</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perkembangan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zaman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Begitu</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pun, Islam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mengangkat</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tinggi</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martabat</a:t>
            </a:r>
            <a:r>
              <a:rPr lang="en-US" sz="2800" dirty="0" smtClean="0">
                <a:ln>
                  <a:solidFill>
                    <a:srgbClr val="0000FF"/>
                  </a:solidFill>
                </a:ln>
                <a:effectLst>
                  <a:glow rad="228600">
                    <a:schemeClr val="accent2">
                      <a:satMod val="175000"/>
                      <a:alpha val="40000"/>
                    </a:schemeClr>
                  </a:glow>
                </a:effectLst>
              </a:rPr>
              <a:t> </a:t>
            </a:r>
            <a:r>
              <a:rPr lang="en-US" sz="2800" dirty="0" err="1" smtClean="0">
                <a:ln>
                  <a:solidFill>
                    <a:srgbClr val="0000FF"/>
                  </a:solidFill>
                </a:ln>
                <a:effectLst>
                  <a:glow rad="228600">
                    <a:schemeClr val="accent2">
                      <a:satMod val="175000"/>
                      <a:alpha val="40000"/>
                    </a:schemeClr>
                  </a:glow>
                </a:effectLst>
              </a:rPr>
              <a:t>wanita</a:t>
            </a:r>
            <a:r>
              <a:rPr lang="en-US" sz="2400" dirty="0" smtClean="0">
                <a:ln w="18415" cmpd="sng">
                  <a:solidFill>
                    <a:srgbClr val="0000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meletakkan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namanya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tertulis</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al-Quran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mungkin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terpadam</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selama-lamanya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endPar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173038" indent="-173038" algn="just">
              <a:buFont typeface="Wingdings" pitchFamily="2" charset="2"/>
              <a:buChar char="§"/>
            </a:pP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bukti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jelas</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betapa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sememangnya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800" dirty="0" err="1" smtClean="0">
                <a:ln>
                  <a:solidFill>
                    <a:srgbClr val="0000FF"/>
                  </a:solidFill>
                </a:ln>
                <a:effectLst>
                  <a:glow rad="228600">
                    <a:schemeClr val="accent2">
                      <a:satMod val="175000"/>
                      <a:alpha val="40000"/>
                    </a:schemeClr>
                  </a:glow>
                </a:effectLst>
              </a:rPr>
              <a:t>menitikberatkan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kesamaan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hak</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tanggungjawab</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kewajipan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antara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lelaki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menghalang</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sebarang</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bentuk</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diskriminasi</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wanita</a:t>
            </a: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6D8"/>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7345" name="Rectangle 1"/>
          <p:cNvSpPr>
            <a:spLocks noChangeArrowheads="1"/>
          </p:cNvSpPr>
          <p:nvPr/>
        </p:nvSpPr>
        <p:spPr bwMode="auto">
          <a:xfrm>
            <a:off x="395536" y="1803588"/>
            <a:ext cx="835292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Arabic Transparent" pitchFamily="2" charset="-78"/>
              </a:rPr>
              <a:t>﴿</a:t>
            </a:r>
            <a:r>
              <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QCF_P422" pitchFamily="2" charset="2"/>
              </a:rPr>
              <a:t>     </a:t>
            </a: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QCF_P422" pitchFamily="2" charset="2"/>
              </a:rPr>
              <a:t>ﮢ ﮣ ﮤ ﮥ ﮦ ﮧ ﮨ ﮩ ﮪ ﮫ ﮬ ﮭ ﮮ ﮯ ﮰ ﮱ ﯓ ﯔ ﯕ ﯖ ﯗ ﯘ ﯙ ﯚ ﯛ ﯜ ﯝ ﯞ ﯟ  </a:t>
            </a: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2" pitchFamily="2" charset="2"/>
                <a:ea typeface="Times New Roman" pitchFamily="18" charset="0"/>
                <a:cs typeface="Arabic Transparent" pitchFamily="2" charset="-78"/>
              </a:rPr>
              <a:t>﴾</a:t>
            </a:r>
            <a:endPar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3418</TotalTime>
  <Words>2129</Words>
  <Application>Microsoft Office PowerPoint</Application>
  <PresentationFormat>On-screen Show (4:3)</PresentationFormat>
  <Paragraphs>223</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289</cp:revision>
  <dcterms:created xsi:type="dcterms:W3CDTF">2015-11-26T00:41:05Z</dcterms:created>
  <dcterms:modified xsi:type="dcterms:W3CDTF">2016-08-18T07:20:13Z</dcterms:modified>
</cp:coreProperties>
</file>