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Lst>
  <p:notesMasterIdLst>
    <p:notesMasterId r:id="rId41"/>
  </p:notesMasterIdLst>
  <p:sldIdLst>
    <p:sldId id="256" r:id="rId2"/>
    <p:sldId id="258" r:id="rId3"/>
    <p:sldId id="259" r:id="rId4"/>
    <p:sldId id="292" r:id="rId5"/>
    <p:sldId id="260" r:id="rId6"/>
    <p:sldId id="293" r:id="rId7"/>
    <p:sldId id="261" r:id="rId8"/>
    <p:sldId id="294" r:id="rId9"/>
    <p:sldId id="262" r:id="rId10"/>
    <p:sldId id="263" r:id="rId11"/>
    <p:sldId id="264" r:id="rId12"/>
    <p:sldId id="265" r:id="rId13"/>
    <p:sldId id="266" r:id="rId14"/>
    <p:sldId id="267" r:id="rId15"/>
    <p:sldId id="268" r:id="rId16"/>
    <p:sldId id="269" r:id="rId17"/>
    <p:sldId id="291" r:id="rId18"/>
    <p:sldId id="270" r:id="rId19"/>
    <p:sldId id="295" r:id="rId20"/>
    <p:sldId id="296" r:id="rId21"/>
    <p:sldId id="297" r:id="rId22"/>
    <p:sldId id="298" r:id="rId23"/>
    <p:sldId id="299" r:id="rId24"/>
    <p:sldId id="300" r:id="rId25"/>
    <p:sldId id="301" r:id="rId26"/>
    <p:sldId id="275" r:id="rId27"/>
    <p:sldId id="276" r:id="rId28"/>
    <p:sldId id="278" r:id="rId29"/>
    <p:sldId id="279" r:id="rId30"/>
    <p:sldId id="281" r:id="rId31"/>
    <p:sldId id="282" r:id="rId32"/>
    <p:sldId id="303" r:id="rId33"/>
    <p:sldId id="304" r:id="rId34"/>
    <p:sldId id="302" r:id="rId35"/>
    <p:sldId id="283" r:id="rId36"/>
    <p:sldId id="284" r:id="rId37"/>
    <p:sldId id="285" r:id="rId38"/>
    <p:sldId id="286" r:id="rId39"/>
    <p:sldId id="28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p:scale>
          <a:sx n="50" d="100"/>
          <a:sy n="50" d="100"/>
        </p:scale>
        <p:origin x="-1650" y="-12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AC17C-BF65-454A-9B1E-2FCABD5E3C96}" type="doc">
      <dgm:prSet loTypeId="urn:microsoft.com/office/officeart/2005/8/layout/vList2" loCatId="list" qsTypeId="urn:microsoft.com/office/officeart/2005/8/quickstyle/simple4" qsCatId="simple" csTypeId="urn:microsoft.com/office/officeart/2005/8/colors/colorful1#1" csCatId="colorful" phldr="1"/>
      <dgm:spPr/>
      <dgm:t>
        <a:bodyPr/>
        <a:lstStyle/>
        <a:p>
          <a:endParaRPr lang="en-US"/>
        </a:p>
      </dgm:t>
    </dgm:pt>
    <dgm:pt modelId="{EC2D8842-9514-4FDD-B559-D3B9CDA88777}">
      <dgm:prSet phldrT="[Text]" custT="1"/>
      <dgm:spPr/>
      <dgm:t>
        <a:bodyPr/>
        <a:lstStyle/>
        <a:p>
          <a:pPr algn="just"/>
          <a:r>
            <a:rPr lang="en-US" sz="2400" dirty="0" err="1" smtClean="0">
              <a:effectLst>
                <a:glow rad="63500">
                  <a:schemeClr val="accent5">
                    <a:satMod val="175000"/>
                    <a:alpha val="40000"/>
                  </a:schemeClr>
                </a:glow>
              </a:effectLst>
            </a:rPr>
            <a:t>Aliran</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pemikiran</a:t>
          </a:r>
          <a:r>
            <a:rPr lang="en-US" sz="2400" dirty="0" smtClean="0">
              <a:effectLst>
                <a:glow rad="63500">
                  <a:schemeClr val="accent5">
                    <a:satMod val="175000"/>
                    <a:alpha val="40000"/>
                  </a:schemeClr>
                </a:glow>
              </a:effectLst>
            </a:rPr>
            <a:t> yang </a:t>
          </a:r>
          <a:r>
            <a:rPr lang="en-US" sz="2400" dirty="0" err="1" smtClean="0">
              <a:effectLst>
                <a:glow rad="63500">
                  <a:schemeClr val="accent5">
                    <a:satMod val="175000"/>
                    <a:alpha val="40000"/>
                  </a:schemeClr>
                </a:glow>
              </a:effectLst>
            </a:rPr>
            <a:t>bertentangan</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dengan</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prinsip</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akidah</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Ahli</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Sunnah</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Wal</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Jamaah</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boleh</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menjadikan</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seseorang</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itu</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sesat</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dan</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terkeluar</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dari</a:t>
          </a:r>
          <a:r>
            <a:rPr lang="en-US" sz="2400" dirty="0" smtClean="0">
              <a:effectLst>
                <a:glow rad="63500">
                  <a:schemeClr val="accent5">
                    <a:satMod val="175000"/>
                    <a:alpha val="40000"/>
                  </a:schemeClr>
                </a:glow>
              </a:effectLst>
            </a:rPr>
            <a:t> agama Islam.</a:t>
          </a:r>
          <a:endParaRPr lang="en-US" sz="2400" b="0" cap="none" spc="0" dirty="0">
            <a:ln w="18415" cmpd="sng">
              <a:prstDash val="solid"/>
            </a:ln>
            <a:effectLst>
              <a:glow rad="63500">
                <a:schemeClr val="accent5">
                  <a:satMod val="175000"/>
                  <a:alpha val="40000"/>
                </a:schemeClr>
              </a:glow>
            </a:effectLst>
          </a:endParaRPr>
        </a:p>
      </dgm:t>
    </dgm:pt>
    <dgm:pt modelId="{128A6C0C-F2A4-4586-90F1-CF2D6C4D314B}" type="parTrans" cxnId="{F24FAE13-053D-4A56-9C8D-A764599A519F}">
      <dgm:prSet/>
      <dgm:spPr/>
      <dgm:t>
        <a:bodyPr/>
        <a:lstStyle/>
        <a:p>
          <a:pPr algn="just"/>
          <a:endParaRPr lang="en-US" sz="2400" b="0" cap="none" spc="0">
            <a:ln w="18415" cmpd="sng">
              <a:solidFill>
                <a:srgbClr val="FFFFFF"/>
              </a:solidFill>
              <a:prstDash val="solid"/>
            </a:ln>
            <a:solidFill>
              <a:srgbClr val="FFFFFF"/>
            </a:solidFill>
            <a:effectLst>
              <a:glow rad="63500">
                <a:schemeClr val="accent5">
                  <a:satMod val="175000"/>
                  <a:alpha val="40000"/>
                </a:schemeClr>
              </a:glow>
              <a:outerShdw blurRad="63500" dir="3600000" algn="tl" rotWithShape="0">
                <a:srgbClr val="000000">
                  <a:alpha val="70000"/>
                </a:srgbClr>
              </a:outerShdw>
            </a:effectLst>
          </a:endParaRPr>
        </a:p>
      </dgm:t>
    </dgm:pt>
    <dgm:pt modelId="{E4FC2148-B8A2-464F-B62D-18E0E8639CFD}" type="sibTrans" cxnId="{F24FAE13-053D-4A56-9C8D-A764599A519F}">
      <dgm:prSet/>
      <dgm:spPr/>
      <dgm:t>
        <a:bodyPr/>
        <a:lstStyle/>
        <a:p>
          <a:pPr algn="just"/>
          <a:endParaRPr lang="en-US" sz="2400" b="0" cap="none" spc="0">
            <a:ln w="18415" cmpd="sng">
              <a:solidFill>
                <a:srgbClr val="FFFFFF"/>
              </a:solidFill>
              <a:prstDash val="solid"/>
            </a:ln>
            <a:solidFill>
              <a:srgbClr val="FFFFFF"/>
            </a:solidFill>
            <a:effectLst>
              <a:glow rad="63500">
                <a:schemeClr val="accent5">
                  <a:satMod val="175000"/>
                  <a:alpha val="40000"/>
                </a:schemeClr>
              </a:glow>
              <a:outerShdw blurRad="63500" dir="3600000" algn="tl" rotWithShape="0">
                <a:srgbClr val="000000">
                  <a:alpha val="70000"/>
                </a:srgbClr>
              </a:outerShdw>
            </a:effectLst>
          </a:endParaRPr>
        </a:p>
      </dgm:t>
    </dgm:pt>
    <dgm:pt modelId="{488C483E-E228-46ED-8724-B9E764164AD4}">
      <dgm:prSet phldrT="[Text]" custT="1"/>
      <dgm:spPr/>
      <dgm:t>
        <a:bodyPr/>
        <a:lstStyle/>
        <a:p>
          <a:pPr algn="just"/>
          <a:r>
            <a:rPr lang="en-US" sz="2400" smtClean="0">
              <a:effectLst>
                <a:glow rad="63500">
                  <a:schemeClr val="accent5">
                    <a:satMod val="175000"/>
                    <a:alpha val="40000"/>
                  </a:schemeClr>
                </a:glow>
              </a:effectLst>
            </a:rPr>
            <a:t>Pemikiran liberal ternyata menyumbang kepada perpecahan umat Islam sesebuah negara.</a:t>
          </a:r>
          <a:endParaRPr lang="en-US" sz="2400" b="0" cap="none" spc="0" dirty="0">
            <a:ln w="18415" cmpd="sng">
              <a:prstDash val="solid"/>
            </a:ln>
            <a:effectLst>
              <a:glow rad="63500">
                <a:schemeClr val="accent5">
                  <a:satMod val="175000"/>
                  <a:alpha val="40000"/>
                </a:schemeClr>
              </a:glow>
            </a:effectLst>
          </a:endParaRPr>
        </a:p>
      </dgm:t>
    </dgm:pt>
    <dgm:pt modelId="{D4F30C8C-6E7C-467E-9DAD-709666BFA185}" type="parTrans" cxnId="{8DF8C7F4-E38A-489B-839F-7A141ECD98FB}">
      <dgm:prSet/>
      <dgm:spPr/>
      <dgm:t>
        <a:bodyPr/>
        <a:lstStyle/>
        <a:p>
          <a:pPr algn="just"/>
          <a:endParaRPr lang="en-US" sz="2400" b="0" cap="none" spc="0">
            <a:ln w="18415" cmpd="sng">
              <a:solidFill>
                <a:srgbClr val="FFFFFF"/>
              </a:solidFill>
              <a:prstDash val="solid"/>
            </a:ln>
            <a:solidFill>
              <a:srgbClr val="FFFFFF"/>
            </a:solidFill>
            <a:effectLst>
              <a:glow rad="63500">
                <a:schemeClr val="accent5">
                  <a:satMod val="175000"/>
                  <a:alpha val="40000"/>
                </a:schemeClr>
              </a:glow>
              <a:outerShdw blurRad="63500" dir="3600000" algn="tl" rotWithShape="0">
                <a:srgbClr val="000000">
                  <a:alpha val="70000"/>
                </a:srgbClr>
              </a:outerShdw>
            </a:effectLst>
          </a:endParaRPr>
        </a:p>
      </dgm:t>
    </dgm:pt>
    <dgm:pt modelId="{4E0445C5-B693-4386-8721-C26BA6EA9ED8}" type="sibTrans" cxnId="{8DF8C7F4-E38A-489B-839F-7A141ECD98FB}">
      <dgm:prSet/>
      <dgm:spPr/>
      <dgm:t>
        <a:bodyPr/>
        <a:lstStyle/>
        <a:p>
          <a:pPr algn="just"/>
          <a:endParaRPr lang="en-US" sz="2400" b="0" cap="none" spc="0">
            <a:ln w="18415" cmpd="sng">
              <a:solidFill>
                <a:srgbClr val="FFFFFF"/>
              </a:solidFill>
              <a:prstDash val="solid"/>
            </a:ln>
            <a:solidFill>
              <a:srgbClr val="FFFFFF"/>
            </a:solidFill>
            <a:effectLst>
              <a:glow rad="63500">
                <a:schemeClr val="accent5">
                  <a:satMod val="175000"/>
                  <a:alpha val="40000"/>
                </a:schemeClr>
              </a:glow>
              <a:outerShdw blurRad="63500" dir="3600000" algn="tl" rotWithShape="0">
                <a:srgbClr val="000000">
                  <a:alpha val="70000"/>
                </a:srgbClr>
              </a:outerShdw>
            </a:effectLst>
          </a:endParaRPr>
        </a:p>
      </dgm:t>
    </dgm:pt>
    <dgm:pt modelId="{835C5A75-0135-49B0-9043-90DCC1A7D835}">
      <dgm:prSet phldrT="[Text]" custT="1"/>
      <dgm:spPr/>
      <dgm:t>
        <a:bodyPr/>
        <a:lstStyle/>
        <a:p>
          <a:pPr algn="just"/>
          <a:r>
            <a:rPr lang="en-US" sz="2400" smtClean="0">
              <a:effectLst>
                <a:glow rad="63500">
                  <a:schemeClr val="accent5">
                    <a:satMod val="175000"/>
                    <a:alpha val="40000"/>
                  </a:schemeClr>
                </a:glow>
              </a:effectLst>
            </a:rPr>
            <a:t>Kehadiran Muslim Liberal memberi ruang dan peluang kepada musuh-musuh Islam bagi menyuntik perancangan jahat mereka untuk melemahkan umat Islam supaya umatnya tercicir dari arus perdana.</a:t>
          </a:r>
          <a:endParaRPr lang="en-US" sz="2400" b="0" cap="none" spc="0" dirty="0">
            <a:ln w="18415" cmpd="sng">
              <a:prstDash val="solid"/>
            </a:ln>
            <a:effectLst>
              <a:glow rad="63500">
                <a:schemeClr val="accent5">
                  <a:satMod val="175000"/>
                  <a:alpha val="40000"/>
                </a:schemeClr>
              </a:glow>
            </a:effectLst>
          </a:endParaRPr>
        </a:p>
      </dgm:t>
    </dgm:pt>
    <dgm:pt modelId="{FAE6568B-E4CA-4279-9CD4-F95DC91301BE}" type="parTrans" cxnId="{C44B363B-D9C7-4C91-A46A-87450CDA3526}">
      <dgm:prSet/>
      <dgm:spPr/>
      <dgm:t>
        <a:bodyPr/>
        <a:lstStyle/>
        <a:p>
          <a:pPr algn="just"/>
          <a:endParaRPr lang="en-US" sz="2400" b="0" cap="none" spc="0">
            <a:ln w="18415" cmpd="sng">
              <a:solidFill>
                <a:srgbClr val="FFFFFF"/>
              </a:solidFill>
              <a:prstDash val="solid"/>
            </a:ln>
            <a:solidFill>
              <a:srgbClr val="FFFFFF"/>
            </a:solidFill>
            <a:effectLst>
              <a:glow rad="63500">
                <a:schemeClr val="accent5">
                  <a:satMod val="175000"/>
                  <a:alpha val="40000"/>
                </a:schemeClr>
              </a:glow>
              <a:outerShdw blurRad="63500" dir="3600000" algn="tl" rotWithShape="0">
                <a:srgbClr val="000000">
                  <a:alpha val="70000"/>
                </a:srgbClr>
              </a:outerShdw>
            </a:effectLst>
          </a:endParaRPr>
        </a:p>
      </dgm:t>
    </dgm:pt>
    <dgm:pt modelId="{1901EEAF-D9EB-4370-B850-56FEEB28A569}" type="sibTrans" cxnId="{C44B363B-D9C7-4C91-A46A-87450CDA3526}">
      <dgm:prSet/>
      <dgm:spPr/>
      <dgm:t>
        <a:bodyPr/>
        <a:lstStyle/>
        <a:p>
          <a:pPr algn="just"/>
          <a:endParaRPr lang="en-US" sz="2400" b="0" cap="none" spc="0">
            <a:ln w="18415" cmpd="sng">
              <a:solidFill>
                <a:srgbClr val="FFFFFF"/>
              </a:solidFill>
              <a:prstDash val="solid"/>
            </a:ln>
            <a:solidFill>
              <a:srgbClr val="FFFFFF"/>
            </a:solidFill>
            <a:effectLst>
              <a:glow rad="63500">
                <a:schemeClr val="accent5">
                  <a:satMod val="175000"/>
                  <a:alpha val="40000"/>
                </a:schemeClr>
              </a:glow>
              <a:outerShdw blurRad="63500" dir="3600000" algn="tl" rotWithShape="0">
                <a:srgbClr val="000000">
                  <a:alpha val="70000"/>
                </a:srgbClr>
              </a:outerShdw>
            </a:effectLst>
          </a:endParaRPr>
        </a:p>
      </dgm:t>
    </dgm:pt>
    <dgm:pt modelId="{430BFE50-D55C-48B3-A10D-769443DDCBBD}">
      <dgm:prSet phldrT="[Text]" custT="1"/>
      <dgm:spPr/>
      <dgm:t>
        <a:bodyPr/>
        <a:lstStyle/>
        <a:p>
          <a:pPr algn="just"/>
          <a:r>
            <a:rPr lang="en-US" sz="2400" dirty="0" err="1" smtClean="0">
              <a:effectLst>
                <a:glow rad="63500">
                  <a:schemeClr val="accent5">
                    <a:satMod val="175000"/>
                    <a:alpha val="40000"/>
                  </a:schemeClr>
                </a:glow>
              </a:effectLst>
            </a:rPr>
            <a:t>Pihak</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berwajib</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dan</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masyarakat</a:t>
          </a:r>
          <a:r>
            <a:rPr lang="en-US" sz="2400" dirty="0" smtClean="0">
              <a:effectLst>
                <a:glow rad="63500">
                  <a:schemeClr val="accent5">
                    <a:satMod val="175000"/>
                    <a:alpha val="40000"/>
                  </a:schemeClr>
                </a:glow>
              </a:effectLst>
            </a:rPr>
            <a:t> Islam </a:t>
          </a:r>
          <a:r>
            <a:rPr lang="en-US" sz="2400" dirty="0" err="1" smtClean="0">
              <a:effectLst>
                <a:glow rad="63500">
                  <a:schemeClr val="accent5">
                    <a:satMod val="175000"/>
                    <a:alpha val="40000"/>
                  </a:schemeClr>
                </a:glow>
              </a:effectLst>
            </a:rPr>
            <a:t>perlu</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bergabung</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tenaga</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dalam</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usaha</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menangkis</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dan</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membongkar</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penyelewengan</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golongan</a:t>
          </a:r>
          <a:r>
            <a:rPr lang="en-US" sz="2400" dirty="0" smtClean="0">
              <a:effectLst>
                <a:glow rad="63500">
                  <a:schemeClr val="accent5">
                    <a:satMod val="175000"/>
                    <a:alpha val="40000"/>
                  </a:schemeClr>
                </a:glow>
              </a:effectLst>
            </a:rPr>
            <a:t> </a:t>
          </a:r>
          <a:r>
            <a:rPr lang="en-US" sz="2400" dirty="0" err="1" smtClean="0">
              <a:effectLst>
                <a:glow rad="63500">
                  <a:schemeClr val="accent5">
                    <a:satMod val="175000"/>
                    <a:alpha val="40000"/>
                  </a:schemeClr>
                </a:glow>
              </a:effectLst>
            </a:rPr>
            <a:t>tersebut</a:t>
          </a:r>
          <a:r>
            <a:rPr lang="en-US" sz="2400" dirty="0" smtClean="0">
              <a:effectLst>
                <a:glow rad="63500">
                  <a:schemeClr val="accent5">
                    <a:satMod val="175000"/>
                    <a:alpha val="40000"/>
                  </a:schemeClr>
                </a:glow>
              </a:effectLst>
            </a:rPr>
            <a:t>.</a:t>
          </a:r>
          <a:endParaRPr lang="en-US" sz="2400" b="0" cap="none" spc="0" dirty="0">
            <a:ln w="18415" cmpd="sng">
              <a:prstDash val="solid"/>
            </a:ln>
            <a:effectLst>
              <a:glow rad="63500">
                <a:schemeClr val="accent5">
                  <a:satMod val="175000"/>
                  <a:alpha val="40000"/>
                </a:schemeClr>
              </a:glow>
            </a:effectLst>
          </a:endParaRPr>
        </a:p>
      </dgm:t>
    </dgm:pt>
    <dgm:pt modelId="{92E7A42A-DB53-4B2D-8E5F-9A05CDEDEE60}" type="parTrans" cxnId="{7D3D10D4-960F-4BF6-B963-70194CDA6198}">
      <dgm:prSet/>
      <dgm:spPr/>
      <dgm:t>
        <a:bodyPr/>
        <a:lstStyle/>
        <a:p>
          <a:endParaRPr lang="en-US" sz="2400">
            <a:effectLst>
              <a:glow rad="63500">
                <a:schemeClr val="accent5">
                  <a:satMod val="175000"/>
                  <a:alpha val="40000"/>
                </a:schemeClr>
              </a:glow>
            </a:effectLst>
          </a:endParaRPr>
        </a:p>
      </dgm:t>
    </dgm:pt>
    <dgm:pt modelId="{DC9293EA-A3DD-4621-9D55-4B2FC44B9470}" type="sibTrans" cxnId="{7D3D10D4-960F-4BF6-B963-70194CDA6198}">
      <dgm:prSet/>
      <dgm:spPr/>
      <dgm:t>
        <a:bodyPr/>
        <a:lstStyle/>
        <a:p>
          <a:endParaRPr lang="en-US" sz="2400">
            <a:effectLst>
              <a:glow rad="63500">
                <a:schemeClr val="accent5">
                  <a:satMod val="175000"/>
                  <a:alpha val="40000"/>
                </a:schemeClr>
              </a:glow>
            </a:effectLst>
          </a:endParaRPr>
        </a:p>
      </dgm:t>
    </dgm:pt>
    <dgm:pt modelId="{1E08245D-B456-4972-92BE-46489BFD9C5F}" type="pres">
      <dgm:prSet presAssocID="{2C5AC17C-BF65-454A-9B1E-2FCABD5E3C96}" presName="linear" presStyleCnt="0">
        <dgm:presLayoutVars>
          <dgm:animLvl val="lvl"/>
          <dgm:resizeHandles val="exact"/>
        </dgm:presLayoutVars>
      </dgm:prSet>
      <dgm:spPr/>
      <dgm:t>
        <a:bodyPr/>
        <a:lstStyle/>
        <a:p>
          <a:endParaRPr lang="en-US"/>
        </a:p>
      </dgm:t>
    </dgm:pt>
    <dgm:pt modelId="{9D2EDB97-9BED-4A80-9653-57AB88FD7827}" type="pres">
      <dgm:prSet presAssocID="{EC2D8842-9514-4FDD-B559-D3B9CDA88777}" presName="parentText" presStyleLbl="node1" presStyleIdx="0" presStyleCnt="4">
        <dgm:presLayoutVars>
          <dgm:chMax val="0"/>
          <dgm:bulletEnabled val="1"/>
        </dgm:presLayoutVars>
      </dgm:prSet>
      <dgm:spPr/>
      <dgm:t>
        <a:bodyPr/>
        <a:lstStyle/>
        <a:p>
          <a:endParaRPr lang="en-US"/>
        </a:p>
      </dgm:t>
    </dgm:pt>
    <dgm:pt modelId="{0986B3DD-3CD9-4CD7-88D7-33235983EF5B}" type="pres">
      <dgm:prSet presAssocID="{E4FC2148-B8A2-464F-B62D-18E0E8639CFD}" presName="spacer" presStyleCnt="0"/>
      <dgm:spPr/>
      <dgm:t>
        <a:bodyPr/>
        <a:lstStyle/>
        <a:p>
          <a:endParaRPr lang="en-US"/>
        </a:p>
      </dgm:t>
    </dgm:pt>
    <dgm:pt modelId="{1B37CE48-2020-4D8B-841E-E511D97A14D7}" type="pres">
      <dgm:prSet presAssocID="{488C483E-E228-46ED-8724-B9E764164AD4}" presName="parentText" presStyleLbl="node1" presStyleIdx="1" presStyleCnt="4">
        <dgm:presLayoutVars>
          <dgm:chMax val="0"/>
          <dgm:bulletEnabled val="1"/>
        </dgm:presLayoutVars>
      </dgm:prSet>
      <dgm:spPr/>
      <dgm:t>
        <a:bodyPr/>
        <a:lstStyle/>
        <a:p>
          <a:endParaRPr lang="en-US"/>
        </a:p>
      </dgm:t>
    </dgm:pt>
    <dgm:pt modelId="{85B44138-A977-4FDF-8B21-CE2D77D6722F}" type="pres">
      <dgm:prSet presAssocID="{4E0445C5-B693-4386-8721-C26BA6EA9ED8}" presName="spacer" presStyleCnt="0"/>
      <dgm:spPr/>
      <dgm:t>
        <a:bodyPr/>
        <a:lstStyle/>
        <a:p>
          <a:endParaRPr lang="en-US"/>
        </a:p>
      </dgm:t>
    </dgm:pt>
    <dgm:pt modelId="{FA1F5975-B069-47D3-B5E2-E694D9104165}" type="pres">
      <dgm:prSet presAssocID="{835C5A75-0135-49B0-9043-90DCC1A7D835}" presName="parentText" presStyleLbl="node1" presStyleIdx="2" presStyleCnt="4">
        <dgm:presLayoutVars>
          <dgm:chMax val="0"/>
          <dgm:bulletEnabled val="1"/>
        </dgm:presLayoutVars>
      </dgm:prSet>
      <dgm:spPr/>
      <dgm:t>
        <a:bodyPr/>
        <a:lstStyle/>
        <a:p>
          <a:endParaRPr lang="en-US"/>
        </a:p>
      </dgm:t>
    </dgm:pt>
    <dgm:pt modelId="{2B6328E0-EB21-4C39-B52D-9A987B00BF96}" type="pres">
      <dgm:prSet presAssocID="{1901EEAF-D9EB-4370-B850-56FEEB28A569}" presName="spacer" presStyleCnt="0"/>
      <dgm:spPr/>
      <dgm:t>
        <a:bodyPr/>
        <a:lstStyle/>
        <a:p>
          <a:endParaRPr lang="en-US"/>
        </a:p>
      </dgm:t>
    </dgm:pt>
    <dgm:pt modelId="{BEF9AB1B-CBFF-4E86-A484-836809DD9861}" type="pres">
      <dgm:prSet presAssocID="{430BFE50-D55C-48B3-A10D-769443DDCBBD}" presName="parentText" presStyleLbl="node1" presStyleIdx="3" presStyleCnt="4">
        <dgm:presLayoutVars>
          <dgm:chMax val="0"/>
          <dgm:bulletEnabled val="1"/>
        </dgm:presLayoutVars>
      </dgm:prSet>
      <dgm:spPr/>
      <dgm:t>
        <a:bodyPr/>
        <a:lstStyle/>
        <a:p>
          <a:endParaRPr lang="en-US"/>
        </a:p>
      </dgm:t>
    </dgm:pt>
  </dgm:ptLst>
  <dgm:cxnLst>
    <dgm:cxn modelId="{C44B363B-D9C7-4C91-A46A-87450CDA3526}" srcId="{2C5AC17C-BF65-454A-9B1E-2FCABD5E3C96}" destId="{835C5A75-0135-49B0-9043-90DCC1A7D835}" srcOrd="2" destOrd="0" parTransId="{FAE6568B-E4CA-4279-9CD4-F95DC91301BE}" sibTransId="{1901EEAF-D9EB-4370-B850-56FEEB28A569}"/>
    <dgm:cxn modelId="{A78EA1AB-4B41-40CB-A8FC-E5EA700C845E}" type="presOf" srcId="{430BFE50-D55C-48B3-A10D-769443DDCBBD}" destId="{BEF9AB1B-CBFF-4E86-A484-836809DD9861}" srcOrd="0" destOrd="0" presId="urn:microsoft.com/office/officeart/2005/8/layout/vList2"/>
    <dgm:cxn modelId="{F7353D22-77DC-41FB-840D-AA4D71418849}" type="presOf" srcId="{835C5A75-0135-49B0-9043-90DCC1A7D835}" destId="{FA1F5975-B069-47D3-B5E2-E694D9104165}" srcOrd="0" destOrd="0" presId="urn:microsoft.com/office/officeart/2005/8/layout/vList2"/>
    <dgm:cxn modelId="{8DF8C7F4-E38A-489B-839F-7A141ECD98FB}" srcId="{2C5AC17C-BF65-454A-9B1E-2FCABD5E3C96}" destId="{488C483E-E228-46ED-8724-B9E764164AD4}" srcOrd="1" destOrd="0" parTransId="{D4F30C8C-6E7C-467E-9DAD-709666BFA185}" sibTransId="{4E0445C5-B693-4386-8721-C26BA6EA9ED8}"/>
    <dgm:cxn modelId="{F24FAE13-053D-4A56-9C8D-A764599A519F}" srcId="{2C5AC17C-BF65-454A-9B1E-2FCABD5E3C96}" destId="{EC2D8842-9514-4FDD-B559-D3B9CDA88777}" srcOrd="0" destOrd="0" parTransId="{128A6C0C-F2A4-4586-90F1-CF2D6C4D314B}" sibTransId="{E4FC2148-B8A2-464F-B62D-18E0E8639CFD}"/>
    <dgm:cxn modelId="{61F2F321-C8B0-49A4-8C83-E7421C9E4375}" type="presOf" srcId="{2C5AC17C-BF65-454A-9B1E-2FCABD5E3C96}" destId="{1E08245D-B456-4972-92BE-46489BFD9C5F}" srcOrd="0" destOrd="0" presId="urn:microsoft.com/office/officeart/2005/8/layout/vList2"/>
    <dgm:cxn modelId="{9348BB6C-ED71-48CF-8197-64373309F39C}" type="presOf" srcId="{EC2D8842-9514-4FDD-B559-D3B9CDA88777}" destId="{9D2EDB97-9BED-4A80-9653-57AB88FD7827}" srcOrd="0" destOrd="0" presId="urn:microsoft.com/office/officeart/2005/8/layout/vList2"/>
    <dgm:cxn modelId="{7D3D10D4-960F-4BF6-B963-70194CDA6198}" srcId="{2C5AC17C-BF65-454A-9B1E-2FCABD5E3C96}" destId="{430BFE50-D55C-48B3-A10D-769443DDCBBD}" srcOrd="3" destOrd="0" parTransId="{92E7A42A-DB53-4B2D-8E5F-9A05CDEDEE60}" sibTransId="{DC9293EA-A3DD-4621-9D55-4B2FC44B9470}"/>
    <dgm:cxn modelId="{FDD63227-0529-4192-A3A1-949732CEC923}" type="presOf" srcId="{488C483E-E228-46ED-8724-B9E764164AD4}" destId="{1B37CE48-2020-4D8B-841E-E511D97A14D7}" srcOrd="0" destOrd="0" presId="urn:microsoft.com/office/officeart/2005/8/layout/vList2"/>
    <dgm:cxn modelId="{24FE3AD4-39DB-452D-96A0-F1B0E86D12A1}" type="presParOf" srcId="{1E08245D-B456-4972-92BE-46489BFD9C5F}" destId="{9D2EDB97-9BED-4A80-9653-57AB88FD7827}" srcOrd="0" destOrd="0" presId="urn:microsoft.com/office/officeart/2005/8/layout/vList2"/>
    <dgm:cxn modelId="{D2766621-53D3-476B-BBE4-55528B4B83F8}" type="presParOf" srcId="{1E08245D-B456-4972-92BE-46489BFD9C5F}" destId="{0986B3DD-3CD9-4CD7-88D7-33235983EF5B}" srcOrd="1" destOrd="0" presId="urn:microsoft.com/office/officeart/2005/8/layout/vList2"/>
    <dgm:cxn modelId="{814E44D0-6ED6-46FE-9246-2EE31C6B2A0A}" type="presParOf" srcId="{1E08245D-B456-4972-92BE-46489BFD9C5F}" destId="{1B37CE48-2020-4D8B-841E-E511D97A14D7}" srcOrd="2" destOrd="0" presId="urn:microsoft.com/office/officeart/2005/8/layout/vList2"/>
    <dgm:cxn modelId="{350FC080-447A-474E-8D8B-A371EB357E1F}" type="presParOf" srcId="{1E08245D-B456-4972-92BE-46489BFD9C5F}" destId="{85B44138-A977-4FDF-8B21-CE2D77D6722F}" srcOrd="3" destOrd="0" presId="urn:microsoft.com/office/officeart/2005/8/layout/vList2"/>
    <dgm:cxn modelId="{3B23B550-C81B-4722-87C6-E879A64145DD}" type="presParOf" srcId="{1E08245D-B456-4972-92BE-46489BFD9C5F}" destId="{FA1F5975-B069-47D3-B5E2-E694D9104165}" srcOrd="4" destOrd="0" presId="urn:microsoft.com/office/officeart/2005/8/layout/vList2"/>
    <dgm:cxn modelId="{A1BF20A8-EACF-48AE-A818-E8BDD969980B}" type="presParOf" srcId="{1E08245D-B456-4972-92BE-46489BFD9C5F}" destId="{2B6328E0-EB21-4C39-B52D-9A987B00BF96}" srcOrd="5" destOrd="0" presId="urn:microsoft.com/office/officeart/2005/8/layout/vList2"/>
    <dgm:cxn modelId="{08AAC6DC-35B0-478D-8B82-717AC30F3749}" type="presParOf" srcId="{1E08245D-B456-4972-92BE-46489BFD9C5F}" destId="{BEF9AB1B-CBFF-4E86-A484-836809DD9861}" srcOrd="6" destOrd="0" presId="urn:microsoft.com/office/officeart/2005/8/layout/vList2"/>
  </dgm:cxnLst>
  <dgm:bg>
    <a:effectLst>
      <a:glow rad="101600">
        <a:schemeClr val="accent4">
          <a:satMod val="175000"/>
          <a:alpha val="40000"/>
        </a:schemeClr>
      </a:glow>
    </a:effect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xmlns="" val="237927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78F4766-FCEB-4387-912A-D38F4800153A}" type="datetime1">
              <a:rPr lang="en-US" smtClean="0"/>
              <a:pPr/>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01331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D8D20A-1435-4FA5-A33A-EE53286A8438}" type="datetime1">
              <a:rPr lang="en-US" smtClean="0"/>
              <a:pPr/>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xmlns="" val="768278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60E78B-E2E4-4746-8BC2-36A9409E378D}" type="datetime1">
              <a:rPr lang="en-US" smtClean="0"/>
              <a:pPr/>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300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A64A83-101B-4AC0-9A0E-DA9F0CA64F59}" type="datetime1">
              <a:rPr lang="en-US" smtClean="0"/>
              <a:pPr/>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xmlns="" val="1416497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5D2E2-22BA-4F69-B285-4432B59741E3}" type="datetime1">
              <a:rPr lang="en-US" smtClean="0"/>
              <a:pPr/>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77584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4269FF-02A6-4145-B350-3AA59962CA97}" type="datetime1">
              <a:rPr lang="en-US" smtClean="0"/>
              <a:pPr/>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xmlns="" val="86053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A3F2C0-6A5E-438B-9652-795CF128650D}" type="datetime1">
              <a:rPr lang="en-US" smtClean="0"/>
              <a:pPr/>
              <a:t>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xmlns="" val="363513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18DB08-ECD6-41E6-9DE4-C52D32A833BE}" type="datetime1">
              <a:rPr lang="en-US" smtClean="0"/>
              <a:pPr/>
              <a:t>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xmlns="" val="3381843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75E21-B5B3-43AD-BFE7-F13158B634E5}" type="datetime1">
              <a:rPr lang="en-US" smtClean="0"/>
              <a:pPr/>
              <a:t>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xmlns="" val="3817825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39E3E-4356-407F-B374-E0107415AEF7}" type="datetime1">
              <a:rPr lang="en-US" smtClean="0"/>
              <a:pPr/>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xmlns="" val="2969925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D32A3-FDFB-44C3-9EF2-B934235FDECF}" type="datetime1">
              <a:rPr lang="en-US" smtClean="0"/>
              <a:pPr/>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0708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5A88C21-DF7A-4B9B-9FA5-3F31F6A521F2}" type="datetime1">
              <a:rPr lang="en-US" smtClean="0"/>
              <a:pPr/>
              <a:t>2/5/2016</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1C7AA28-366A-4997-BBC8-D6BEB1ED3AC1}"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31201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AJARAN SESAT MEMBENTUK PEMIKIRAN RADIKAL</a:t>
            </a:r>
            <a:endParaRPr lang="en-US" sz="66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3" name="Subtitle 2"/>
          <p:cNvSpPr>
            <a:spLocks noGrp="1"/>
          </p:cNvSpPr>
          <p:nvPr>
            <p:ph type="subTitle" idx="1"/>
          </p:nvPr>
        </p:nvSpPr>
        <p:spPr/>
        <p:txBody>
          <a:bodyPr>
            <a:normAutofit/>
          </a:bodyPr>
          <a:lstStyle/>
          <a:p>
            <a:pPr algn="ctr">
              <a:spcBef>
                <a:spcPts val="0"/>
              </a:spcBef>
            </a:pPr>
            <a:r>
              <a:rPr lang="en-US" sz="2000" dirty="0" smtClean="0">
                <a:ln w="18415" cmpd="sng">
                  <a:solidFill>
                    <a:schemeClr val="tx1"/>
                  </a:solidFill>
                  <a:prstDash val="solid"/>
                </a:ln>
                <a:solidFill>
                  <a:schemeClr val="tx1"/>
                </a:solidFill>
                <a:effectLst>
                  <a:glow rad="101600">
                    <a:schemeClr val="accent2">
                      <a:satMod val="175000"/>
                      <a:alpha val="40000"/>
                    </a:schemeClr>
                  </a:glow>
                  <a:outerShdw blurRad="63500" dir="3600000" algn="tl" rotWithShape="0">
                    <a:srgbClr val="000000">
                      <a:alpha val="70000"/>
                    </a:srgbClr>
                  </a:outerShdw>
                </a:effectLst>
              </a:rPr>
              <a:t>(5 FEBRUARI </a:t>
            </a:r>
            <a:r>
              <a:rPr lang="es-ES" sz="2000" dirty="0" smtClean="0">
                <a:ln w="18415" cmpd="sng">
                  <a:solidFill>
                    <a:schemeClr val="tx1"/>
                  </a:solidFill>
                  <a:prstDash val="solid"/>
                </a:ln>
                <a:solidFill>
                  <a:schemeClr val="tx1"/>
                </a:solidFill>
                <a:effectLst>
                  <a:glow rad="101600">
                    <a:schemeClr val="accent2">
                      <a:satMod val="175000"/>
                      <a:alpha val="40000"/>
                    </a:schemeClr>
                  </a:glow>
                  <a:outerShdw blurRad="63500" dir="3600000" algn="tl" rotWithShape="0">
                    <a:srgbClr val="000000">
                      <a:alpha val="70000"/>
                    </a:srgbClr>
                  </a:outerShdw>
                </a:effectLst>
              </a:rPr>
              <a:t>2016) </a:t>
            </a:r>
            <a:r>
              <a:rPr lang="es-ES" sz="2000" dirty="0" err="1" smtClean="0">
                <a:ln w="18415" cmpd="sng">
                  <a:solidFill>
                    <a:schemeClr val="tx1"/>
                  </a:solidFill>
                  <a:prstDash val="solid"/>
                </a:ln>
                <a:solidFill>
                  <a:schemeClr val="tx1"/>
                </a:solidFill>
                <a:effectLst>
                  <a:glow rad="101600">
                    <a:schemeClr val="accent2">
                      <a:satMod val="175000"/>
                      <a:alpha val="40000"/>
                    </a:schemeClr>
                  </a:glow>
                  <a:outerShdw blurRad="63500" dir="3600000" algn="tl" rotWithShape="0">
                    <a:srgbClr val="000000">
                      <a:alpha val="70000"/>
                    </a:srgbClr>
                  </a:outerShdw>
                </a:effectLst>
              </a:rPr>
              <a:t>bersamaan</a:t>
            </a:r>
            <a:r>
              <a:rPr lang="es-ES" sz="2000" dirty="0" smtClean="0">
                <a:ln w="18415" cmpd="sng">
                  <a:solidFill>
                    <a:schemeClr val="tx1"/>
                  </a:solidFill>
                  <a:prstDash val="solid"/>
                </a:ln>
                <a:solidFill>
                  <a:schemeClr val="tx1"/>
                </a:solidFill>
                <a:effectLst>
                  <a:glow rad="101600">
                    <a:schemeClr val="accent2">
                      <a:satMod val="175000"/>
                      <a:alpha val="40000"/>
                    </a:schemeClr>
                  </a:glow>
                  <a:outerShdw blurRad="63500" dir="3600000" algn="tl" rotWithShape="0">
                    <a:srgbClr val="000000">
                      <a:alpha val="70000"/>
                    </a:srgbClr>
                  </a:outerShdw>
                </a:effectLst>
              </a:rPr>
              <a:t> </a:t>
            </a:r>
          </a:p>
          <a:p>
            <a:pPr algn="ctr">
              <a:spcBef>
                <a:spcPts val="0"/>
              </a:spcBef>
            </a:pPr>
            <a:r>
              <a:rPr lang="es-ES" sz="2000" dirty="0" smtClean="0">
                <a:ln w="18415" cmpd="sng">
                  <a:solidFill>
                    <a:schemeClr val="tx1"/>
                  </a:solidFill>
                  <a:prstDash val="solid"/>
                </a:ln>
                <a:solidFill>
                  <a:schemeClr val="tx1"/>
                </a:solidFill>
                <a:effectLst>
                  <a:glow rad="101600">
                    <a:schemeClr val="accent2">
                      <a:satMod val="175000"/>
                      <a:alpha val="40000"/>
                    </a:schemeClr>
                  </a:glow>
                  <a:outerShdw blurRad="63500" dir="3600000" algn="tl" rotWithShape="0">
                    <a:srgbClr val="000000">
                      <a:alpha val="70000"/>
                    </a:srgbClr>
                  </a:outerShdw>
                </a:effectLst>
              </a:rPr>
              <a:t>(26 R.AKHIR </a:t>
            </a:r>
            <a:r>
              <a:rPr lang="es-ES" sz="2000" dirty="0">
                <a:ln w="18415" cmpd="sng">
                  <a:solidFill>
                    <a:schemeClr val="tx1"/>
                  </a:solidFill>
                  <a:prstDash val="solid"/>
                </a:ln>
                <a:solidFill>
                  <a:schemeClr val="tx1"/>
                </a:solidFill>
                <a:effectLst>
                  <a:glow rad="101600">
                    <a:schemeClr val="accent2">
                      <a:satMod val="175000"/>
                      <a:alpha val="40000"/>
                    </a:schemeClr>
                  </a:glow>
                  <a:outerShdw blurRad="63500" dir="3600000" algn="tl" rotWithShape="0">
                    <a:srgbClr val="000000">
                      <a:alpha val="70000"/>
                    </a:srgbClr>
                  </a:outerShdw>
                </a:effectLst>
              </a:rPr>
              <a:t>1437H)</a:t>
            </a:r>
            <a:endParaRPr lang="en-US" sz="2000" dirty="0">
              <a:ln w="18415" cmpd="sng">
                <a:solidFill>
                  <a:schemeClr val="tx1"/>
                </a:solidFill>
                <a:prstDash val="solid"/>
              </a:ln>
              <a:solidFill>
                <a:schemeClr val="tx1"/>
              </a:solidFill>
              <a:effectLst>
                <a:glow rad="101600">
                  <a:schemeClr val="accent2">
                    <a:satMod val="175000"/>
                    <a:alpha val="40000"/>
                  </a:schemeClr>
                </a:glow>
                <a:outerShdw blurRad="63500" dir="3600000" algn="tl" rotWithShape="0">
                  <a:srgbClr val="000000">
                    <a:alpha val="70000"/>
                  </a:srgbClr>
                </a:outerShdw>
              </a:effectLst>
            </a:endParaRPr>
          </a:p>
        </p:txBody>
      </p:sp>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28926" y="2214554"/>
            <a:ext cx="3105145"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TAJUK KHUTBAH</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latin typeface="+mj-lt"/>
            </a:endParaRPr>
          </a:p>
        </p:txBody>
      </p:sp>
      <p:sp>
        <p:nvSpPr>
          <p:cNvPr id="12" name="Rectangle 11"/>
          <p:cNvSpPr/>
          <p:nvPr/>
        </p:nvSpPr>
        <p:spPr>
          <a:xfrm>
            <a:off x="1000100" y="3013643"/>
            <a:ext cx="7286676" cy="2428892"/>
          </a:xfrm>
          <a:prstGeom prst="rect">
            <a:avLst/>
          </a:prstGeom>
          <a:noFill/>
        </p:spPr>
        <p:txBody>
          <a:bodyPr wrap="square" lIns="91440" tIns="45720" rIns="91440" bIns="45720">
            <a:prstTxWarp prst="textDeflateInflateDeflate">
              <a:avLst>
                <a:gd name="adj" fmla="val 3237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dirty="0" smtClean="0">
                <a:ln w="18415" cmpd="sng">
                  <a:solidFill>
                    <a:srgbClr val="C00000"/>
                  </a:solidFill>
                  <a:prstDash val="solid"/>
                </a:ln>
                <a:solidFill>
                  <a:srgbClr val="C00000"/>
                </a:solidFill>
                <a:effectLst>
                  <a:glow rad="101600">
                    <a:schemeClr val="accent2">
                      <a:satMod val="175000"/>
                      <a:alpha val="40000"/>
                    </a:schemeClr>
                  </a:glow>
                  <a:outerShdw blurRad="63500" dir="3600000" algn="tl" rotWithShape="0">
                    <a:srgbClr val="000000">
                      <a:alpha val="70000"/>
                    </a:srgbClr>
                  </a:outerShdw>
                </a:effectLst>
              </a:rPr>
              <a:t>AJARAN SESAT MEMBENTUK</a:t>
            </a:r>
          </a:p>
          <a:p>
            <a:pPr algn="ctr"/>
            <a:r>
              <a:rPr lang="en-US" sz="4400" b="1" i="1" spc="50" dirty="0" smtClean="0">
                <a:ln w="18415" cmpd="sng">
                  <a:solidFill>
                    <a:srgbClr val="C00000"/>
                  </a:solidFill>
                  <a:prstDash val="solid"/>
                </a:ln>
                <a:solidFill>
                  <a:srgbClr val="C00000"/>
                </a:solidFill>
                <a:effectLst>
                  <a:glow rad="101600">
                    <a:schemeClr val="accent2">
                      <a:satMod val="175000"/>
                      <a:alpha val="40000"/>
                    </a:schemeClr>
                  </a:glow>
                  <a:outerShdw blurRad="63500" dir="3600000" algn="tl" rotWithShape="0">
                    <a:srgbClr val="000000">
                      <a:alpha val="70000"/>
                    </a:srgbClr>
                  </a:outerShdw>
                </a:effectLst>
                <a:latin typeface="+mj-lt"/>
                <a:cs typeface="Times New Roman" pitchFamily="18" charset="0"/>
              </a:rPr>
              <a:t>PEMIKIRAN RADIKAL</a:t>
            </a:r>
            <a:endParaRPr lang="en-US" sz="3600" b="1" i="1" spc="50" dirty="0">
              <a:ln w="18415" cmpd="sng">
                <a:solidFill>
                  <a:srgbClr val="C00000"/>
                </a:solidFill>
                <a:prstDash val="solid"/>
              </a:ln>
              <a:solidFill>
                <a:srgbClr val="C00000"/>
              </a:solidFill>
              <a:effectLst>
                <a:glow rad="139700">
                  <a:schemeClr val="accent4">
                    <a:satMod val="175000"/>
                    <a:alpha val="40000"/>
                  </a:schemeClr>
                </a:glow>
              </a:effectLst>
              <a:latin typeface="+mj-lt"/>
              <a:cs typeface="Times New Roman" pitchFamily="18"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ed Rectangle 9"/>
          <p:cNvSpPr/>
          <p:nvPr/>
        </p:nvSpPr>
        <p:spPr>
          <a:xfrm>
            <a:off x="1169196" y="1596921"/>
            <a:ext cx="6715172" cy="1328023"/>
          </a:xfrm>
          <a:prstGeom prst="roundRect">
            <a:avLst/>
          </a:prstGeom>
          <a:ln w="38100"/>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dirty="0" err="1"/>
              <a:t>Kemunculan</a:t>
            </a:r>
            <a:r>
              <a:rPr lang="en-US" sz="2400" dirty="0"/>
              <a:t> </a:t>
            </a:r>
            <a:r>
              <a:rPr lang="en-US" sz="2400" dirty="0" err="1"/>
              <a:t>pelbagai</a:t>
            </a:r>
            <a:r>
              <a:rPr lang="en-US" sz="2400" dirty="0"/>
              <a:t> </a:t>
            </a:r>
            <a:r>
              <a:rPr lang="en-US" sz="2400" dirty="0" err="1"/>
              <a:t>fitnah</a:t>
            </a:r>
            <a:r>
              <a:rPr lang="en-US" sz="2400" dirty="0"/>
              <a:t> </a:t>
            </a:r>
            <a:r>
              <a:rPr lang="en-US" sz="2400" dirty="0" err="1"/>
              <a:t>pada</a:t>
            </a:r>
            <a:r>
              <a:rPr lang="en-US" sz="2400" dirty="0"/>
              <a:t> </a:t>
            </a:r>
            <a:r>
              <a:rPr lang="en-US" sz="2400" dirty="0" err="1"/>
              <a:t>akhir</a:t>
            </a:r>
            <a:r>
              <a:rPr lang="en-US" sz="2400" dirty="0"/>
              <a:t> </a:t>
            </a:r>
            <a:r>
              <a:rPr lang="en-US" sz="2400" dirty="0" err="1"/>
              <a:t>zaman</a:t>
            </a:r>
            <a:r>
              <a:rPr lang="en-US" sz="2400" dirty="0"/>
              <a:t> </a:t>
            </a:r>
            <a:r>
              <a:rPr lang="en-US" sz="2400" dirty="0" err="1"/>
              <a:t>ini</a:t>
            </a:r>
            <a:r>
              <a:rPr lang="en-US" sz="2400" dirty="0"/>
              <a:t> </a:t>
            </a:r>
            <a:r>
              <a:rPr lang="en-US" sz="2400" dirty="0" err="1"/>
              <a:t>pernah</a:t>
            </a:r>
            <a:r>
              <a:rPr lang="en-US" sz="2400" dirty="0"/>
              <a:t> </a:t>
            </a:r>
            <a:r>
              <a:rPr lang="en-US" sz="2400" dirty="0" err="1"/>
              <a:t>disebut</a:t>
            </a:r>
            <a:r>
              <a:rPr lang="en-US" sz="2400" dirty="0"/>
              <a:t> </a:t>
            </a:r>
            <a:r>
              <a:rPr lang="en-US" sz="2400" dirty="0" err="1"/>
              <a:t>dan</a:t>
            </a:r>
            <a:r>
              <a:rPr lang="en-US" sz="2400" dirty="0"/>
              <a:t> </a:t>
            </a:r>
            <a:r>
              <a:rPr lang="en-US" sz="2400" dirty="0" err="1"/>
              <a:t>diingatkan</a:t>
            </a:r>
            <a:r>
              <a:rPr lang="en-US" sz="2400" dirty="0"/>
              <a:t> </a:t>
            </a:r>
            <a:r>
              <a:rPr lang="en-US" sz="2400" dirty="0" err="1"/>
              <a:t>oleh</a:t>
            </a:r>
            <a:r>
              <a:rPr lang="en-US" sz="2400" dirty="0"/>
              <a:t> </a:t>
            </a:r>
            <a:r>
              <a:rPr lang="en-US" sz="2400" dirty="0" err="1"/>
              <a:t>baginda</a:t>
            </a:r>
            <a:r>
              <a:rPr lang="en-US" sz="2400" dirty="0"/>
              <a:t> </a:t>
            </a:r>
            <a:r>
              <a:rPr lang="en-US" sz="2400" dirty="0" err="1"/>
              <a:t>Rasulullah</a:t>
            </a:r>
            <a:r>
              <a:rPr lang="en-US" sz="2400" dirty="0"/>
              <a:t> SAW.</a:t>
            </a:r>
            <a:endParaRPr lang="en-US" sz="2400" b="1" dirty="0">
              <a:ln w="6350"/>
              <a:solidFill>
                <a:schemeClr val="bg1">
                  <a:shade val="50000"/>
                </a:schemeClr>
              </a:solidFill>
              <a:effectLst>
                <a:glow rad="63500">
                  <a:schemeClr val="accent2">
                    <a:satMod val="175000"/>
                    <a:alpha val="40000"/>
                  </a:schemeClr>
                </a:glow>
              </a:effectLst>
            </a:endParaRPr>
          </a:p>
        </p:txBody>
      </p:sp>
      <p:sp>
        <p:nvSpPr>
          <p:cNvPr id="11" name="Rounded Rectangle 10"/>
          <p:cNvSpPr/>
          <p:nvPr/>
        </p:nvSpPr>
        <p:spPr>
          <a:xfrm>
            <a:off x="1259632" y="3227948"/>
            <a:ext cx="6715172" cy="2145268"/>
          </a:xfrm>
          <a:prstGeom prst="roundRect">
            <a:avLst/>
          </a:prstGeom>
          <a:ln w="38100"/>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dirty="0" err="1"/>
              <a:t>umat</a:t>
            </a:r>
            <a:r>
              <a:rPr lang="en-US" sz="2400" dirty="0"/>
              <a:t> Islam, </a:t>
            </a:r>
            <a:r>
              <a:rPr lang="en-US" sz="2400" dirty="0" err="1"/>
              <a:t>walau</a:t>
            </a:r>
            <a:r>
              <a:rPr lang="en-US" sz="2400" dirty="0"/>
              <a:t> </a:t>
            </a:r>
            <a:r>
              <a:rPr lang="en-US" sz="2400" dirty="0" err="1"/>
              <a:t>apa</a:t>
            </a:r>
            <a:r>
              <a:rPr lang="en-US" sz="2400" dirty="0"/>
              <a:t> pun </a:t>
            </a:r>
            <a:r>
              <a:rPr lang="en-US" sz="2400" dirty="0" err="1"/>
              <a:t>fitnah</a:t>
            </a:r>
            <a:r>
              <a:rPr lang="en-US" sz="2400" dirty="0"/>
              <a:t> yang </a:t>
            </a:r>
            <a:r>
              <a:rPr lang="en-US" sz="2400" dirty="0" err="1"/>
              <a:t>melanda</a:t>
            </a:r>
            <a:r>
              <a:rPr lang="en-US" sz="2400" dirty="0"/>
              <a:t>, </a:t>
            </a:r>
            <a:r>
              <a:rPr lang="en-US" sz="2400" dirty="0" err="1"/>
              <a:t>kita</a:t>
            </a:r>
            <a:r>
              <a:rPr lang="en-US" sz="2400" dirty="0"/>
              <a:t> </a:t>
            </a:r>
            <a:r>
              <a:rPr lang="en-US" sz="2400" dirty="0" err="1"/>
              <a:t>tetap</a:t>
            </a:r>
            <a:r>
              <a:rPr lang="en-US" sz="2400" dirty="0"/>
              <a:t> </a:t>
            </a:r>
            <a:r>
              <a:rPr lang="en-US" sz="2400" dirty="0" err="1"/>
              <a:t>meyakini</a:t>
            </a:r>
            <a:r>
              <a:rPr lang="en-US" sz="2400" dirty="0"/>
              <a:t> </a:t>
            </a:r>
            <a:r>
              <a:rPr lang="en-US" sz="2400" dirty="0" err="1"/>
              <a:t>bahawa</a:t>
            </a:r>
            <a:r>
              <a:rPr lang="en-US" sz="2400" dirty="0"/>
              <a:t> </a:t>
            </a:r>
            <a:r>
              <a:rPr lang="en-US" sz="2400" dirty="0" err="1"/>
              <a:t>pegangan</a:t>
            </a:r>
            <a:r>
              <a:rPr lang="en-US" sz="2400" dirty="0"/>
              <a:t> yang </a:t>
            </a:r>
            <a:r>
              <a:rPr lang="en-US" sz="2400" dirty="0" err="1"/>
              <a:t>bersumberkan</a:t>
            </a:r>
            <a:r>
              <a:rPr lang="en-US" sz="2400" dirty="0"/>
              <a:t> </a:t>
            </a:r>
            <a:r>
              <a:rPr lang="en-US" sz="2400" dirty="0" err="1"/>
              <a:t>kepada</a:t>
            </a:r>
            <a:r>
              <a:rPr lang="en-US" sz="2400" dirty="0"/>
              <a:t> </a:t>
            </a:r>
            <a:r>
              <a:rPr lang="en-US" sz="2400" dirty="0" err="1"/>
              <a:t>petunjuk</a:t>
            </a:r>
            <a:r>
              <a:rPr lang="en-US" sz="2400" dirty="0"/>
              <a:t> al-Quran, as-</a:t>
            </a:r>
            <a:r>
              <a:rPr lang="en-US" sz="2400" dirty="0" err="1"/>
              <a:t>Sunnah</a:t>
            </a:r>
            <a:r>
              <a:rPr lang="en-US" sz="2400" dirty="0"/>
              <a:t> </a:t>
            </a:r>
            <a:r>
              <a:rPr lang="en-US" sz="2400" dirty="0" err="1"/>
              <a:t>serta</a:t>
            </a:r>
            <a:r>
              <a:rPr lang="en-US" sz="2400" dirty="0"/>
              <a:t> </a:t>
            </a:r>
            <a:r>
              <a:rPr lang="en-US" sz="2400" dirty="0" err="1"/>
              <a:t>bimbingan</a:t>
            </a:r>
            <a:r>
              <a:rPr lang="en-US" sz="2400" dirty="0"/>
              <a:t> </a:t>
            </a:r>
            <a:r>
              <a:rPr lang="en-US" sz="2400" dirty="0" err="1"/>
              <a:t>ulamak</a:t>
            </a:r>
            <a:r>
              <a:rPr lang="en-US" sz="2400" dirty="0"/>
              <a:t> </a:t>
            </a:r>
            <a:r>
              <a:rPr lang="en-US" sz="2400" dirty="0" err="1"/>
              <a:t>Ahli</a:t>
            </a:r>
            <a:r>
              <a:rPr lang="en-US" sz="2400" dirty="0"/>
              <a:t> </a:t>
            </a:r>
            <a:r>
              <a:rPr lang="en-US" sz="2400" dirty="0" err="1"/>
              <a:t>Sunnah</a:t>
            </a:r>
            <a:r>
              <a:rPr lang="en-US" sz="2400" dirty="0"/>
              <a:t> </a:t>
            </a:r>
            <a:r>
              <a:rPr lang="en-US" sz="2400" dirty="0" err="1"/>
              <a:t>Wal</a:t>
            </a:r>
            <a:r>
              <a:rPr lang="en-US" sz="2400" dirty="0"/>
              <a:t> </a:t>
            </a:r>
            <a:r>
              <a:rPr lang="en-US" sz="2400" dirty="0" err="1"/>
              <a:t>Jamaah</a:t>
            </a:r>
            <a:r>
              <a:rPr lang="en-US" sz="2400" dirty="0"/>
              <a:t> </a:t>
            </a:r>
            <a:r>
              <a:rPr lang="en-US" sz="2400" dirty="0" err="1"/>
              <a:t>sentiasa</a:t>
            </a:r>
            <a:r>
              <a:rPr lang="en-US" sz="2400" dirty="0"/>
              <a:t> </a:t>
            </a:r>
            <a:r>
              <a:rPr lang="en-US" sz="2400" dirty="0" err="1"/>
              <a:t>tertegak</a:t>
            </a:r>
            <a:r>
              <a:rPr lang="en-US" sz="2400" dirty="0"/>
              <a:t> di </a:t>
            </a:r>
            <a:r>
              <a:rPr lang="en-US" sz="2400" dirty="0" err="1"/>
              <a:t>atas</a:t>
            </a:r>
            <a:r>
              <a:rPr lang="en-US" sz="2400" dirty="0"/>
              <a:t> </a:t>
            </a:r>
            <a:r>
              <a:rPr lang="en-US" sz="2400" dirty="0" err="1"/>
              <a:t>kebenaran</a:t>
            </a:r>
            <a:r>
              <a:rPr lang="en-US" sz="2400" dirty="0"/>
              <a:t>.</a:t>
            </a:r>
            <a:endParaRPr lang="en-US" sz="2400" b="1" dirty="0">
              <a:ln w="6350"/>
              <a:solidFill>
                <a:schemeClr val="bg1">
                  <a:shade val="50000"/>
                </a:schemeClr>
              </a:solidFill>
              <a:effectLst>
                <a:glow rad="63500">
                  <a:schemeClr val="accent2">
                    <a:satMod val="175000"/>
                    <a:alpha val="40000"/>
                  </a:schemeClr>
                </a:glo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ounded Rectangle 10"/>
          <p:cNvSpPr/>
          <p:nvPr/>
        </p:nvSpPr>
        <p:spPr>
          <a:xfrm>
            <a:off x="642910" y="1812945"/>
            <a:ext cx="7929618" cy="1328023"/>
          </a:xfrm>
          <a:prstGeom prst="roundRect">
            <a:avLst/>
          </a:prstGeom>
          <a:ln>
            <a:solidFill>
              <a:srgbClr val="FFFF00"/>
            </a:solidFill>
            <a:prstDash val="lgDash"/>
          </a:ln>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en-US" sz="2400" dirty="0"/>
              <a:t>Di </a:t>
            </a:r>
            <a:r>
              <a:rPr lang="en-US" sz="2400" dirty="0" err="1"/>
              <a:t>samping</a:t>
            </a:r>
            <a:r>
              <a:rPr lang="en-US" sz="2400" dirty="0"/>
              <a:t> </a:t>
            </a:r>
            <a:r>
              <a:rPr lang="en-US" sz="2400" dirty="0" err="1"/>
              <a:t>itu</a:t>
            </a:r>
            <a:r>
              <a:rPr lang="en-US" sz="2400" dirty="0"/>
              <a:t>, </a:t>
            </a:r>
            <a:r>
              <a:rPr lang="en-US" sz="2400" dirty="0" err="1"/>
              <a:t>kewujudan</a:t>
            </a:r>
            <a:r>
              <a:rPr lang="en-US" sz="2400" dirty="0"/>
              <a:t> </a:t>
            </a:r>
            <a:r>
              <a:rPr lang="en-US" sz="2400" dirty="0" err="1"/>
              <a:t>golongan</a:t>
            </a:r>
            <a:r>
              <a:rPr lang="en-US" sz="2400" dirty="0"/>
              <a:t> yang </a:t>
            </a:r>
            <a:r>
              <a:rPr lang="en-US" sz="2400" dirty="0" err="1"/>
              <a:t>membela</a:t>
            </a:r>
            <a:r>
              <a:rPr lang="en-US" sz="2400" dirty="0"/>
              <a:t> agama </a:t>
            </a:r>
            <a:r>
              <a:rPr lang="en-US" sz="2400" dirty="0" err="1"/>
              <a:t>ini</a:t>
            </a:r>
            <a:r>
              <a:rPr lang="en-US" sz="2400" dirty="0"/>
              <a:t> </a:t>
            </a:r>
            <a:r>
              <a:rPr lang="en-US" sz="2400" dirty="0" err="1"/>
              <a:t>juga</a:t>
            </a:r>
            <a:r>
              <a:rPr lang="en-US" sz="2400" dirty="0"/>
              <a:t> </a:t>
            </a:r>
            <a:r>
              <a:rPr lang="en-US" sz="2400" dirty="0" err="1"/>
              <a:t>sentiasa</a:t>
            </a:r>
            <a:r>
              <a:rPr lang="en-US" sz="2400" dirty="0"/>
              <a:t> </a:t>
            </a:r>
            <a:r>
              <a:rPr lang="en-US" sz="2400" dirty="0" err="1"/>
              <a:t>mendepani</a:t>
            </a:r>
            <a:r>
              <a:rPr lang="en-US" sz="2400" dirty="0"/>
              <a:t> </a:t>
            </a:r>
            <a:r>
              <a:rPr lang="en-US" sz="2400" dirty="0" err="1"/>
              <a:t>apa</a:t>
            </a:r>
            <a:r>
              <a:rPr lang="en-US" sz="2400" dirty="0"/>
              <a:t> </a:t>
            </a:r>
            <a:r>
              <a:rPr lang="en-US" sz="2400" dirty="0" err="1"/>
              <a:t>jua</a:t>
            </a:r>
            <a:r>
              <a:rPr lang="en-US" sz="2400" dirty="0"/>
              <a:t> </a:t>
            </a:r>
            <a:r>
              <a:rPr lang="en-US" sz="2400" dirty="0" err="1"/>
              <a:t>bentuk</a:t>
            </a:r>
            <a:r>
              <a:rPr lang="en-US" sz="2400" dirty="0"/>
              <a:t> </a:t>
            </a:r>
            <a:r>
              <a:rPr lang="en-US" sz="2400" dirty="0" err="1"/>
              <a:t>kesesatan</a:t>
            </a:r>
            <a:r>
              <a:rPr lang="en-US" sz="2400" dirty="0"/>
              <a:t>, </a:t>
            </a:r>
            <a:r>
              <a:rPr lang="en-US" sz="2400" dirty="0" err="1"/>
              <a:t>keadaan</a:t>
            </a:r>
            <a:r>
              <a:rPr lang="en-US" sz="2400" dirty="0"/>
              <a:t> </a:t>
            </a:r>
            <a:r>
              <a:rPr lang="en-US" sz="2400" dirty="0" err="1"/>
              <a:t>dan</a:t>
            </a:r>
            <a:r>
              <a:rPr lang="en-US" sz="2400" dirty="0"/>
              <a:t> </a:t>
            </a:r>
            <a:r>
              <a:rPr lang="en-US" sz="2400" dirty="0" err="1"/>
              <a:t>cabaran</a:t>
            </a:r>
            <a:r>
              <a:rPr lang="en-US" sz="2400" dirty="0"/>
              <a:t> yang </a:t>
            </a:r>
            <a:r>
              <a:rPr lang="en-US" sz="2400" dirty="0" err="1"/>
              <a:t>mendatang</a:t>
            </a:r>
            <a:r>
              <a:rPr lang="en-US" sz="2400" dirty="0"/>
              <a:t>.</a:t>
            </a:r>
            <a:endParaRPr lang="en-US" sz="240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endParaRPr>
          </a:p>
        </p:txBody>
      </p:sp>
      <p:sp>
        <p:nvSpPr>
          <p:cNvPr id="12" name="Rounded Rectangle 11"/>
          <p:cNvSpPr/>
          <p:nvPr/>
        </p:nvSpPr>
        <p:spPr>
          <a:xfrm>
            <a:off x="642910" y="3786190"/>
            <a:ext cx="7929618" cy="1328023"/>
          </a:xfrm>
          <a:prstGeom prst="roundRect">
            <a:avLst/>
          </a:prstGeom>
          <a:solidFill>
            <a:srgbClr val="FFFF00"/>
          </a:solidFill>
          <a:ln>
            <a:solidFill>
              <a:srgbClr val="FF0000"/>
            </a:solidFill>
            <a:prstDash val="dash"/>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400" dirty="0" err="1">
                <a:solidFill>
                  <a:srgbClr val="C00000"/>
                </a:solidFill>
              </a:rPr>
              <a:t>Lebih</a:t>
            </a:r>
            <a:r>
              <a:rPr lang="en-US" sz="2400" dirty="0">
                <a:solidFill>
                  <a:srgbClr val="C00000"/>
                </a:solidFill>
              </a:rPr>
              <a:t> </a:t>
            </a:r>
            <a:r>
              <a:rPr lang="en-US" sz="2400" dirty="0" err="1">
                <a:solidFill>
                  <a:srgbClr val="C00000"/>
                </a:solidFill>
              </a:rPr>
              <a:t>meyakinkan</a:t>
            </a:r>
            <a:r>
              <a:rPr lang="en-US" sz="2400" dirty="0">
                <a:solidFill>
                  <a:srgbClr val="C00000"/>
                </a:solidFill>
              </a:rPr>
              <a:t> </a:t>
            </a:r>
            <a:r>
              <a:rPr lang="en-US" sz="2400" dirty="0" err="1">
                <a:solidFill>
                  <a:srgbClr val="C00000"/>
                </a:solidFill>
              </a:rPr>
              <a:t>kita</a:t>
            </a:r>
            <a:r>
              <a:rPr lang="en-US" sz="2400" dirty="0">
                <a:solidFill>
                  <a:srgbClr val="C00000"/>
                </a:solidFill>
              </a:rPr>
              <a:t> </a:t>
            </a:r>
            <a:r>
              <a:rPr lang="en-US" sz="2400" dirty="0" err="1">
                <a:solidFill>
                  <a:srgbClr val="C00000"/>
                </a:solidFill>
              </a:rPr>
              <a:t>bahawa</a:t>
            </a:r>
            <a:r>
              <a:rPr lang="en-US" sz="2400" dirty="0">
                <a:solidFill>
                  <a:srgbClr val="C00000"/>
                </a:solidFill>
              </a:rPr>
              <a:t> Allah SWT </a:t>
            </a:r>
            <a:r>
              <a:rPr lang="en-US" sz="2400" dirty="0" err="1">
                <a:solidFill>
                  <a:srgbClr val="C00000"/>
                </a:solidFill>
              </a:rPr>
              <a:t>sendiri</a:t>
            </a:r>
            <a:r>
              <a:rPr lang="en-US" sz="2400" dirty="0">
                <a:solidFill>
                  <a:srgbClr val="C00000"/>
                </a:solidFill>
              </a:rPr>
              <a:t> </a:t>
            </a:r>
            <a:r>
              <a:rPr lang="en-US" sz="2400" dirty="0" err="1">
                <a:solidFill>
                  <a:srgbClr val="C00000"/>
                </a:solidFill>
              </a:rPr>
              <a:t>memberi</a:t>
            </a:r>
            <a:r>
              <a:rPr lang="en-US" sz="2400" dirty="0">
                <a:solidFill>
                  <a:srgbClr val="C00000"/>
                </a:solidFill>
              </a:rPr>
              <a:t> </a:t>
            </a:r>
            <a:r>
              <a:rPr lang="en-US" sz="2400" dirty="0" err="1">
                <a:solidFill>
                  <a:srgbClr val="C00000"/>
                </a:solidFill>
              </a:rPr>
              <a:t>jaminan</a:t>
            </a:r>
            <a:r>
              <a:rPr lang="en-US" sz="2400" dirty="0">
                <a:solidFill>
                  <a:srgbClr val="C00000"/>
                </a:solidFill>
              </a:rPr>
              <a:t> </a:t>
            </a:r>
            <a:r>
              <a:rPr lang="en-US" sz="2400" dirty="0" err="1">
                <a:solidFill>
                  <a:srgbClr val="C00000"/>
                </a:solidFill>
              </a:rPr>
              <a:t>bahawa</a:t>
            </a:r>
            <a:r>
              <a:rPr lang="en-US" sz="2400" dirty="0">
                <a:solidFill>
                  <a:srgbClr val="C00000"/>
                </a:solidFill>
              </a:rPr>
              <a:t> agama Islam </a:t>
            </a:r>
            <a:r>
              <a:rPr lang="en-US" sz="2400" dirty="0" err="1">
                <a:solidFill>
                  <a:srgbClr val="C00000"/>
                </a:solidFill>
              </a:rPr>
              <a:t>ini</a:t>
            </a:r>
            <a:r>
              <a:rPr lang="en-US" sz="2400" dirty="0">
                <a:solidFill>
                  <a:srgbClr val="C00000"/>
                </a:solidFill>
              </a:rPr>
              <a:t> </a:t>
            </a:r>
            <a:r>
              <a:rPr lang="en-US" sz="2400" dirty="0" err="1">
                <a:solidFill>
                  <a:srgbClr val="C00000"/>
                </a:solidFill>
              </a:rPr>
              <a:t>tetap</a:t>
            </a:r>
            <a:r>
              <a:rPr lang="en-US" sz="2400" dirty="0">
                <a:solidFill>
                  <a:srgbClr val="C00000"/>
                </a:solidFill>
              </a:rPr>
              <a:t> </a:t>
            </a:r>
            <a:r>
              <a:rPr lang="en-US" sz="2400" dirty="0" err="1">
                <a:solidFill>
                  <a:srgbClr val="C00000"/>
                </a:solidFill>
              </a:rPr>
              <a:t>teguh</a:t>
            </a:r>
            <a:r>
              <a:rPr lang="en-US" sz="2400" dirty="0">
                <a:solidFill>
                  <a:srgbClr val="C00000"/>
                </a:solidFill>
              </a:rPr>
              <a:t> </a:t>
            </a:r>
            <a:r>
              <a:rPr lang="en-US" sz="2400" dirty="0" err="1">
                <a:solidFill>
                  <a:srgbClr val="C00000"/>
                </a:solidFill>
              </a:rPr>
              <a:t>terpelihara</a:t>
            </a:r>
            <a:r>
              <a:rPr lang="en-US" sz="2400" dirty="0">
                <a:solidFill>
                  <a:srgbClr val="C00000"/>
                </a:solidFill>
              </a:rPr>
              <a:t> </a:t>
            </a:r>
            <a:r>
              <a:rPr lang="en-US" sz="2400" dirty="0" err="1">
                <a:solidFill>
                  <a:srgbClr val="C00000"/>
                </a:solidFill>
              </a:rPr>
              <a:t>walau</a:t>
            </a:r>
            <a:r>
              <a:rPr lang="en-US" sz="2400" dirty="0">
                <a:solidFill>
                  <a:srgbClr val="C00000"/>
                </a:solidFill>
              </a:rPr>
              <a:t> </a:t>
            </a:r>
            <a:r>
              <a:rPr lang="en-US" sz="2400" dirty="0" err="1">
                <a:solidFill>
                  <a:srgbClr val="C00000"/>
                </a:solidFill>
              </a:rPr>
              <a:t>ada</a:t>
            </a:r>
            <a:r>
              <a:rPr lang="en-US" sz="2400" dirty="0">
                <a:solidFill>
                  <a:srgbClr val="C00000"/>
                </a:solidFill>
              </a:rPr>
              <a:t> </a:t>
            </a:r>
            <a:r>
              <a:rPr lang="en-US" sz="2400" dirty="0" err="1">
                <a:solidFill>
                  <a:srgbClr val="C00000"/>
                </a:solidFill>
              </a:rPr>
              <a:t>ancaman</a:t>
            </a:r>
            <a:r>
              <a:rPr lang="en-US" sz="2400" dirty="0">
                <a:solidFill>
                  <a:srgbClr val="C00000"/>
                </a:solidFill>
              </a:rPr>
              <a:t> </a:t>
            </a:r>
            <a:r>
              <a:rPr lang="en-US" sz="2400" dirty="0" err="1">
                <a:solidFill>
                  <a:srgbClr val="C00000"/>
                </a:solidFill>
              </a:rPr>
              <a:t>daripada</a:t>
            </a:r>
            <a:r>
              <a:rPr lang="en-US" sz="2400" dirty="0">
                <a:solidFill>
                  <a:srgbClr val="C00000"/>
                </a:solidFill>
              </a:rPr>
              <a:t> </a:t>
            </a:r>
            <a:r>
              <a:rPr lang="en-US" sz="2400" dirty="0" err="1">
                <a:solidFill>
                  <a:srgbClr val="C00000"/>
                </a:solidFill>
              </a:rPr>
              <a:t>musuh-musuhnya</a:t>
            </a:r>
            <a:r>
              <a:rPr lang="en-US" sz="2400" dirty="0">
                <a:solidFill>
                  <a:srgbClr val="C00000"/>
                </a:solidFill>
              </a:rPr>
              <a:t>.</a:t>
            </a:r>
            <a:endParaRPr lang="en-US" sz="2400" dirty="0">
              <a:ln w="18415" cmpd="sng">
                <a:solidFill>
                  <a:schemeClr val="bg1"/>
                </a:solidFill>
                <a:prstDash val="solid"/>
              </a:ln>
              <a:solidFill>
                <a:srgbClr val="C00000"/>
              </a:solidFill>
              <a:effectLst>
                <a:glow rad="635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683568" y="1916832"/>
            <a:ext cx="7674614" cy="1277914"/>
          </a:xfrm>
          <a:prstGeom prst="rect">
            <a:avLst/>
          </a:prstGeom>
        </p:spPr>
        <p:txBody>
          <a:bodyPr wrap="square">
            <a:spAutoFit/>
          </a:bodyPr>
          <a:lstStyle/>
          <a:p>
            <a:pPr algn="ctr" rtl="1">
              <a:lnSpc>
                <a:spcPct val="107000"/>
              </a:lnSpc>
            </a:pPr>
            <a:r>
              <a:rPr lang="ar-SA" sz="3600" dirty="0">
                <a:latin typeface="Calibri" panose="020F0502020204030204" pitchFamily="34" charset="0"/>
                <a:ea typeface="Times New Roman" panose="02020603050405020304" pitchFamily="18" charset="0"/>
                <a:cs typeface="QCF_P192" panose="02000400000000000000" pitchFamily="2" charset="2"/>
              </a:rPr>
              <a:t>ﭑ ﭒ ﭓ ﭔ ﭕ ﭖ ﭗ ﭘ ﭙ ﭚ ﭛ ﭜ ﭝ ﭞ ﭟ ﭠ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899266" y="3573016"/>
            <a:ext cx="7228733" cy="1200329"/>
          </a:xfrm>
          <a:prstGeom prst="rect">
            <a:avLst/>
          </a:prstGeom>
        </p:spPr>
        <p:txBody>
          <a:bodyPr wrap="square">
            <a:spAutoFit/>
          </a:bodyPr>
          <a:lstStyle/>
          <a:p>
            <a:pPr algn="just"/>
            <a:r>
              <a:rPr lang="en-US" b="1" dirty="0" err="1">
                <a:solidFill>
                  <a:srgbClr val="000000"/>
                </a:solidFill>
                <a:latin typeface="Times New Roman" panose="02020603050405020304" pitchFamily="18" charset="0"/>
                <a:ea typeface="Calibri" panose="020F0502020204030204" pitchFamily="34" charset="0"/>
              </a:rPr>
              <a:t>Maksudnya</a:t>
            </a:r>
            <a:r>
              <a:rPr lang="en-US" b="1" dirty="0">
                <a:solidFill>
                  <a:srgbClr val="000000"/>
                </a:solidFill>
                <a:latin typeface="Times New Roman" panose="02020603050405020304" pitchFamily="18" charset="0"/>
                <a:ea typeface="Calibri" panose="020F0502020204030204" pitchFamily="34" charset="0"/>
              </a:rPr>
              <a:t>:</a:t>
            </a:r>
            <a:r>
              <a:rPr lang="en-US" dirty="0">
                <a:solidFill>
                  <a:srgbClr val="000000"/>
                </a:solidFill>
                <a:latin typeface="Times New Roman" panose="02020603050405020304" pitchFamily="18" charset="0"/>
                <a:ea typeface="Calibri" panose="020F0502020204030204" pitchFamily="34" charset="0"/>
              </a:rPr>
              <a:t> </a:t>
            </a:r>
            <a:r>
              <a:rPr lang="en-US" i="1" dirty="0">
                <a:solidFill>
                  <a:srgbClr val="000000"/>
                </a:solidFill>
                <a:latin typeface="Times New Roman" panose="02020603050405020304" pitchFamily="18" charset="0"/>
                <a:ea typeface="Calibri" panose="020F0502020204030204" pitchFamily="34" charset="0"/>
              </a:rPr>
              <a:t>“</a:t>
            </a:r>
            <a:r>
              <a:rPr lang="en-US" i="1" dirty="0" err="1">
                <a:solidFill>
                  <a:srgbClr val="000000"/>
                </a:solidFill>
                <a:latin typeface="Times New Roman" panose="02020603050405020304" pitchFamily="18" charset="0"/>
                <a:ea typeface="Calibri" panose="020F0502020204030204" pitchFamily="34" charset="0"/>
              </a:rPr>
              <a:t>Mereka</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hendak</a:t>
            </a:r>
            <a:r>
              <a:rPr lang="en-US" i="1" dirty="0">
                <a:solidFill>
                  <a:srgbClr val="000000"/>
                </a:solidFill>
                <a:latin typeface="Times New Roman" panose="02020603050405020304" pitchFamily="18" charset="0"/>
                <a:ea typeface="Calibri" panose="020F0502020204030204" pitchFamily="34" charset="0"/>
              </a:rPr>
              <a:t> </a:t>
            </a:r>
            <a:r>
              <a:rPr lang="en-US" b="1" i="1" dirty="0" err="1">
                <a:solidFill>
                  <a:srgbClr val="000000"/>
                </a:solidFill>
                <a:latin typeface="Times New Roman" panose="02020603050405020304" pitchFamily="18" charset="0"/>
                <a:ea typeface="Calibri" panose="020F0502020204030204" pitchFamily="34" charset="0"/>
              </a:rPr>
              <a:t>memadamkan</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cahaya</a:t>
            </a:r>
            <a:r>
              <a:rPr lang="en-US" i="1" dirty="0">
                <a:solidFill>
                  <a:srgbClr val="000000"/>
                </a:solidFill>
                <a:latin typeface="Times New Roman" panose="02020603050405020304" pitchFamily="18" charset="0"/>
                <a:ea typeface="Calibri" panose="020F0502020204030204" pitchFamily="34" charset="0"/>
              </a:rPr>
              <a:t> Allah (agama Islam) </a:t>
            </a:r>
            <a:r>
              <a:rPr lang="en-US" i="1" dirty="0" err="1">
                <a:solidFill>
                  <a:srgbClr val="000000"/>
                </a:solidFill>
                <a:latin typeface="Times New Roman" panose="02020603050405020304" pitchFamily="18" charset="0"/>
                <a:ea typeface="Calibri" panose="020F0502020204030204" pitchFamily="34" charset="0"/>
              </a:rPr>
              <a:t>dengan</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mulut</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mereka</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sedang</a:t>
            </a:r>
            <a:r>
              <a:rPr lang="en-US" i="1" dirty="0">
                <a:solidFill>
                  <a:srgbClr val="000000"/>
                </a:solidFill>
                <a:latin typeface="Times New Roman" panose="02020603050405020304" pitchFamily="18" charset="0"/>
                <a:ea typeface="Calibri" panose="020F0502020204030204" pitchFamily="34" charset="0"/>
              </a:rPr>
              <a:t> Allah </a:t>
            </a:r>
            <a:r>
              <a:rPr lang="en-US" i="1" dirty="0" err="1">
                <a:solidFill>
                  <a:srgbClr val="000000"/>
                </a:solidFill>
                <a:latin typeface="Times New Roman" panose="02020603050405020304" pitchFamily="18" charset="0"/>
                <a:ea typeface="Calibri" panose="020F0502020204030204" pitchFamily="34" charset="0"/>
              </a:rPr>
              <a:t>tidak</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menghendaki</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melainkan</a:t>
            </a:r>
            <a:r>
              <a:rPr lang="en-US" i="1" dirty="0">
                <a:solidFill>
                  <a:srgbClr val="000000"/>
                </a:solidFill>
                <a:latin typeface="Times New Roman" panose="02020603050405020304" pitchFamily="18" charset="0"/>
                <a:ea typeface="Calibri" panose="020F0502020204030204" pitchFamily="34" charset="0"/>
              </a:rPr>
              <a:t> </a:t>
            </a:r>
            <a:r>
              <a:rPr lang="en-US" b="1" i="1" dirty="0" err="1">
                <a:solidFill>
                  <a:srgbClr val="000000"/>
                </a:solidFill>
                <a:latin typeface="Times New Roman" panose="02020603050405020304" pitchFamily="18" charset="0"/>
                <a:ea typeface="Calibri" panose="020F0502020204030204" pitchFamily="34" charset="0"/>
              </a:rPr>
              <a:t>menyempurnakan</a:t>
            </a:r>
            <a:r>
              <a:rPr lang="en-US" b="1" i="1" dirty="0">
                <a:solidFill>
                  <a:srgbClr val="000000"/>
                </a:solidFill>
                <a:latin typeface="Times New Roman" panose="02020603050405020304" pitchFamily="18" charset="0"/>
                <a:ea typeface="Calibri" panose="020F0502020204030204" pitchFamily="34" charset="0"/>
              </a:rPr>
              <a:t> </a:t>
            </a:r>
            <a:r>
              <a:rPr lang="en-US" b="1" i="1" dirty="0" err="1">
                <a:solidFill>
                  <a:srgbClr val="000000"/>
                </a:solidFill>
                <a:latin typeface="Times New Roman" panose="02020603050405020304" pitchFamily="18" charset="0"/>
                <a:ea typeface="Calibri" panose="020F0502020204030204" pitchFamily="34" charset="0"/>
              </a:rPr>
              <a:t>cahayaNya</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sekalipun</a:t>
            </a:r>
            <a:r>
              <a:rPr lang="en-US" i="1" dirty="0">
                <a:solidFill>
                  <a:srgbClr val="000000"/>
                </a:solidFill>
                <a:latin typeface="Times New Roman" panose="02020603050405020304" pitchFamily="18" charset="0"/>
                <a:ea typeface="Calibri" panose="020F0502020204030204" pitchFamily="34" charset="0"/>
              </a:rPr>
              <a:t> orang-orang </a:t>
            </a:r>
            <a:r>
              <a:rPr lang="en-US" i="1" dirty="0" err="1">
                <a:solidFill>
                  <a:srgbClr val="000000"/>
                </a:solidFill>
                <a:latin typeface="Times New Roman" panose="02020603050405020304" pitchFamily="18" charset="0"/>
                <a:ea typeface="Calibri" panose="020F0502020204030204" pitchFamily="34" charset="0"/>
              </a:rPr>
              <a:t>kafir</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tidak</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suka</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akan</a:t>
            </a:r>
            <a:r>
              <a:rPr lang="en-US" i="1" dirty="0">
                <a:solidFill>
                  <a:srgbClr val="000000"/>
                </a:solidFill>
                <a:latin typeface="Times New Roman" panose="02020603050405020304" pitchFamily="18" charset="0"/>
                <a:ea typeface="Calibri" panose="020F0502020204030204" pitchFamily="34" charset="0"/>
              </a:rPr>
              <a:t> yang </a:t>
            </a:r>
            <a:r>
              <a:rPr lang="en-US" i="1" dirty="0" err="1">
                <a:solidFill>
                  <a:srgbClr val="000000"/>
                </a:solidFill>
                <a:latin typeface="Times New Roman" panose="02020603050405020304" pitchFamily="18" charset="0"/>
                <a:ea typeface="Calibri" panose="020F0502020204030204" pitchFamily="34" charset="0"/>
              </a:rPr>
              <a:t>demikian</a:t>
            </a:r>
            <a:r>
              <a:rPr lang="en-US" i="1" dirty="0" smtClean="0">
                <a:solidFill>
                  <a:srgbClr val="000000"/>
                </a:solidFill>
                <a:latin typeface="Times New Roman" panose="02020603050405020304" pitchFamily="18" charset="0"/>
                <a:ea typeface="Calibri" panose="020F0502020204030204" pitchFamily="34" charset="0"/>
              </a:rPr>
              <a:t>).” Surah at-Taubah:32</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ounded Rectangle 10"/>
          <p:cNvSpPr/>
          <p:nvPr/>
        </p:nvSpPr>
        <p:spPr>
          <a:xfrm>
            <a:off x="642910" y="1978655"/>
            <a:ext cx="7929618" cy="2962513"/>
          </a:xfrm>
          <a:prstGeom prst="roundRect">
            <a:avLst/>
          </a:prstGeom>
          <a:ln>
            <a:solidFill>
              <a:srgbClr val="FFFF00"/>
            </a:solidFill>
            <a:prstDash val="lgDash"/>
          </a:ln>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en-US" sz="2400" dirty="0" err="1"/>
              <a:t>Walaupun</a:t>
            </a:r>
            <a:r>
              <a:rPr lang="en-US" sz="2400" dirty="0"/>
              <a:t> </a:t>
            </a:r>
            <a:r>
              <a:rPr lang="en-US" sz="2400" dirty="0" err="1"/>
              <a:t>kemunculan</a:t>
            </a:r>
            <a:r>
              <a:rPr lang="en-US" sz="2400" dirty="0"/>
              <a:t> </a:t>
            </a:r>
            <a:r>
              <a:rPr lang="en-US" sz="2400" dirty="0" err="1"/>
              <a:t>fahaman</a:t>
            </a:r>
            <a:r>
              <a:rPr lang="en-US" sz="2400" dirty="0"/>
              <a:t> </a:t>
            </a:r>
            <a:r>
              <a:rPr lang="en-US" sz="2400" dirty="0" err="1"/>
              <a:t>sesat</a:t>
            </a:r>
            <a:r>
              <a:rPr lang="en-US" sz="2400" dirty="0"/>
              <a:t> </a:t>
            </a:r>
            <a:r>
              <a:rPr lang="en-US" sz="2400" dirty="0" err="1"/>
              <a:t>sering</a:t>
            </a:r>
            <a:r>
              <a:rPr lang="en-US" sz="2400" dirty="0"/>
              <a:t> </a:t>
            </a:r>
            <a:r>
              <a:rPr lang="en-US" sz="2400" dirty="0" err="1"/>
              <a:t>berlaku</a:t>
            </a:r>
            <a:r>
              <a:rPr lang="en-US" sz="2400" dirty="0"/>
              <a:t> </a:t>
            </a:r>
            <a:r>
              <a:rPr lang="en-US" sz="2400" dirty="0" err="1"/>
              <a:t>setiap</a:t>
            </a:r>
            <a:r>
              <a:rPr lang="en-US" sz="2400" dirty="0"/>
              <a:t> </a:t>
            </a:r>
            <a:r>
              <a:rPr lang="en-US" sz="2400" dirty="0" err="1"/>
              <a:t>zaman</a:t>
            </a:r>
            <a:r>
              <a:rPr lang="en-US" sz="2400" dirty="0"/>
              <a:t>, </a:t>
            </a:r>
            <a:r>
              <a:rPr lang="en-US" sz="2400" dirty="0" err="1"/>
              <a:t>namun</a:t>
            </a:r>
            <a:r>
              <a:rPr lang="en-US" sz="2400" dirty="0"/>
              <a:t> </a:t>
            </a:r>
            <a:r>
              <a:rPr lang="en-US" sz="2400" dirty="0" err="1"/>
              <a:t>kita</a:t>
            </a:r>
            <a:r>
              <a:rPr lang="en-US" sz="2400" dirty="0"/>
              <a:t> </a:t>
            </a:r>
            <a:r>
              <a:rPr lang="en-US" sz="2400" dirty="0" err="1"/>
              <a:t>perlu</a:t>
            </a:r>
            <a:r>
              <a:rPr lang="en-US" sz="2400" dirty="0"/>
              <a:t> </a:t>
            </a:r>
            <a:r>
              <a:rPr lang="en-US" sz="2400" dirty="0" err="1"/>
              <a:t>juga</a:t>
            </a:r>
            <a:r>
              <a:rPr lang="en-US" sz="2400" dirty="0"/>
              <a:t> </a:t>
            </a:r>
            <a:r>
              <a:rPr lang="en-US" sz="2400" dirty="0" err="1"/>
              <a:t>menyedari</a:t>
            </a:r>
            <a:r>
              <a:rPr lang="en-US" sz="2400" dirty="0"/>
              <a:t> </a:t>
            </a:r>
            <a:r>
              <a:rPr lang="en-US" sz="2400" dirty="0" err="1"/>
              <a:t>akan</a:t>
            </a:r>
            <a:r>
              <a:rPr lang="en-US" sz="2400" dirty="0"/>
              <a:t> </a:t>
            </a:r>
            <a:r>
              <a:rPr lang="en-US" sz="2400" dirty="0" err="1"/>
              <a:t>ancaman</a:t>
            </a:r>
            <a:r>
              <a:rPr lang="en-US" sz="2400" dirty="0"/>
              <a:t> </a:t>
            </a:r>
            <a:r>
              <a:rPr lang="en-US" sz="2400" dirty="0" err="1"/>
              <a:t>kesesatan</a:t>
            </a:r>
            <a:r>
              <a:rPr lang="en-US" sz="2400" dirty="0"/>
              <a:t> </a:t>
            </a:r>
            <a:r>
              <a:rPr lang="en-US" sz="2400" dirty="0" err="1"/>
              <a:t>aliran</a:t>
            </a:r>
            <a:r>
              <a:rPr lang="en-US" sz="2400" dirty="0"/>
              <a:t> </a:t>
            </a:r>
            <a:r>
              <a:rPr lang="en-US" sz="2400" dirty="0" err="1"/>
              <a:t>pemikiran</a:t>
            </a:r>
            <a:r>
              <a:rPr lang="en-US" sz="2400" dirty="0"/>
              <a:t> </a:t>
            </a:r>
            <a:r>
              <a:rPr lang="en-US" sz="2400" dirty="0" err="1"/>
              <a:t>moden</a:t>
            </a:r>
            <a:r>
              <a:rPr lang="en-US" sz="2400" dirty="0"/>
              <a:t> yang </a:t>
            </a:r>
            <a:r>
              <a:rPr lang="en-US" sz="2400" dirty="0" err="1"/>
              <a:t>berjaya</a:t>
            </a:r>
            <a:r>
              <a:rPr lang="en-US" sz="2400" dirty="0"/>
              <a:t> </a:t>
            </a:r>
            <a:r>
              <a:rPr lang="en-US" sz="2400" dirty="0" err="1"/>
              <a:t>mensinonimkan</a:t>
            </a:r>
            <a:r>
              <a:rPr lang="en-US" sz="2400" dirty="0"/>
              <a:t> Islam </a:t>
            </a:r>
            <a:r>
              <a:rPr lang="en-US" sz="2400" dirty="0" err="1"/>
              <a:t>dengan</a:t>
            </a:r>
            <a:r>
              <a:rPr lang="en-US" sz="2400" dirty="0"/>
              <a:t> </a:t>
            </a:r>
            <a:r>
              <a:rPr lang="en-US" sz="2400" dirty="0" err="1"/>
              <a:t>falsafah</a:t>
            </a:r>
            <a:r>
              <a:rPr lang="en-US" sz="2400" dirty="0"/>
              <a:t> </a:t>
            </a:r>
            <a:r>
              <a:rPr lang="en-US" sz="2400" dirty="0" err="1"/>
              <a:t>pemikiran</a:t>
            </a:r>
            <a:r>
              <a:rPr lang="en-US" sz="2400" dirty="0"/>
              <a:t> Barat. </a:t>
            </a:r>
            <a:r>
              <a:rPr lang="en-US" sz="2400" dirty="0" err="1"/>
              <a:t>Tuntasnya</a:t>
            </a:r>
            <a:r>
              <a:rPr lang="en-US" sz="2400" dirty="0"/>
              <a:t>, </a:t>
            </a:r>
            <a:r>
              <a:rPr lang="en-US" sz="2400" dirty="0" err="1"/>
              <a:t>mereka</a:t>
            </a:r>
            <a:r>
              <a:rPr lang="en-US" sz="2400" dirty="0"/>
              <a:t> </a:t>
            </a:r>
            <a:r>
              <a:rPr lang="en-US" sz="2400" dirty="0" err="1"/>
              <a:t>mengaku</a:t>
            </a:r>
            <a:r>
              <a:rPr lang="en-US" sz="2400" dirty="0"/>
              <a:t> </a:t>
            </a:r>
            <a:r>
              <a:rPr lang="en-US" sz="2400" dirty="0" err="1"/>
              <a:t>beragama</a:t>
            </a:r>
            <a:r>
              <a:rPr lang="en-US" sz="2400" dirty="0"/>
              <a:t> Islam </a:t>
            </a:r>
            <a:r>
              <a:rPr lang="en-US" sz="2400" dirty="0" err="1"/>
              <a:t>dan</a:t>
            </a:r>
            <a:r>
              <a:rPr lang="en-US" sz="2400" dirty="0"/>
              <a:t> </a:t>
            </a:r>
            <a:r>
              <a:rPr lang="en-US" sz="2400" dirty="0" err="1"/>
              <a:t>mengamalkan</a:t>
            </a:r>
            <a:r>
              <a:rPr lang="en-US" sz="2400" dirty="0"/>
              <a:t> </a:t>
            </a:r>
            <a:r>
              <a:rPr lang="en-US" sz="2400" dirty="0" err="1"/>
              <a:t>isi</a:t>
            </a:r>
            <a:r>
              <a:rPr lang="en-US" sz="2400" dirty="0"/>
              <a:t> </a:t>
            </a:r>
            <a:r>
              <a:rPr lang="en-US" sz="2400" dirty="0" err="1"/>
              <a:t>kandungannya</a:t>
            </a:r>
            <a:r>
              <a:rPr lang="en-US" sz="2400" dirty="0"/>
              <a:t> </a:t>
            </a:r>
            <a:r>
              <a:rPr lang="en-US" sz="2400" dirty="0" err="1"/>
              <a:t>akan</a:t>
            </a:r>
            <a:r>
              <a:rPr lang="en-US" sz="2400" dirty="0"/>
              <a:t> </a:t>
            </a:r>
            <a:r>
              <a:rPr lang="en-US" sz="2400" dirty="0" err="1"/>
              <a:t>tetapi</a:t>
            </a:r>
            <a:r>
              <a:rPr lang="en-US" sz="2400" dirty="0"/>
              <a:t> </a:t>
            </a:r>
            <a:r>
              <a:rPr lang="en-US" sz="2400" dirty="0" err="1"/>
              <a:t>menurut</a:t>
            </a:r>
            <a:r>
              <a:rPr lang="en-US" sz="2400" dirty="0"/>
              <a:t> </a:t>
            </a:r>
            <a:r>
              <a:rPr lang="en-US" sz="2400" dirty="0" err="1"/>
              <a:t>perspektif</a:t>
            </a:r>
            <a:r>
              <a:rPr lang="en-US" sz="2400" dirty="0"/>
              <a:t> yang </a:t>
            </a:r>
            <a:r>
              <a:rPr lang="en-US" sz="2400" dirty="0" err="1"/>
              <a:t>berbeza</a:t>
            </a:r>
            <a:r>
              <a:rPr lang="en-US" sz="2400" dirty="0"/>
              <a:t> </a:t>
            </a:r>
            <a:r>
              <a:rPr lang="en-US" sz="2400" dirty="0" err="1"/>
              <a:t>dengan</a:t>
            </a:r>
            <a:r>
              <a:rPr lang="en-US" sz="2400" dirty="0"/>
              <a:t> </a:t>
            </a:r>
            <a:r>
              <a:rPr lang="en-US" sz="2400" dirty="0" err="1"/>
              <a:t>kehendak</a:t>
            </a:r>
            <a:r>
              <a:rPr lang="en-US" sz="2400" dirty="0"/>
              <a:t> Islam.</a:t>
            </a:r>
            <a:endParaRPr lang="en-US" sz="240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ed Rectangle 9"/>
          <p:cNvSpPr/>
          <p:nvPr/>
        </p:nvSpPr>
        <p:spPr>
          <a:xfrm>
            <a:off x="571472" y="1484784"/>
            <a:ext cx="8001056" cy="1736646"/>
          </a:xfrm>
          <a:prstGeom prst="roundRect">
            <a:avLst/>
          </a:prstGeom>
        </p:spPr>
        <p:style>
          <a:lnRef idx="1">
            <a:schemeClr val="dk1"/>
          </a:lnRef>
          <a:fillRef idx="3">
            <a:schemeClr val="dk1"/>
          </a:fillRef>
          <a:effectRef idx="2">
            <a:schemeClr val="dk1"/>
          </a:effectRef>
          <a:fontRef idx="minor">
            <a:schemeClr val="lt1"/>
          </a:fontRef>
        </p:style>
        <p:txBody>
          <a:bodyPr wrap="square">
            <a:spAutoFit/>
          </a:bodyPr>
          <a:lstStyle/>
          <a:p>
            <a:pPr algn="just"/>
            <a:r>
              <a:rPr lang="en-US" sz="2400" dirty="0" err="1"/>
              <a:t>Kini</a:t>
            </a:r>
            <a:r>
              <a:rPr lang="en-US" sz="2400" dirty="0"/>
              <a:t> </a:t>
            </a:r>
            <a:r>
              <a:rPr lang="en-US" sz="2400" dirty="0" err="1"/>
              <a:t>bahaya</a:t>
            </a:r>
            <a:r>
              <a:rPr lang="en-US" sz="2400" dirty="0"/>
              <a:t> </a:t>
            </a:r>
            <a:r>
              <a:rPr lang="en-US" sz="2400" dirty="0" err="1"/>
              <a:t>fitnah</a:t>
            </a:r>
            <a:r>
              <a:rPr lang="en-US" sz="2400" dirty="0"/>
              <a:t> </a:t>
            </a:r>
            <a:r>
              <a:rPr lang="en-US" sz="2400" dirty="0" err="1"/>
              <a:t>dan</a:t>
            </a:r>
            <a:r>
              <a:rPr lang="en-US" sz="2400" dirty="0"/>
              <a:t> </a:t>
            </a:r>
            <a:r>
              <a:rPr lang="en-US" sz="2400" dirty="0" err="1"/>
              <a:t>kerosakan</a:t>
            </a:r>
            <a:r>
              <a:rPr lang="en-US" sz="2400" dirty="0"/>
              <a:t> </a:t>
            </a:r>
            <a:r>
              <a:rPr lang="en-US" sz="2400" dirty="0" err="1"/>
              <a:t>pemikiran</a:t>
            </a:r>
            <a:r>
              <a:rPr lang="en-US" sz="2400" dirty="0"/>
              <a:t> </a:t>
            </a:r>
            <a:r>
              <a:rPr lang="en-US" sz="2400" dirty="0" err="1"/>
              <a:t>tersebut</a:t>
            </a:r>
            <a:r>
              <a:rPr lang="en-US" sz="2400" dirty="0"/>
              <a:t> </a:t>
            </a:r>
            <a:r>
              <a:rPr lang="en-US" sz="2400" dirty="0" err="1"/>
              <a:t>begitu</a:t>
            </a:r>
            <a:r>
              <a:rPr lang="en-US" sz="2400" dirty="0"/>
              <a:t> </a:t>
            </a:r>
            <a:r>
              <a:rPr lang="en-US" sz="2400" dirty="0" err="1"/>
              <a:t>besar</a:t>
            </a:r>
            <a:r>
              <a:rPr lang="en-US" sz="2400" dirty="0"/>
              <a:t> </a:t>
            </a:r>
            <a:r>
              <a:rPr lang="en-US" sz="2400" dirty="0" err="1"/>
              <a:t>kepada</a:t>
            </a:r>
            <a:r>
              <a:rPr lang="en-US" sz="2400" dirty="0"/>
              <a:t> agama Islam. </a:t>
            </a:r>
            <a:r>
              <a:rPr lang="en-US" sz="2400" dirty="0" err="1"/>
              <a:t>Bermula</a:t>
            </a:r>
            <a:r>
              <a:rPr lang="en-US" sz="2400" dirty="0"/>
              <a:t> </a:t>
            </a:r>
            <a:r>
              <a:rPr lang="en-US" sz="2400" dirty="0" err="1"/>
              <a:t>daripada</a:t>
            </a:r>
            <a:r>
              <a:rPr lang="en-US" sz="2400" dirty="0"/>
              <a:t> </a:t>
            </a:r>
            <a:r>
              <a:rPr lang="en-US" sz="2400" dirty="0" err="1"/>
              <a:t>fahaman</a:t>
            </a:r>
            <a:r>
              <a:rPr lang="en-US" sz="2400" dirty="0"/>
              <a:t> liberalism </a:t>
            </a:r>
            <a:r>
              <a:rPr lang="en-US" sz="2400" dirty="0" err="1"/>
              <a:t>dan</a:t>
            </a:r>
            <a:r>
              <a:rPr lang="en-US" sz="2400" dirty="0"/>
              <a:t> pluralism, </a:t>
            </a:r>
            <a:r>
              <a:rPr lang="en-US" sz="2400" dirty="0" err="1"/>
              <a:t>ia</a:t>
            </a:r>
            <a:r>
              <a:rPr lang="en-US" sz="2400" dirty="0"/>
              <a:t> </a:t>
            </a:r>
            <a:r>
              <a:rPr lang="en-US" sz="2400" dirty="0" err="1"/>
              <a:t>berubah</a:t>
            </a:r>
            <a:r>
              <a:rPr lang="en-US" sz="2400" dirty="0"/>
              <a:t> </a:t>
            </a:r>
            <a:r>
              <a:rPr lang="en-US" sz="2400" dirty="0" err="1"/>
              <a:t>kepada</a:t>
            </a:r>
            <a:r>
              <a:rPr lang="en-US" sz="2400" dirty="0"/>
              <a:t> </a:t>
            </a:r>
            <a:r>
              <a:rPr lang="en-US" sz="2400" dirty="0" err="1"/>
              <a:t>bentuk</a:t>
            </a:r>
            <a:r>
              <a:rPr lang="en-US" sz="2400" dirty="0"/>
              <a:t> </a:t>
            </a:r>
            <a:r>
              <a:rPr lang="en-US" sz="2400" dirty="0" err="1"/>
              <a:t>radikal</a:t>
            </a:r>
            <a:r>
              <a:rPr lang="en-US" sz="2400" dirty="0"/>
              <a:t> </a:t>
            </a:r>
            <a:r>
              <a:rPr lang="en-US" sz="2400" dirty="0" err="1"/>
              <a:t>dan</a:t>
            </a:r>
            <a:r>
              <a:rPr lang="en-US" sz="2400" dirty="0"/>
              <a:t> </a:t>
            </a:r>
            <a:r>
              <a:rPr lang="en-US" sz="2400" dirty="0" err="1"/>
              <a:t>ekstrem</a:t>
            </a:r>
            <a:r>
              <a:rPr lang="en-US" sz="2400" dirty="0"/>
              <a:t> </a:t>
            </a:r>
            <a:r>
              <a:rPr lang="en-US" sz="2400" dirty="0" err="1"/>
              <a:t>seperti</a:t>
            </a:r>
            <a:r>
              <a:rPr lang="en-US" sz="2400" dirty="0"/>
              <a:t> </a:t>
            </a:r>
            <a:r>
              <a:rPr lang="en-US" sz="2400" dirty="0" err="1"/>
              <a:t>kumpulan</a:t>
            </a:r>
            <a:r>
              <a:rPr lang="en-US" sz="2400" dirty="0"/>
              <a:t> </a:t>
            </a:r>
            <a:r>
              <a:rPr lang="en-US" sz="2400" dirty="0" err="1"/>
              <a:t>militan</a:t>
            </a:r>
            <a:r>
              <a:rPr lang="en-US" sz="2400" dirty="0"/>
              <a:t> </a:t>
            </a:r>
            <a:r>
              <a:rPr lang="en-US" sz="2400" i="1" dirty="0"/>
              <a:t>Islamic State</a:t>
            </a:r>
            <a:r>
              <a:rPr lang="en-US" sz="2400" dirty="0"/>
              <a:t>.</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1" name="Rounded Rectangle 10"/>
          <p:cNvSpPr/>
          <p:nvPr/>
        </p:nvSpPr>
        <p:spPr>
          <a:xfrm>
            <a:off x="723872" y="3573016"/>
            <a:ext cx="8001056" cy="2553891"/>
          </a:xfrm>
          <a:prstGeom prst="round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sz="2400" dirty="0" err="1"/>
              <a:t>Apa</a:t>
            </a:r>
            <a:r>
              <a:rPr lang="en-US" sz="2400" dirty="0"/>
              <a:t> yang </a:t>
            </a:r>
            <a:r>
              <a:rPr lang="en-US" sz="2400" dirty="0" err="1"/>
              <a:t>membimbangkan</a:t>
            </a:r>
            <a:r>
              <a:rPr lang="en-US" sz="2400" dirty="0"/>
              <a:t>, </a:t>
            </a:r>
            <a:r>
              <a:rPr lang="en-US" sz="2400" dirty="0" err="1"/>
              <a:t>kesucian</a:t>
            </a:r>
            <a:r>
              <a:rPr lang="en-US" sz="2400" dirty="0"/>
              <a:t> agama </a:t>
            </a:r>
            <a:r>
              <a:rPr lang="en-US" sz="2400" dirty="0" err="1"/>
              <a:t>ada</a:t>
            </a:r>
            <a:r>
              <a:rPr lang="en-US" sz="2400" dirty="0"/>
              <a:t> </a:t>
            </a:r>
            <a:r>
              <a:rPr lang="en-US" sz="2400" dirty="0" err="1"/>
              <a:t>kalanya</a:t>
            </a:r>
            <a:r>
              <a:rPr lang="en-US" sz="2400" dirty="0"/>
              <a:t> </a:t>
            </a:r>
            <a:r>
              <a:rPr lang="en-US" sz="2400" dirty="0" err="1"/>
              <a:t>dinodai</a:t>
            </a:r>
            <a:r>
              <a:rPr lang="en-US" sz="2400" dirty="0"/>
              <a:t> </a:t>
            </a:r>
            <a:r>
              <a:rPr lang="en-US" sz="2400" dirty="0" err="1"/>
              <a:t>oleh</a:t>
            </a:r>
            <a:r>
              <a:rPr lang="en-US" sz="2400" dirty="0"/>
              <a:t> orang yang </a:t>
            </a:r>
            <a:r>
              <a:rPr lang="en-US" sz="2400" dirty="0" err="1"/>
              <a:t>kurang</a:t>
            </a:r>
            <a:r>
              <a:rPr lang="en-US" sz="2400" dirty="0"/>
              <a:t> </a:t>
            </a:r>
            <a:r>
              <a:rPr lang="en-US" sz="2400" dirty="0" err="1"/>
              <a:t>memiliki</a:t>
            </a:r>
            <a:r>
              <a:rPr lang="en-US" sz="2400" dirty="0"/>
              <a:t> </a:t>
            </a:r>
            <a:r>
              <a:rPr lang="en-US" sz="2400" dirty="0" err="1"/>
              <a:t>hikmah</a:t>
            </a:r>
            <a:r>
              <a:rPr lang="en-US" sz="2400" dirty="0"/>
              <a:t> </a:t>
            </a:r>
            <a:r>
              <a:rPr lang="en-US" sz="2400" dirty="0" err="1"/>
              <a:t>dan</a:t>
            </a:r>
            <a:r>
              <a:rPr lang="en-US" sz="2400" dirty="0"/>
              <a:t> </a:t>
            </a:r>
            <a:r>
              <a:rPr lang="en-US" sz="2400" dirty="0" err="1"/>
              <a:t>mereka</a:t>
            </a:r>
            <a:r>
              <a:rPr lang="en-US" sz="2400" dirty="0"/>
              <a:t> yang </a:t>
            </a:r>
            <a:r>
              <a:rPr lang="en-US" sz="2400" dirty="0" err="1"/>
              <a:t>cuba</a:t>
            </a:r>
            <a:r>
              <a:rPr lang="en-US" sz="2400" dirty="0"/>
              <a:t> </a:t>
            </a:r>
            <a:r>
              <a:rPr lang="en-US" sz="2400" dirty="0" err="1"/>
              <a:t>menyelit</a:t>
            </a:r>
            <a:r>
              <a:rPr lang="en-US" sz="2400" dirty="0"/>
              <a:t> </a:t>
            </a:r>
            <a:r>
              <a:rPr lang="en-US" sz="2400" dirty="0" err="1"/>
              <a:t>nilai</a:t>
            </a:r>
            <a:r>
              <a:rPr lang="en-US" sz="2400" dirty="0"/>
              <a:t>, </a:t>
            </a:r>
            <a:r>
              <a:rPr lang="en-US" sz="2400" dirty="0" err="1"/>
              <a:t>prasangka</a:t>
            </a:r>
            <a:r>
              <a:rPr lang="en-US" sz="2400" dirty="0"/>
              <a:t> </a:t>
            </a:r>
            <a:r>
              <a:rPr lang="en-US" sz="2400" dirty="0" err="1"/>
              <a:t>dan</a:t>
            </a:r>
            <a:r>
              <a:rPr lang="en-US" sz="2400" dirty="0"/>
              <a:t> agenda </a:t>
            </a:r>
            <a:r>
              <a:rPr lang="en-US" sz="2400" dirty="0" err="1"/>
              <a:t>peribadi</a:t>
            </a:r>
            <a:r>
              <a:rPr lang="en-US" sz="2400" dirty="0"/>
              <a:t> </a:t>
            </a:r>
            <a:r>
              <a:rPr lang="en-US" sz="2400" dirty="0" err="1"/>
              <a:t>kerana</a:t>
            </a:r>
            <a:r>
              <a:rPr lang="en-US" sz="2400" dirty="0"/>
              <a:t> </a:t>
            </a:r>
            <a:r>
              <a:rPr lang="en-US" sz="2400" dirty="0" err="1"/>
              <a:t>mahu</a:t>
            </a:r>
            <a:r>
              <a:rPr lang="en-US" sz="2400" dirty="0"/>
              <a:t> </a:t>
            </a:r>
            <a:r>
              <a:rPr lang="en-US" sz="2400" dirty="0" err="1"/>
              <a:t>menjuarai</a:t>
            </a:r>
            <a:r>
              <a:rPr lang="en-US" sz="2400" dirty="0"/>
              <a:t> </a:t>
            </a:r>
            <a:r>
              <a:rPr lang="en-US" sz="2400" dirty="0" err="1"/>
              <a:t>dan</a:t>
            </a:r>
            <a:r>
              <a:rPr lang="en-US" sz="2400" dirty="0"/>
              <a:t> </a:t>
            </a:r>
            <a:r>
              <a:rPr lang="en-US" sz="2400" dirty="0" err="1"/>
              <a:t>mensensasikan</a:t>
            </a:r>
            <a:r>
              <a:rPr lang="en-US" sz="2400" dirty="0"/>
              <a:t> </a:t>
            </a:r>
            <a:r>
              <a:rPr lang="en-US" sz="2400" dirty="0" err="1"/>
              <a:t>sesuatu</a:t>
            </a:r>
            <a:r>
              <a:rPr lang="en-US" sz="2400" dirty="0"/>
              <a:t> </a:t>
            </a:r>
            <a:r>
              <a:rPr lang="en-US" sz="2400" dirty="0" err="1"/>
              <a:t>isu</a:t>
            </a:r>
            <a:r>
              <a:rPr lang="en-US" sz="2400" dirty="0"/>
              <a:t> </a:t>
            </a:r>
            <a:r>
              <a:rPr lang="en-US" sz="2400" dirty="0" err="1"/>
              <a:t>atas</a:t>
            </a:r>
            <a:r>
              <a:rPr lang="en-US" sz="2400" dirty="0"/>
              <a:t> </a:t>
            </a:r>
            <a:r>
              <a:rPr lang="en-US" sz="2400" dirty="0" err="1"/>
              <a:t>nama</a:t>
            </a:r>
            <a:r>
              <a:rPr lang="en-US" sz="2400" dirty="0"/>
              <a:t> agama </a:t>
            </a:r>
            <a:r>
              <a:rPr lang="en-US" sz="2400" dirty="0" err="1"/>
              <a:t>berpotensi</a:t>
            </a:r>
            <a:r>
              <a:rPr lang="en-US" sz="2400" dirty="0"/>
              <a:t> </a:t>
            </a:r>
            <a:r>
              <a:rPr lang="en-US" sz="2400" dirty="0" err="1"/>
              <a:t>mencetuskan</a:t>
            </a:r>
            <a:r>
              <a:rPr lang="en-US" sz="2400" dirty="0"/>
              <a:t> </a:t>
            </a:r>
            <a:r>
              <a:rPr lang="en-US" sz="2400" dirty="0" err="1"/>
              <a:t>porak-peranda</a:t>
            </a:r>
            <a:r>
              <a:rPr lang="en-US" sz="2400" dirty="0"/>
              <a:t> </a:t>
            </a:r>
            <a:r>
              <a:rPr lang="en-US" sz="2400" dirty="0" err="1"/>
              <a:t>dan</a:t>
            </a:r>
            <a:r>
              <a:rPr lang="en-US" sz="2400" dirty="0"/>
              <a:t> </a:t>
            </a:r>
            <a:r>
              <a:rPr lang="en-US" sz="2400" dirty="0" err="1"/>
              <a:t>malapetaka</a:t>
            </a:r>
            <a:r>
              <a:rPr lang="en-US" sz="2400" dirty="0"/>
              <a:t>.</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ounded Rectangle 14"/>
          <p:cNvSpPr/>
          <p:nvPr/>
        </p:nvSpPr>
        <p:spPr>
          <a:xfrm>
            <a:off x="571472" y="1268760"/>
            <a:ext cx="8001056" cy="1736646"/>
          </a:xfrm>
          <a:prstGeom prst="roundRect">
            <a:avLst/>
          </a:prstGeom>
        </p:spPr>
        <p:style>
          <a:lnRef idx="1">
            <a:schemeClr val="dk1"/>
          </a:lnRef>
          <a:fillRef idx="3">
            <a:schemeClr val="dk1"/>
          </a:fillRef>
          <a:effectRef idx="2">
            <a:schemeClr val="dk1"/>
          </a:effectRef>
          <a:fontRef idx="minor">
            <a:schemeClr val="lt1"/>
          </a:fontRef>
        </p:style>
        <p:txBody>
          <a:bodyPr wrap="square">
            <a:spAutoFit/>
          </a:bodyPr>
          <a:lstStyle/>
          <a:p>
            <a:pPr algn="just"/>
            <a:r>
              <a:rPr lang="en-US" sz="2400" dirty="0"/>
              <a:t>Islam </a:t>
            </a:r>
            <a:r>
              <a:rPr lang="en-US" sz="2400" dirty="0" err="1"/>
              <a:t>adalah</a:t>
            </a:r>
            <a:r>
              <a:rPr lang="en-US" sz="2400" dirty="0"/>
              <a:t> agama </a:t>
            </a:r>
            <a:r>
              <a:rPr lang="en-US" sz="2400" dirty="0" err="1"/>
              <a:t>rahmat</a:t>
            </a:r>
            <a:r>
              <a:rPr lang="en-US" sz="2400" dirty="0"/>
              <a:t> yang </a:t>
            </a:r>
            <a:r>
              <a:rPr lang="en-US" sz="2400" dirty="0" err="1"/>
              <a:t>menyelamatkan</a:t>
            </a:r>
            <a:r>
              <a:rPr lang="en-US" sz="2400" dirty="0"/>
              <a:t> </a:t>
            </a:r>
            <a:r>
              <a:rPr lang="en-US" sz="2400" dirty="0" err="1"/>
              <a:t>umat</a:t>
            </a:r>
            <a:r>
              <a:rPr lang="en-US" sz="2400" dirty="0"/>
              <a:t> </a:t>
            </a:r>
            <a:r>
              <a:rPr lang="en-US" sz="2400" dirty="0" err="1"/>
              <a:t>manusia</a:t>
            </a:r>
            <a:r>
              <a:rPr lang="en-US" sz="2400" dirty="0"/>
              <a:t> </a:t>
            </a:r>
            <a:r>
              <a:rPr lang="en-US" sz="2400" dirty="0" err="1"/>
              <a:t>daripada</a:t>
            </a:r>
            <a:r>
              <a:rPr lang="en-US" sz="2400" dirty="0"/>
              <a:t> </a:t>
            </a:r>
            <a:r>
              <a:rPr lang="en-US" sz="2400" dirty="0" err="1"/>
              <a:t>pelbagai</a:t>
            </a:r>
            <a:r>
              <a:rPr lang="en-US" sz="2400" dirty="0"/>
              <a:t> </a:t>
            </a:r>
            <a:r>
              <a:rPr lang="en-US" sz="2400" dirty="0" err="1"/>
              <a:t>kesulitan</a:t>
            </a:r>
            <a:r>
              <a:rPr lang="en-US" sz="2400" dirty="0"/>
              <a:t> </a:t>
            </a:r>
            <a:r>
              <a:rPr lang="en-US" sz="2400" dirty="0" err="1"/>
              <a:t>dan</a:t>
            </a:r>
            <a:r>
              <a:rPr lang="en-US" sz="2400" dirty="0"/>
              <a:t> </a:t>
            </a:r>
            <a:r>
              <a:rPr lang="en-US" sz="2400" dirty="0" err="1"/>
              <a:t>kesengsaraan</a:t>
            </a:r>
            <a:r>
              <a:rPr lang="en-US" sz="2400" dirty="0"/>
              <a:t> </a:t>
            </a:r>
            <a:r>
              <a:rPr lang="en-US" sz="2400" dirty="0" err="1"/>
              <a:t>hidup</a:t>
            </a:r>
            <a:r>
              <a:rPr lang="en-US" sz="2400" dirty="0"/>
              <a:t> yang </a:t>
            </a:r>
            <a:r>
              <a:rPr lang="en-US" sz="2400" dirty="0" err="1"/>
              <a:t>timbul</a:t>
            </a:r>
            <a:r>
              <a:rPr lang="en-US" sz="2400" dirty="0"/>
              <a:t> </a:t>
            </a:r>
            <a:r>
              <a:rPr lang="en-US" sz="2400" dirty="0" err="1"/>
              <a:t>kerana</a:t>
            </a:r>
            <a:r>
              <a:rPr lang="en-US" sz="2400" dirty="0"/>
              <a:t> </a:t>
            </a:r>
            <a:r>
              <a:rPr lang="en-US" sz="2400" dirty="0" err="1"/>
              <a:t>bertuhankan</a:t>
            </a:r>
            <a:r>
              <a:rPr lang="en-US" sz="2400" dirty="0"/>
              <a:t> </a:t>
            </a:r>
            <a:r>
              <a:rPr lang="en-US" sz="2400" dirty="0" err="1"/>
              <a:t>hawa</a:t>
            </a:r>
            <a:r>
              <a:rPr lang="en-US" sz="2400" dirty="0"/>
              <a:t> </a:t>
            </a:r>
            <a:r>
              <a:rPr lang="en-US" sz="2400" dirty="0" err="1"/>
              <a:t>nafsu</a:t>
            </a:r>
            <a:r>
              <a:rPr lang="en-US" sz="2400" dirty="0"/>
              <a:t> </a:t>
            </a:r>
            <a:r>
              <a:rPr lang="en-US" sz="2400" dirty="0" err="1"/>
              <a:t>dan</a:t>
            </a:r>
            <a:r>
              <a:rPr lang="en-US" sz="2400" dirty="0"/>
              <a:t> </a:t>
            </a:r>
            <a:r>
              <a:rPr lang="en-US" sz="2400" dirty="0" err="1"/>
              <a:t>akal</a:t>
            </a:r>
            <a:r>
              <a:rPr lang="en-US" sz="2400" dirty="0"/>
              <a:t> </a:t>
            </a:r>
            <a:r>
              <a:rPr lang="en-US" sz="2400" dirty="0" err="1"/>
              <a:t>semata-mata</a:t>
            </a:r>
            <a:r>
              <a:rPr lang="en-US" sz="2400" dirty="0"/>
              <a:t>.</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6" name="Rounded Rectangle 15"/>
          <p:cNvSpPr/>
          <p:nvPr/>
        </p:nvSpPr>
        <p:spPr>
          <a:xfrm>
            <a:off x="723872" y="3325113"/>
            <a:ext cx="8001056" cy="1328023"/>
          </a:xfrm>
          <a:prstGeom prst="round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sz="2400" dirty="0" err="1"/>
              <a:t>Acuan</a:t>
            </a:r>
            <a:r>
              <a:rPr lang="en-US" sz="2400" dirty="0"/>
              <a:t> </a:t>
            </a:r>
            <a:r>
              <a:rPr lang="en-US" sz="2400" dirty="0" err="1"/>
              <a:t>wahyu</a:t>
            </a:r>
            <a:r>
              <a:rPr lang="en-US" sz="2400" dirty="0"/>
              <a:t> yang </a:t>
            </a:r>
            <a:r>
              <a:rPr lang="en-US" sz="2400" dirty="0" err="1"/>
              <a:t>dibawa</a:t>
            </a:r>
            <a:r>
              <a:rPr lang="en-US" sz="2400" dirty="0"/>
              <a:t> </a:t>
            </a:r>
            <a:r>
              <a:rPr lang="en-US" sz="2400" dirty="0" err="1"/>
              <a:t>oleh</a:t>
            </a:r>
            <a:r>
              <a:rPr lang="en-US" sz="2400" dirty="0"/>
              <a:t> Islam </a:t>
            </a:r>
            <a:r>
              <a:rPr lang="en-US" sz="2400" dirty="0" err="1"/>
              <a:t>menyelamatkan</a:t>
            </a:r>
            <a:r>
              <a:rPr lang="en-US" sz="2400" dirty="0"/>
              <a:t> </a:t>
            </a:r>
            <a:r>
              <a:rPr lang="en-US" sz="2400" dirty="0" err="1"/>
              <a:t>manusia</a:t>
            </a:r>
            <a:r>
              <a:rPr lang="en-US" sz="2400" dirty="0"/>
              <a:t> </a:t>
            </a:r>
            <a:r>
              <a:rPr lang="en-US" sz="2400" dirty="0" err="1"/>
              <a:t>daripada</a:t>
            </a:r>
            <a:r>
              <a:rPr lang="en-US" sz="2400" dirty="0"/>
              <a:t> </a:t>
            </a:r>
            <a:r>
              <a:rPr lang="en-US" sz="2400" dirty="0" err="1"/>
              <a:t>kegelapan</a:t>
            </a:r>
            <a:r>
              <a:rPr lang="en-US" sz="2400" dirty="0"/>
              <a:t> </a:t>
            </a:r>
            <a:r>
              <a:rPr lang="en-US" sz="2400" dirty="0" err="1"/>
              <a:t>dan</a:t>
            </a:r>
            <a:r>
              <a:rPr lang="en-US" sz="2400" dirty="0"/>
              <a:t> </a:t>
            </a:r>
            <a:r>
              <a:rPr lang="en-US" sz="2400" dirty="0" err="1"/>
              <a:t>kebatilan</a:t>
            </a:r>
            <a:r>
              <a:rPr lang="en-US" sz="2400" dirty="0"/>
              <a:t> </a:t>
            </a:r>
            <a:r>
              <a:rPr lang="en-US" sz="2400" dirty="0" err="1"/>
              <a:t>jahiliyah</a:t>
            </a:r>
            <a:r>
              <a:rPr lang="en-US" sz="2400" dirty="0"/>
              <a:t> </a:t>
            </a:r>
            <a:r>
              <a:rPr lang="en-US" sz="2400" dirty="0" err="1"/>
              <a:t>kepada</a:t>
            </a:r>
            <a:r>
              <a:rPr lang="en-US" sz="2400" dirty="0"/>
              <a:t> </a:t>
            </a:r>
            <a:r>
              <a:rPr lang="en-US" sz="2400" dirty="0" err="1"/>
              <a:t>cahaya</a:t>
            </a:r>
            <a:r>
              <a:rPr lang="en-US" sz="2400" dirty="0"/>
              <a:t> </a:t>
            </a:r>
            <a:r>
              <a:rPr lang="en-US" sz="2400" dirty="0" err="1"/>
              <a:t>kebenaran</a:t>
            </a:r>
            <a:r>
              <a:rPr lang="en-US" sz="2400" dirty="0"/>
              <a:t> </a:t>
            </a:r>
            <a:r>
              <a:rPr lang="en-US" sz="2400" dirty="0" err="1"/>
              <a:t>dan</a:t>
            </a:r>
            <a:r>
              <a:rPr lang="en-US" sz="2400" dirty="0"/>
              <a:t> </a:t>
            </a:r>
            <a:r>
              <a:rPr lang="en-US" sz="2400" dirty="0" err="1"/>
              <a:t>suluhan</a:t>
            </a:r>
            <a:r>
              <a:rPr lang="en-US" sz="2400" dirty="0"/>
              <a:t> </a:t>
            </a:r>
            <a:r>
              <a:rPr lang="en-US" sz="2400" dirty="0" err="1"/>
              <a:t>sinar</a:t>
            </a:r>
            <a:r>
              <a:rPr lang="en-US" sz="2400" dirty="0"/>
              <a:t> </a:t>
            </a:r>
            <a:r>
              <a:rPr lang="en-US" sz="2400" dirty="0" err="1"/>
              <a:t>hidayah</a:t>
            </a:r>
            <a:r>
              <a:rPr lang="en-US" sz="2400" dirty="0"/>
              <a:t>.</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7" name="Rounded Rectangle 16"/>
          <p:cNvSpPr/>
          <p:nvPr/>
        </p:nvSpPr>
        <p:spPr>
          <a:xfrm>
            <a:off x="876272" y="4957871"/>
            <a:ext cx="8001056"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dirty="0" err="1"/>
              <a:t>Keselamatan</a:t>
            </a:r>
            <a:r>
              <a:rPr lang="en-US" sz="2400" dirty="0"/>
              <a:t> </a:t>
            </a:r>
            <a:r>
              <a:rPr lang="en-US" sz="2400" dirty="0" err="1"/>
              <a:t>dan</a:t>
            </a:r>
            <a:r>
              <a:rPr lang="en-US" sz="2400" dirty="0"/>
              <a:t> </a:t>
            </a:r>
            <a:r>
              <a:rPr lang="en-US" sz="2400" dirty="0" err="1"/>
              <a:t>kebahagiaan</a:t>
            </a:r>
            <a:r>
              <a:rPr lang="en-US" sz="2400" dirty="0"/>
              <a:t> yang </a:t>
            </a:r>
            <a:r>
              <a:rPr lang="en-US" sz="2400" dirty="0" err="1"/>
              <a:t>dibawa</a:t>
            </a:r>
            <a:r>
              <a:rPr lang="en-US" sz="2400" dirty="0"/>
              <a:t> </a:t>
            </a:r>
            <a:r>
              <a:rPr lang="en-US" sz="2400" dirty="0" err="1"/>
              <a:t>itu</a:t>
            </a:r>
            <a:r>
              <a:rPr lang="en-US" sz="2400" dirty="0"/>
              <a:t> </a:t>
            </a:r>
            <a:r>
              <a:rPr lang="en-US" sz="2400" dirty="0" err="1"/>
              <a:t>meliputi</a:t>
            </a:r>
            <a:r>
              <a:rPr lang="en-US" sz="2400" dirty="0"/>
              <a:t> </a:t>
            </a:r>
            <a:r>
              <a:rPr lang="en-US" sz="2400" dirty="0" err="1"/>
              <a:t>kebahagiaan</a:t>
            </a:r>
            <a:r>
              <a:rPr lang="en-US" sz="2400" dirty="0"/>
              <a:t> di </a:t>
            </a:r>
            <a:r>
              <a:rPr lang="en-US" sz="2400" dirty="0" err="1"/>
              <a:t>dunia</a:t>
            </a:r>
            <a:r>
              <a:rPr lang="en-US" sz="2400" dirty="0"/>
              <a:t> </a:t>
            </a:r>
            <a:r>
              <a:rPr lang="en-US" sz="2400" dirty="0" err="1"/>
              <a:t>dan</a:t>
            </a:r>
            <a:r>
              <a:rPr lang="en-US" sz="2400" dirty="0"/>
              <a:t> </a:t>
            </a:r>
            <a:r>
              <a:rPr lang="en-US" sz="2400" dirty="0" err="1"/>
              <a:t>akhirat</a:t>
            </a:r>
            <a:r>
              <a:rPr lang="en-US" sz="2400" dirty="0"/>
              <a:t>.</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2220234" y="2348880"/>
            <a:ext cx="4703532" cy="750975"/>
          </a:xfrm>
          <a:prstGeom prst="rect">
            <a:avLst/>
          </a:prstGeom>
        </p:spPr>
        <p:txBody>
          <a:bodyPr wrap="none">
            <a:spAutoFit/>
          </a:bodyPr>
          <a:lstStyle/>
          <a:p>
            <a:pPr algn="ctr" rtl="1">
              <a:lnSpc>
                <a:spcPct val="107000"/>
              </a:lnSpc>
            </a:pPr>
            <a:r>
              <a:rPr lang="ar-SA" sz="4000" dirty="0">
                <a:latin typeface="Calibri" panose="020F0502020204030204" pitchFamily="34" charset="0"/>
                <a:ea typeface="Times New Roman" panose="02020603050405020304" pitchFamily="18" charset="0"/>
                <a:cs typeface="QCF_P331" panose="02000400000000000000" pitchFamily="2" charset="2"/>
              </a:rPr>
              <a:t>ﮐ ﮑ ﮒ ﮓ </a:t>
            </a:r>
            <a:r>
              <a:rPr lang="ar-SA" sz="4000" dirty="0" smtClean="0">
                <a:latin typeface="Calibri" panose="020F0502020204030204" pitchFamily="34" charset="0"/>
                <a:ea typeface="Times New Roman" panose="02020603050405020304" pitchFamily="18" charset="0"/>
                <a:cs typeface="QCF_P331" panose="02000400000000000000" pitchFamily="2" charset="2"/>
              </a:rPr>
              <a:t>ﮔ</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331640" y="3308791"/>
            <a:ext cx="6552728" cy="923330"/>
          </a:xfrm>
          <a:prstGeom prst="rect">
            <a:avLst/>
          </a:prstGeom>
        </p:spPr>
        <p:txBody>
          <a:bodyPr wrap="square">
            <a:spAutoFit/>
          </a:bodyPr>
          <a:lstStyle/>
          <a:p>
            <a:pPr algn="just"/>
            <a:r>
              <a:rPr lang="en-US" b="1" dirty="0" err="1">
                <a:solidFill>
                  <a:srgbClr val="000000"/>
                </a:solidFill>
                <a:latin typeface="Times New Roman" panose="02020603050405020304" pitchFamily="18" charset="0"/>
                <a:ea typeface="Times New Roman" panose="02020603050405020304" pitchFamily="18" charset="0"/>
              </a:rPr>
              <a:t>Maksudnya</a:t>
            </a:r>
            <a:r>
              <a:rPr lang="en-US" b="1" dirty="0">
                <a:solidFill>
                  <a:srgbClr val="000000"/>
                </a:solidFill>
                <a:latin typeface="Times New Roman" panose="02020603050405020304" pitchFamily="18" charset="0"/>
                <a:ea typeface="Times New Roman" panose="02020603050405020304" pitchFamily="18" charset="0"/>
              </a:rPr>
              <a:t>:</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a:t>
            </a:r>
            <a:r>
              <a:rPr lang="en-US" i="1" dirty="0">
                <a:solidFill>
                  <a:srgbClr val="000000"/>
                </a:solidFill>
                <a:latin typeface="Times New Roman" panose="02020603050405020304" pitchFamily="18" charset="0"/>
                <a:ea typeface="Calibri" panose="020F0502020204030204" pitchFamily="34" charset="0"/>
              </a:rPr>
              <a:t>Dan </a:t>
            </a:r>
            <a:r>
              <a:rPr lang="en-US" i="1" dirty="0" err="1">
                <a:solidFill>
                  <a:srgbClr val="000000"/>
                </a:solidFill>
                <a:latin typeface="Times New Roman" panose="02020603050405020304" pitchFamily="18" charset="0"/>
                <a:ea typeface="Calibri" panose="020F0502020204030204" pitchFamily="34" charset="0"/>
              </a:rPr>
              <a:t>tiadalah</a:t>
            </a:r>
            <a:r>
              <a:rPr lang="en-US" i="1" dirty="0">
                <a:solidFill>
                  <a:srgbClr val="000000"/>
                </a:solidFill>
                <a:latin typeface="Times New Roman" panose="02020603050405020304" pitchFamily="18" charset="0"/>
                <a:ea typeface="Calibri" panose="020F0502020204030204" pitchFamily="34" charset="0"/>
              </a:rPr>
              <a:t> Kami </a:t>
            </a:r>
            <a:r>
              <a:rPr lang="en-US" i="1" dirty="0" err="1">
                <a:solidFill>
                  <a:srgbClr val="000000"/>
                </a:solidFill>
                <a:latin typeface="Times New Roman" panose="02020603050405020304" pitchFamily="18" charset="0"/>
                <a:ea typeface="Calibri" panose="020F0502020204030204" pitchFamily="34" charset="0"/>
              </a:rPr>
              <a:t>mengutuskan</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engkau</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wahai</a:t>
            </a:r>
            <a:r>
              <a:rPr lang="en-US" i="1" dirty="0">
                <a:solidFill>
                  <a:srgbClr val="000000"/>
                </a:solidFill>
                <a:latin typeface="Times New Roman" panose="02020603050405020304" pitchFamily="18" charset="0"/>
                <a:ea typeface="Calibri" panose="020F0502020204030204" pitchFamily="34" charset="0"/>
              </a:rPr>
              <a:t> Muhammad), </a:t>
            </a:r>
            <a:r>
              <a:rPr lang="en-US" i="1" dirty="0" err="1">
                <a:solidFill>
                  <a:srgbClr val="000000"/>
                </a:solidFill>
                <a:latin typeface="Times New Roman" panose="02020603050405020304" pitchFamily="18" charset="0"/>
                <a:ea typeface="Calibri" panose="020F0502020204030204" pitchFamily="34" charset="0"/>
              </a:rPr>
              <a:t>melainkan</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untuk</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menjadi</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rahmat</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bagi</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sekalian</a:t>
            </a:r>
            <a:r>
              <a:rPr lang="en-US" i="1" dirty="0">
                <a:solidFill>
                  <a:srgbClr val="000000"/>
                </a:solidFill>
                <a:latin typeface="Times New Roman" panose="02020603050405020304" pitchFamily="18" charset="0"/>
                <a:ea typeface="Calibri" panose="020F0502020204030204" pitchFamily="34" charset="0"/>
              </a:rPr>
              <a:t> </a:t>
            </a:r>
            <a:r>
              <a:rPr lang="en-US" i="1" dirty="0" err="1">
                <a:solidFill>
                  <a:srgbClr val="000000"/>
                </a:solidFill>
                <a:latin typeface="Times New Roman" panose="02020603050405020304" pitchFamily="18" charset="0"/>
                <a:ea typeface="Calibri" panose="020F0502020204030204" pitchFamily="34" charset="0"/>
              </a:rPr>
              <a:t>alam</a:t>
            </a:r>
            <a:r>
              <a:rPr lang="en-US" i="1" spc="-75" dirty="0" smtClean="0">
                <a:solidFill>
                  <a:srgbClr val="000000"/>
                </a:solidFill>
                <a:latin typeface="Times New Roman" panose="02020603050405020304" pitchFamily="18" charset="0"/>
                <a:ea typeface="Times New Roman" panose="02020603050405020304" pitchFamily="18" charset="0"/>
              </a:rPr>
              <a:t>”. Surah al-</a:t>
            </a:r>
            <a:r>
              <a:rPr lang="en-US" i="1" spc="-75" dirty="0" err="1" smtClean="0">
                <a:solidFill>
                  <a:srgbClr val="000000"/>
                </a:solidFill>
                <a:latin typeface="Times New Roman" panose="02020603050405020304" pitchFamily="18" charset="0"/>
                <a:ea typeface="Times New Roman" panose="02020603050405020304" pitchFamily="18" charset="0"/>
              </a:rPr>
              <a:t>Anbia</a:t>
            </a:r>
            <a:r>
              <a:rPr lang="en-US" i="1" spc="-75" dirty="0" smtClean="0">
                <a:solidFill>
                  <a:srgbClr val="000000"/>
                </a:solidFill>
                <a:latin typeface="Times New Roman" panose="02020603050405020304" pitchFamily="18" charset="0"/>
                <a:ea typeface="Times New Roman" panose="02020603050405020304" pitchFamily="18" charset="0"/>
              </a:rPr>
              <a:t>’: 107</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Snip Single Corner Rectangle 9"/>
          <p:cNvSpPr/>
          <p:nvPr/>
        </p:nvSpPr>
        <p:spPr>
          <a:xfrm>
            <a:off x="214282" y="1071546"/>
            <a:ext cx="8715404" cy="1706285"/>
          </a:xfrm>
          <a:prstGeom prst="snip1Rect">
            <a:avLst/>
          </a:prstGeom>
          <a:solidFill>
            <a:srgbClr val="FFC000"/>
          </a:solidFill>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sz="2400" dirty="0" err="1">
                <a:effectLst>
                  <a:outerShdw blurRad="38100" dist="38100" dir="2700000" algn="tl">
                    <a:srgbClr val="000000">
                      <a:alpha val="43137"/>
                    </a:srgbClr>
                  </a:outerShdw>
                </a:effectLst>
              </a:rPr>
              <a:t>Menurut</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mufassirin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seperti</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Shauqani</a:t>
            </a:r>
            <a:r>
              <a:rPr lang="en-US" sz="2400" dirty="0">
                <a:effectLst>
                  <a:outerShdw blurRad="38100" dist="38100" dir="2700000" algn="tl">
                    <a:srgbClr val="000000">
                      <a:alpha val="43137"/>
                    </a:srgbClr>
                  </a:outerShdw>
                </a:effectLst>
              </a:rPr>
              <a:t>, at-</a:t>
            </a:r>
            <a:r>
              <a:rPr lang="en-US" sz="2400" dirty="0" err="1">
                <a:effectLst>
                  <a:outerShdw blurRad="38100" dist="38100" dir="2700000" algn="tl">
                    <a:srgbClr val="000000">
                      <a:alpha val="43137"/>
                    </a:srgbClr>
                  </a:outerShdw>
                </a:effectLst>
              </a:rPr>
              <a:t>Thobari</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dan</a:t>
            </a:r>
            <a:r>
              <a:rPr lang="en-US" sz="2400" dirty="0">
                <a:effectLst>
                  <a:outerShdw blurRad="38100" dist="38100" dir="2700000" algn="tl">
                    <a:srgbClr val="000000">
                      <a:alpha val="43137"/>
                    </a:srgbClr>
                  </a:outerShdw>
                </a:effectLst>
              </a:rPr>
              <a:t> as-</a:t>
            </a:r>
            <a:r>
              <a:rPr lang="en-US" sz="2400" dirty="0" err="1">
                <a:effectLst>
                  <a:outerShdw blurRad="38100" dist="38100" dir="2700000" algn="tl">
                    <a:srgbClr val="000000">
                      <a:alpha val="43137"/>
                    </a:srgbClr>
                  </a:outerShdw>
                </a:effectLst>
              </a:rPr>
              <a:t>Sobuni</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bahawa</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manusia</a:t>
            </a:r>
            <a:r>
              <a:rPr lang="en-US" sz="2400" dirty="0">
                <a:effectLst>
                  <a:outerShdw blurRad="38100" dist="38100" dir="2700000" algn="tl">
                    <a:srgbClr val="000000">
                      <a:alpha val="43137"/>
                    </a:srgbClr>
                  </a:outerShdw>
                </a:effectLst>
              </a:rPr>
              <a:t> yang </a:t>
            </a:r>
            <a:r>
              <a:rPr lang="en-US" sz="2400" dirty="0" err="1">
                <a:effectLst>
                  <a:outerShdw blurRad="38100" dist="38100" dir="2700000" algn="tl">
                    <a:srgbClr val="000000">
                      <a:alpha val="43137"/>
                    </a:srgbClr>
                  </a:outerShdw>
                </a:effectLst>
              </a:rPr>
              <a:t>mengambil</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rahmat</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ini</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iaitu</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syariat</a:t>
            </a:r>
            <a:r>
              <a:rPr lang="en-US" sz="2400" dirty="0">
                <a:effectLst>
                  <a:outerShdw blurRad="38100" dist="38100" dir="2700000" algn="tl">
                    <a:srgbClr val="000000">
                      <a:alpha val="43137"/>
                    </a:srgbClr>
                  </a:outerShdw>
                </a:effectLst>
              </a:rPr>
              <a:t> Islam, </a:t>
            </a:r>
            <a:r>
              <a:rPr lang="en-US" sz="2400" dirty="0" err="1">
                <a:effectLst>
                  <a:outerShdw blurRad="38100" dist="38100" dir="2700000" algn="tl">
                    <a:srgbClr val="000000">
                      <a:alpha val="43137"/>
                    </a:srgbClr>
                  </a:outerShdw>
                </a:effectLst>
              </a:rPr>
              <a:t>mereka</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akan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mendapat</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kebahagiaan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dan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keselamatan</a:t>
            </a:r>
            <a:r>
              <a:rPr lang="en-US" sz="2400" dirty="0">
                <a:effectLst>
                  <a:outerShdw blurRad="38100" dist="38100" dir="2700000" algn="tl">
                    <a:srgbClr val="000000">
                      <a:alpha val="43137"/>
                    </a:srgbClr>
                  </a:outerShdw>
                </a:effectLst>
              </a:rPr>
              <a:t> di </a:t>
            </a:r>
            <a:r>
              <a:rPr lang="en-US" sz="2400" dirty="0" err="1">
                <a:effectLst>
                  <a:outerShdw blurRad="38100" dist="38100" dir="2700000" algn="tl">
                    <a:srgbClr val="000000">
                      <a:alpha val="43137"/>
                    </a:srgbClr>
                  </a:outerShdw>
                </a:effectLst>
              </a:rPr>
              <a:t>dunia</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dan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akhirat</a:t>
            </a:r>
            <a:r>
              <a:rPr lang="en-US" sz="2400" dirty="0">
                <a:effectLst>
                  <a:outerShdw blurRad="38100" dist="38100" dir="2700000" algn="tl">
                    <a:srgbClr val="000000">
                      <a:alpha val="43137"/>
                    </a:srgbClr>
                  </a:outerShdw>
                </a:effectLst>
              </a:rPr>
              <a:t>.</a:t>
            </a:r>
            <a:endParaRPr lang="en-US" sz="23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12" name="Snip Single Corner Rectangle 11"/>
          <p:cNvSpPr/>
          <p:nvPr/>
        </p:nvSpPr>
        <p:spPr>
          <a:xfrm>
            <a:off x="214282" y="4469889"/>
            <a:ext cx="8715436" cy="1304806"/>
          </a:xfrm>
          <a:prstGeom prst="snip1Rect">
            <a:avLst/>
          </a:prstGeom>
        </p:spPr>
        <p:style>
          <a:lnRef idx="3">
            <a:schemeClr val="lt1"/>
          </a:lnRef>
          <a:fillRef idx="1">
            <a:schemeClr val="dk1"/>
          </a:fillRef>
          <a:effectRef idx="1">
            <a:schemeClr val="dk1"/>
          </a:effectRef>
          <a:fontRef idx="minor">
            <a:schemeClr val="lt1"/>
          </a:fontRef>
        </p:style>
        <p:txBody>
          <a:bodyPr wrap="square">
            <a:spAutoFit/>
          </a:bodyPr>
          <a:lstStyle/>
          <a:p>
            <a:pPr algn="just"/>
            <a:r>
              <a:rPr lang="en-US" sz="2400" dirty="0" err="1"/>
              <a:t>Kehancuran</a:t>
            </a:r>
            <a:r>
              <a:rPr lang="en-US" sz="2400" dirty="0"/>
              <a:t> yang </a:t>
            </a:r>
            <a:r>
              <a:rPr lang="en-US" sz="2400" dirty="0" err="1"/>
              <a:t>dimaksudkan</a:t>
            </a:r>
            <a:r>
              <a:rPr lang="en-US" sz="2400" dirty="0"/>
              <a:t> </a:t>
            </a:r>
            <a:r>
              <a:rPr lang="en-US" sz="2400" dirty="0" err="1"/>
              <a:t>boleh</a:t>
            </a:r>
            <a:r>
              <a:rPr lang="en-US" sz="2400" dirty="0"/>
              <a:t> </a:t>
            </a:r>
            <a:r>
              <a:rPr lang="en-US" sz="2400" dirty="0" err="1"/>
              <a:t>dilihat</a:t>
            </a:r>
            <a:r>
              <a:rPr lang="en-US" sz="2400" dirty="0"/>
              <a:t> </a:t>
            </a:r>
            <a:r>
              <a:rPr lang="en-US" sz="2400" dirty="0" err="1"/>
              <a:t>antaranya</a:t>
            </a:r>
            <a:r>
              <a:rPr lang="en-US" sz="2400" dirty="0"/>
              <a:t> </a:t>
            </a:r>
            <a:r>
              <a:rPr lang="en-US" sz="2400" dirty="0" err="1"/>
              <a:t>dari</a:t>
            </a:r>
            <a:r>
              <a:rPr lang="en-US" sz="2400" dirty="0"/>
              <a:t> </a:t>
            </a:r>
            <a:r>
              <a:rPr lang="en-US" sz="2400" dirty="0" err="1"/>
              <a:t>aspek</a:t>
            </a:r>
            <a:r>
              <a:rPr lang="en-US" sz="2400" dirty="0"/>
              <a:t> </a:t>
            </a:r>
            <a:r>
              <a:rPr lang="en-US" sz="2400" dirty="0" err="1"/>
              <a:t>akidah</a:t>
            </a:r>
            <a:r>
              <a:rPr lang="en-US" sz="2400" dirty="0"/>
              <a:t>, </a:t>
            </a:r>
            <a:r>
              <a:rPr lang="en-US" sz="2400" dirty="0" err="1"/>
              <a:t>syariah</a:t>
            </a:r>
            <a:r>
              <a:rPr lang="en-US" sz="2400" dirty="0"/>
              <a:t> </a:t>
            </a:r>
            <a:r>
              <a:rPr lang="en-US" sz="2400" dirty="0" err="1"/>
              <a:t>dan</a:t>
            </a:r>
            <a:r>
              <a:rPr lang="en-US" sz="2400" dirty="0"/>
              <a:t> </a:t>
            </a:r>
            <a:r>
              <a:rPr lang="en-US" sz="2400" dirty="0" err="1"/>
              <a:t>akhlak</a:t>
            </a:r>
            <a:r>
              <a:rPr lang="en-US" sz="2400" dirty="0"/>
              <a:t>. </a:t>
            </a:r>
            <a:r>
              <a:rPr lang="en-US" sz="2400" dirty="0" err="1"/>
              <a:t>Penghayatan</a:t>
            </a:r>
            <a:r>
              <a:rPr lang="en-US" sz="2400" dirty="0"/>
              <a:t> </a:t>
            </a:r>
            <a:r>
              <a:rPr lang="en-US" sz="2400" dirty="0" err="1"/>
              <a:t>dan</a:t>
            </a:r>
            <a:r>
              <a:rPr lang="en-US" sz="2400" dirty="0"/>
              <a:t> </a:t>
            </a:r>
            <a:r>
              <a:rPr lang="en-US" sz="2400" dirty="0" err="1"/>
              <a:t>pegangan</a:t>
            </a:r>
            <a:r>
              <a:rPr lang="en-US" sz="2400" dirty="0"/>
              <a:t> </a:t>
            </a:r>
            <a:r>
              <a:rPr lang="en-US" sz="2400" dirty="0" err="1"/>
              <a:t>akidah</a:t>
            </a:r>
            <a:r>
              <a:rPr lang="en-US" sz="2400" dirty="0"/>
              <a:t> </a:t>
            </a:r>
            <a:r>
              <a:rPr lang="en-US" sz="2400" dirty="0" err="1"/>
              <a:t>tanpa</a:t>
            </a:r>
            <a:r>
              <a:rPr lang="en-US" sz="2400" dirty="0"/>
              <a:t> </a:t>
            </a:r>
            <a:r>
              <a:rPr lang="en-US" sz="2400" dirty="0" err="1"/>
              <a:t>syariat</a:t>
            </a:r>
            <a:r>
              <a:rPr lang="en-US" sz="2400" dirty="0"/>
              <a:t> </a:t>
            </a:r>
            <a:r>
              <a:rPr lang="en-US" sz="2400" dirty="0" err="1"/>
              <a:t>pasti</a:t>
            </a:r>
            <a:r>
              <a:rPr lang="en-US" sz="2400" dirty="0"/>
              <a:t> </a:t>
            </a:r>
            <a:r>
              <a:rPr lang="en-US" sz="2400" dirty="0" err="1"/>
              <a:t>membawa</a:t>
            </a:r>
            <a:r>
              <a:rPr lang="en-US" sz="2400" dirty="0"/>
              <a:t> </a:t>
            </a:r>
            <a:r>
              <a:rPr lang="en-US" sz="2400" dirty="0" err="1"/>
              <a:t>kehancuran</a:t>
            </a:r>
            <a:r>
              <a:rPr lang="en-US" sz="2400" dirty="0"/>
              <a:t> </a:t>
            </a:r>
            <a:r>
              <a:rPr lang="en-US" sz="2400" dirty="0" err="1"/>
              <a:t>dan</a:t>
            </a:r>
            <a:r>
              <a:rPr lang="en-US" sz="2400" dirty="0"/>
              <a:t> </a:t>
            </a:r>
            <a:r>
              <a:rPr lang="en-US" sz="2400" dirty="0" err="1"/>
              <a:t>kemusnahan</a:t>
            </a:r>
            <a:r>
              <a:rPr lang="en-US" sz="2400" dirty="0"/>
              <a:t>.</a:t>
            </a:r>
            <a:endParaRPr lang="en-US" sz="23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4" name="Snip Single Corner Rectangle 13"/>
          <p:cNvSpPr/>
          <p:nvPr/>
        </p:nvSpPr>
        <p:spPr>
          <a:xfrm>
            <a:off x="214282" y="2996952"/>
            <a:ext cx="8715436" cy="1304806"/>
          </a:xfrm>
          <a:prstGeom prst="snip1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sz="2400" dirty="0" err="1"/>
              <a:t>Namun</a:t>
            </a:r>
            <a:r>
              <a:rPr lang="en-US" sz="2400" dirty="0"/>
              <a:t> </a:t>
            </a:r>
            <a:r>
              <a:rPr lang="en-US" sz="2400" dirty="0" err="1"/>
              <a:t>kini</a:t>
            </a:r>
            <a:r>
              <a:rPr lang="en-US" sz="2400" dirty="0"/>
              <a:t> </a:t>
            </a:r>
            <a:r>
              <a:rPr lang="en-US" sz="2400" dirty="0" err="1"/>
              <a:t>segalanya</a:t>
            </a:r>
            <a:r>
              <a:rPr lang="en-US" sz="2400" dirty="0"/>
              <a:t> </a:t>
            </a:r>
            <a:r>
              <a:rPr lang="en-US" sz="2400" dirty="0" err="1"/>
              <a:t>mula</a:t>
            </a:r>
            <a:r>
              <a:rPr lang="en-US" sz="2400" dirty="0"/>
              <a:t> </a:t>
            </a:r>
            <a:r>
              <a:rPr lang="en-US" sz="2400" dirty="0" err="1"/>
              <a:t>berubah</a:t>
            </a:r>
            <a:r>
              <a:rPr lang="en-US" sz="2400" dirty="0"/>
              <a:t>, </a:t>
            </a:r>
            <a:r>
              <a:rPr lang="en-US" sz="2400" dirty="0" err="1"/>
              <a:t>fenomena</a:t>
            </a:r>
            <a:r>
              <a:rPr lang="en-US" sz="2400" dirty="0"/>
              <a:t> </a:t>
            </a:r>
            <a:r>
              <a:rPr lang="en-US" sz="2400" dirty="0" err="1"/>
              <a:t>kehancuran</a:t>
            </a:r>
            <a:r>
              <a:rPr lang="en-US" sz="2400" dirty="0"/>
              <a:t> </a:t>
            </a:r>
            <a:r>
              <a:rPr lang="en-US" sz="2400" dirty="0" err="1"/>
              <a:t>umat</a:t>
            </a:r>
            <a:r>
              <a:rPr lang="en-US" sz="2400" dirty="0"/>
              <a:t> yang </a:t>
            </a:r>
            <a:r>
              <a:rPr lang="en-US" sz="2400" dirty="0" err="1"/>
              <a:t>pernah</a:t>
            </a:r>
            <a:r>
              <a:rPr lang="en-US" sz="2400" dirty="0"/>
              <a:t> </a:t>
            </a:r>
            <a:r>
              <a:rPr lang="en-US" sz="2400" dirty="0" err="1"/>
              <a:t>terjadi</a:t>
            </a:r>
            <a:r>
              <a:rPr lang="en-US" sz="2400" dirty="0"/>
              <a:t> </a:t>
            </a:r>
            <a:r>
              <a:rPr lang="en-US" sz="2400" dirty="0" err="1"/>
              <a:t>dahulu</a:t>
            </a:r>
            <a:r>
              <a:rPr lang="en-US" sz="2400" dirty="0"/>
              <a:t> </a:t>
            </a:r>
            <a:r>
              <a:rPr lang="en-US" sz="2400" dirty="0" err="1"/>
              <a:t>seakan-akan</a:t>
            </a:r>
            <a:r>
              <a:rPr lang="en-US" sz="2400" dirty="0"/>
              <a:t> </a:t>
            </a:r>
            <a:r>
              <a:rPr lang="en-US" sz="2400" dirty="0" err="1"/>
              <a:t>berulang</a:t>
            </a:r>
            <a:r>
              <a:rPr lang="en-US" sz="2400" dirty="0"/>
              <a:t>, </a:t>
            </a:r>
            <a:r>
              <a:rPr lang="en-US" sz="2400" dirty="0" err="1"/>
              <a:t>malah</a:t>
            </a:r>
            <a:r>
              <a:rPr lang="en-US" sz="2400" dirty="0"/>
              <a:t> </a:t>
            </a:r>
            <a:r>
              <a:rPr lang="en-US" sz="2400" dirty="0" err="1"/>
              <a:t>dilihat</a:t>
            </a:r>
            <a:r>
              <a:rPr lang="en-US" sz="2400" dirty="0"/>
              <a:t> </a:t>
            </a:r>
            <a:r>
              <a:rPr lang="en-US" sz="2400" dirty="0" err="1"/>
              <a:t>lebih</a:t>
            </a:r>
            <a:r>
              <a:rPr lang="en-US" sz="2400" dirty="0"/>
              <a:t> </a:t>
            </a:r>
            <a:r>
              <a:rPr lang="en-US" sz="2400" dirty="0" err="1"/>
              <a:t>hebat</a:t>
            </a:r>
            <a:r>
              <a:rPr lang="en-US" sz="2400" dirty="0"/>
              <a:t> </a:t>
            </a:r>
            <a:r>
              <a:rPr lang="en-US" sz="2400" dirty="0" err="1"/>
              <a:t>lagi</a:t>
            </a:r>
            <a:r>
              <a:rPr lang="en-US" sz="2400" dirty="0"/>
              <a:t> </a:t>
            </a:r>
            <a:r>
              <a:rPr lang="en-US" sz="2400" dirty="0" err="1"/>
              <a:t>kesan</a:t>
            </a:r>
            <a:r>
              <a:rPr lang="en-US" sz="2400" dirty="0"/>
              <a:t> </a:t>
            </a:r>
            <a:r>
              <a:rPr lang="en-US" sz="2400" dirty="0" err="1"/>
              <a:t>daripada</a:t>
            </a:r>
            <a:r>
              <a:rPr lang="en-US" sz="2400" dirty="0"/>
              <a:t> </a:t>
            </a:r>
            <a:r>
              <a:rPr lang="en-US" sz="2400" dirty="0" err="1"/>
              <a:t>meninggalkan</a:t>
            </a:r>
            <a:r>
              <a:rPr lang="en-US" sz="2400" dirty="0"/>
              <a:t> </a:t>
            </a:r>
            <a:r>
              <a:rPr lang="en-US" sz="2400" dirty="0" err="1"/>
              <a:t>syariat</a:t>
            </a:r>
            <a:r>
              <a:rPr lang="en-US" sz="2400" dirty="0"/>
              <a:t> Allah SWT.</a:t>
            </a:r>
            <a:endParaRPr lang="en-US" sz="23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Snip Single Corner Rectangle 9"/>
          <p:cNvSpPr/>
          <p:nvPr/>
        </p:nvSpPr>
        <p:spPr>
          <a:xfrm>
            <a:off x="214282" y="1908170"/>
            <a:ext cx="8715404" cy="1304806"/>
          </a:xfrm>
          <a:prstGeom prst="snip1Rect">
            <a:avLst/>
          </a:prstGeom>
        </p:spPr>
        <p:style>
          <a:lnRef idx="3">
            <a:schemeClr val="lt1"/>
          </a:lnRef>
          <a:fillRef idx="1">
            <a:schemeClr val="dk1"/>
          </a:fillRef>
          <a:effectRef idx="1">
            <a:schemeClr val="dk1"/>
          </a:effectRef>
          <a:fontRef idx="minor">
            <a:schemeClr val="lt1"/>
          </a:fontRef>
        </p:style>
        <p:txBody>
          <a:bodyPr wrap="square">
            <a:spAutoFit/>
          </a:bodyPr>
          <a:lstStyle/>
          <a:p>
            <a:pPr algn="just"/>
            <a:r>
              <a:rPr lang="en-US" sz="2400" dirty="0" err="1">
                <a:ln>
                  <a:solidFill>
                    <a:schemeClr val="bg1"/>
                  </a:solidFill>
                </a:ln>
                <a:solidFill>
                  <a:schemeClr val="bg1"/>
                </a:solidFill>
              </a:rPr>
              <a:t>Gejala</a:t>
            </a:r>
            <a:r>
              <a:rPr lang="en-US" sz="2400" dirty="0">
                <a:ln>
                  <a:solidFill>
                    <a:schemeClr val="bg1"/>
                  </a:solidFill>
                </a:ln>
                <a:solidFill>
                  <a:schemeClr val="bg1"/>
                </a:solidFill>
              </a:rPr>
              <a:t> </a:t>
            </a:r>
            <a:r>
              <a:rPr lang="en-US" sz="2400" dirty="0" err="1">
                <a:ln>
                  <a:solidFill>
                    <a:schemeClr val="bg1"/>
                  </a:solidFill>
                </a:ln>
                <a:solidFill>
                  <a:schemeClr val="bg1"/>
                </a:solidFill>
              </a:rPr>
              <a:t>keruntuhan</a:t>
            </a:r>
            <a:r>
              <a:rPr lang="en-US" sz="2400" dirty="0">
                <a:ln>
                  <a:solidFill>
                    <a:schemeClr val="bg1"/>
                  </a:solidFill>
                </a:ln>
                <a:solidFill>
                  <a:schemeClr val="bg1"/>
                </a:solidFill>
              </a:rPr>
              <a:t> </a:t>
            </a:r>
            <a:r>
              <a:rPr lang="en-US" sz="2400" dirty="0" err="1">
                <a:ln>
                  <a:solidFill>
                    <a:schemeClr val="bg1"/>
                  </a:solidFill>
                </a:ln>
                <a:solidFill>
                  <a:schemeClr val="bg1"/>
                </a:solidFill>
              </a:rPr>
              <a:t>akidah</a:t>
            </a:r>
            <a:r>
              <a:rPr lang="en-US" sz="2400" dirty="0">
                <a:ln>
                  <a:solidFill>
                    <a:schemeClr val="bg1"/>
                  </a:solidFill>
                </a:ln>
                <a:solidFill>
                  <a:schemeClr val="bg1"/>
                </a:solidFill>
              </a:rPr>
              <a:t> </a:t>
            </a:r>
            <a:r>
              <a:rPr lang="en-US" sz="2400" dirty="0" err="1">
                <a:ln>
                  <a:solidFill>
                    <a:schemeClr val="bg1"/>
                  </a:solidFill>
                </a:ln>
                <a:solidFill>
                  <a:schemeClr val="bg1"/>
                </a:solidFill>
              </a:rPr>
              <a:t>seperti</a:t>
            </a:r>
            <a:r>
              <a:rPr lang="en-US" sz="2400" dirty="0">
                <a:ln>
                  <a:solidFill>
                    <a:schemeClr val="bg1"/>
                  </a:solidFill>
                </a:ln>
                <a:solidFill>
                  <a:schemeClr val="bg1"/>
                </a:solidFill>
              </a:rPr>
              <a:t> </a:t>
            </a:r>
            <a:r>
              <a:rPr lang="en-US" sz="2400" dirty="0" err="1">
                <a:ln>
                  <a:solidFill>
                    <a:schemeClr val="bg1"/>
                  </a:solidFill>
                </a:ln>
                <a:solidFill>
                  <a:schemeClr val="bg1"/>
                </a:solidFill>
              </a:rPr>
              <a:t>fahaman</a:t>
            </a:r>
            <a:r>
              <a:rPr lang="en-US" sz="2400" dirty="0">
                <a:ln>
                  <a:solidFill>
                    <a:schemeClr val="bg1"/>
                  </a:solidFill>
                </a:ln>
                <a:solidFill>
                  <a:schemeClr val="bg1"/>
                </a:solidFill>
              </a:rPr>
              <a:t> </a:t>
            </a:r>
            <a:r>
              <a:rPr lang="en-US" sz="2400" dirty="0" err="1">
                <a:ln>
                  <a:solidFill>
                    <a:schemeClr val="bg1"/>
                  </a:solidFill>
                </a:ln>
                <a:solidFill>
                  <a:schemeClr val="bg1"/>
                </a:solidFill>
              </a:rPr>
              <a:t>liberalisme</a:t>
            </a:r>
            <a:r>
              <a:rPr lang="en-US" sz="2400" dirty="0">
                <a:ln>
                  <a:solidFill>
                    <a:schemeClr val="bg1"/>
                  </a:solidFill>
                </a:ln>
                <a:solidFill>
                  <a:schemeClr val="bg1"/>
                </a:solidFill>
              </a:rPr>
              <a:t> </a:t>
            </a:r>
            <a:r>
              <a:rPr lang="en-US" sz="2400" dirty="0" err="1">
                <a:ln>
                  <a:solidFill>
                    <a:schemeClr val="bg1"/>
                  </a:solidFill>
                </a:ln>
                <a:solidFill>
                  <a:schemeClr val="bg1"/>
                </a:solidFill>
              </a:rPr>
              <a:t>dan</a:t>
            </a:r>
            <a:r>
              <a:rPr lang="en-US" sz="2400" dirty="0">
                <a:ln>
                  <a:solidFill>
                    <a:schemeClr val="bg1"/>
                  </a:solidFill>
                </a:ln>
                <a:solidFill>
                  <a:schemeClr val="bg1"/>
                </a:solidFill>
              </a:rPr>
              <a:t> </a:t>
            </a:r>
            <a:r>
              <a:rPr lang="en-US" sz="2400" dirty="0" err="1">
                <a:ln>
                  <a:solidFill>
                    <a:schemeClr val="bg1"/>
                  </a:solidFill>
                </a:ln>
                <a:solidFill>
                  <a:schemeClr val="bg1"/>
                </a:solidFill>
              </a:rPr>
              <a:t>pluralisme</a:t>
            </a:r>
            <a:r>
              <a:rPr lang="en-US" sz="2400" dirty="0">
                <a:ln>
                  <a:solidFill>
                    <a:schemeClr val="bg1"/>
                  </a:solidFill>
                </a:ln>
                <a:solidFill>
                  <a:schemeClr val="bg1"/>
                </a:solidFill>
              </a:rPr>
              <a:t> </a:t>
            </a:r>
            <a:r>
              <a:rPr lang="en-US" sz="2400" dirty="0" err="1">
                <a:ln>
                  <a:solidFill>
                    <a:schemeClr val="bg1"/>
                  </a:solidFill>
                </a:ln>
                <a:solidFill>
                  <a:schemeClr val="bg1"/>
                </a:solidFill>
              </a:rPr>
              <a:t>adalah</a:t>
            </a:r>
            <a:r>
              <a:rPr lang="en-US" sz="2400" dirty="0">
                <a:ln>
                  <a:solidFill>
                    <a:schemeClr val="bg1"/>
                  </a:solidFill>
                </a:ln>
                <a:solidFill>
                  <a:schemeClr val="bg1"/>
                </a:solidFill>
              </a:rPr>
              <a:t> </a:t>
            </a:r>
            <a:r>
              <a:rPr lang="en-US" sz="2400" dirty="0" err="1">
                <a:ln>
                  <a:solidFill>
                    <a:schemeClr val="bg1"/>
                  </a:solidFill>
                </a:ln>
                <a:solidFill>
                  <a:schemeClr val="bg1"/>
                </a:solidFill>
              </a:rPr>
              <a:t>antara</a:t>
            </a:r>
            <a:r>
              <a:rPr lang="en-US" sz="2400" dirty="0">
                <a:ln>
                  <a:solidFill>
                    <a:schemeClr val="bg1"/>
                  </a:solidFill>
                </a:ln>
                <a:solidFill>
                  <a:schemeClr val="bg1"/>
                </a:solidFill>
              </a:rPr>
              <a:t> </a:t>
            </a:r>
            <a:r>
              <a:rPr lang="en-US" sz="2400" dirty="0" err="1">
                <a:ln>
                  <a:solidFill>
                    <a:schemeClr val="bg1"/>
                  </a:solidFill>
                </a:ln>
                <a:solidFill>
                  <a:schemeClr val="bg1"/>
                </a:solidFill>
              </a:rPr>
              <a:t>bentuk</a:t>
            </a:r>
            <a:r>
              <a:rPr lang="en-US" sz="2400" dirty="0">
                <a:ln>
                  <a:solidFill>
                    <a:schemeClr val="bg1"/>
                  </a:solidFill>
                </a:ln>
                <a:solidFill>
                  <a:schemeClr val="bg1"/>
                </a:solidFill>
              </a:rPr>
              <a:t> </a:t>
            </a:r>
            <a:r>
              <a:rPr lang="en-US" sz="2400" dirty="0" err="1">
                <a:ln>
                  <a:solidFill>
                    <a:schemeClr val="bg1"/>
                  </a:solidFill>
                </a:ln>
                <a:solidFill>
                  <a:schemeClr val="bg1"/>
                </a:solidFill>
              </a:rPr>
              <a:t>kehancuran</a:t>
            </a:r>
            <a:r>
              <a:rPr lang="en-US" sz="2400" dirty="0">
                <a:ln>
                  <a:solidFill>
                    <a:schemeClr val="bg1"/>
                  </a:solidFill>
                </a:ln>
                <a:solidFill>
                  <a:schemeClr val="bg1"/>
                </a:solidFill>
              </a:rPr>
              <a:t> </a:t>
            </a:r>
            <a:r>
              <a:rPr lang="en-US" sz="2400" dirty="0" err="1">
                <a:ln>
                  <a:solidFill>
                    <a:schemeClr val="bg1"/>
                  </a:solidFill>
                </a:ln>
                <a:solidFill>
                  <a:schemeClr val="bg1"/>
                </a:solidFill>
              </a:rPr>
              <a:t>akidah</a:t>
            </a:r>
            <a:r>
              <a:rPr lang="en-US" sz="2400" dirty="0">
                <a:ln>
                  <a:solidFill>
                    <a:schemeClr val="bg1"/>
                  </a:solidFill>
                </a:ln>
                <a:solidFill>
                  <a:schemeClr val="bg1"/>
                </a:solidFill>
              </a:rPr>
              <a:t> </a:t>
            </a:r>
            <a:r>
              <a:rPr lang="en-US" sz="2400" dirty="0" err="1">
                <a:ln>
                  <a:solidFill>
                    <a:schemeClr val="bg1"/>
                  </a:solidFill>
                </a:ln>
                <a:solidFill>
                  <a:schemeClr val="bg1"/>
                </a:solidFill>
              </a:rPr>
              <a:t>dalam</a:t>
            </a:r>
            <a:r>
              <a:rPr lang="en-US" sz="2400" dirty="0">
                <a:ln>
                  <a:solidFill>
                    <a:schemeClr val="bg1"/>
                  </a:solidFill>
                </a:ln>
                <a:solidFill>
                  <a:schemeClr val="bg1"/>
                </a:solidFill>
              </a:rPr>
              <a:t> </a:t>
            </a:r>
            <a:r>
              <a:rPr lang="en-US" sz="2400" dirty="0" err="1">
                <a:ln>
                  <a:solidFill>
                    <a:schemeClr val="bg1"/>
                  </a:solidFill>
                </a:ln>
                <a:solidFill>
                  <a:schemeClr val="bg1"/>
                </a:solidFill>
              </a:rPr>
              <a:t>konteks</a:t>
            </a:r>
            <a:r>
              <a:rPr lang="en-US" sz="2400" dirty="0">
                <a:ln>
                  <a:solidFill>
                    <a:schemeClr val="bg1"/>
                  </a:solidFill>
                </a:ln>
                <a:solidFill>
                  <a:schemeClr val="bg1"/>
                </a:solidFill>
              </a:rPr>
              <a:t> </a:t>
            </a:r>
            <a:r>
              <a:rPr lang="en-US" sz="2400" dirty="0" err="1">
                <a:ln>
                  <a:solidFill>
                    <a:schemeClr val="bg1"/>
                  </a:solidFill>
                </a:ln>
                <a:solidFill>
                  <a:schemeClr val="bg1"/>
                </a:solidFill>
              </a:rPr>
              <a:t>semasa</a:t>
            </a:r>
            <a:r>
              <a:rPr lang="en-US" sz="2400" dirty="0">
                <a:ln>
                  <a:solidFill>
                    <a:schemeClr val="bg1"/>
                  </a:solidFill>
                </a:ln>
                <a:solidFill>
                  <a:schemeClr val="bg1"/>
                </a:solidFill>
              </a:rPr>
              <a:t>. </a:t>
            </a:r>
            <a:endParaRPr lang="en-US" sz="2300" dirty="0">
              <a:ln>
                <a:solidFill>
                  <a:schemeClr val="bg1"/>
                </a:solidFill>
              </a:ln>
              <a:solidFill>
                <a:schemeClr val="bg1"/>
              </a:solidFill>
              <a:effectLst>
                <a:outerShdw blurRad="38100" dist="38100" dir="2700000" algn="tl">
                  <a:srgbClr val="000000">
                    <a:alpha val="43137"/>
                  </a:srgbClr>
                </a:outerShdw>
              </a:effectLst>
            </a:endParaRPr>
          </a:p>
        </p:txBody>
      </p:sp>
      <p:sp>
        <p:nvSpPr>
          <p:cNvPr id="12" name="Snip Single Corner Rectangle 11"/>
          <p:cNvSpPr/>
          <p:nvPr/>
        </p:nvSpPr>
        <p:spPr>
          <a:xfrm>
            <a:off x="214282" y="3276322"/>
            <a:ext cx="8715436" cy="1304806"/>
          </a:xfrm>
          <a:prstGeom prst="snip1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dirty="0" err="1">
                <a:ln>
                  <a:solidFill>
                    <a:schemeClr val="tx1"/>
                  </a:solidFill>
                </a:ln>
                <a:solidFill>
                  <a:schemeClr val="tx1"/>
                </a:solidFill>
              </a:rPr>
              <a:t>Kesesatan</a:t>
            </a:r>
            <a:r>
              <a:rPr lang="en-US" sz="2400" dirty="0">
                <a:ln>
                  <a:solidFill>
                    <a:schemeClr val="tx1"/>
                  </a:solidFill>
                </a:ln>
                <a:solidFill>
                  <a:schemeClr val="tx1"/>
                </a:solidFill>
              </a:rPr>
              <a:t> </a:t>
            </a:r>
            <a:r>
              <a:rPr lang="en-US" sz="2400" dirty="0" err="1">
                <a:ln>
                  <a:solidFill>
                    <a:schemeClr val="tx1"/>
                  </a:solidFill>
                </a:ln>
                <a:solidFill>
                  <a:schemeClr val="tx1"/>
                </a:solidFill>
              </a:rPr>
              <a:t>akidah</a:t>
            </a:r>
            <a:r>
              <a:rPr lang="en-US" sz="2400" dirty="0">
                <a:ln>
                  <a:solidFill>
                    <a:schemeClr val="tx1"/>
                  </a:solidFill>
                </a:ln>
                <a:solidFill>
                  <a:schemeClr val="tx1"/>
                </a:solidFill>
              </a:rPr>
              <a:t> </a:t>
            </a:r>
            <a:r>
              <a:rPr lang="en-US" sz="2400" dirty="0" err="1">
                <a:ln>
                  <a:solidFill>
                    <a:schemeClr val="tx1"/>
                  </a:solidFill>
                </a:ln>
                <a:solidFill>
                  <a:schemeClr val="tx1"/>
                </a:solidFill>
              </a:rPr>
              <a:t>dan</a:t>
            </a:r>
            <a:r>
              <a:rPr lang="en-US" sz="2400" dirty="0">
                <a:ln>
                  <a:solidFill>
                    <a:schemeClr val="tx1"/>
                  </a:solidFill>
                </a:ln>
                <a:solidFill>
                  <a:schemeClr val="tx1"/>
                </a:solidFill>
              </a:rPr>
              <a:t> </a:t>
            </a:r>
            <a:r>
              <a:rPr lang="en-US" sz="2400" dirty="0" err="1">
                <a:ln>
                  <a:solidFill>
                    <a:schemeClr val="tx1"/>
                  </a:solidFill>
                </a:ln>
                <a:solidFill>
                  <a:schemeClr val="tx1"/>
                </a:solidFill>
              </a:rPr>
              <a:t>ketaksuban</a:t>
            </a:r>
            <a:r>
              <a:rPr lang="en-US" sz="2400" dirty="0">
                <a:ln>
                  <a:solidFill>
                    <a:schemeClr val="tx1"/>
                  </a:solidFill>
                </a:ln>
                <a:solidFill>
                  <a:schemeClr val="tx1"/>
                </a:solidFill>
              </a:rPr>
              <a:t> </a:t>
            </a:r>
            <a:r>
              <a:rPr lang="en-US" sz="2400" dirty="0" err="1">
                <a:ln>
                  <a:solidFill>
                    <a:schemeClr val="tx1"/>
                  </a:solidFill>
                </a:ln>
                <a:solidFill>
                  <a:schemeClr val="tx1"/>
                </a:solidFill>
              </a:rPr>
              <a:t>melampau</a:t>
            </a:r>
            <a:r>
              <a:rPr lang="en-US" sz="2400" dirty="0">
                <a:ln>
                  <a:solidFill>
                    <a:schemeClr val="tx1"/>
                  </a:solidFill>
                </a:ln>
                <a:solidFill>
                  <a:schemeClr val="tx1"/>
                </a:solidFill>
              </a:rPr>
              <a:t> </a:t>
            </a:r>
            <a:r>
              <a:rPr lang="en-US" sz="2400" dirty="0" err="1">
                <a:ln>
                  <a:solidFill>
                    <a:schemeClr val="tx1"/>
                  </a:solidFill>
                </a:ln>
                <a:solidFill>
                  <a:schemeClr val="tx1"/>
                </a:solidFill>
              </a:rPr>
              <a:t>fahaman</a:t>
            </a:r>
            <a:r>
              <a:rPr lang="en-US" sz="2400" dirty="0">
                <a:ln>
                  <a:solidFill>
                    <a:schemeClr val="tx1"/>
                  </a:solidFill>
                </a:ln>
                <a:solidFill>
                  <a:schemeClr val="tx1"/>
                </a:solidFill>
              </a:rPr>
              <a:t> </a:t>
            </a:r>
            <a:r>
              <a:rPr lang="en-US" sz="2400" dirty="0" err="1">
                <a:ln>
                  <a:solidFill>
                    <a:schemeClr val="tx1"/>
                  </a:solidFill>
                </a:ln>
                <a:solidFill>
                  <a:schemeClr val="tx1"/>
                </a:solidFill>
              </a:rPr>
              <a:t>ini</a:t>
            </a:r>
            <a:r>
              <a:rPr lang="en-US" sz="2400" dirty="0">
                <a:ln>
                  <a:solidFill>
                    <a:schemeClr val="tx1"/>
                  </a:solidFill>
                </a:ln>
                <a:solidFill>
                  <a:schemeClr val="tx1"/>
                </a:solidFill>
              </a:rPr>
              <a:t> </a:t>
            </a:r>
            <a:r>
              <a:rPr lang="en-US" sz="2400" dirty="0" err="1">
                <a:ln>
                  <a:solidFill>
                    <a:schemeClr val="tx1"/>
                  </a:solidFill>
                </a:ln>
                <a:solidFill>
                  <a:schemeClr val="tx1"/>
                </a:solidFill>
              </a:rPr>
              <a:t>boleh</a:t>
            </a:r>
            <a:r>
              <a:rPr lang="en-US" sz="2400" dirty="0">
                <a:ln>
                  <a:solidFill>
                    <a:schemeClr val="tx1"/>
                  </a:solidFill>
                </a:ln>
                <a:solidFill>
                  <a:schemeClr val="tx1"/>
                </a:solidFill>
              </a:rPr>
              <a:t> </a:t>
            </a:r>
            <a:r>
              <a:rPr lang="en-US" sz="2400" dirty="0" err="1">
                <a:ln>
                  <a:solidFill>
                    <a:schemeClr val="tx1"/>
                  </a:solidFill>
                </a:ln>
                <a:solidFill>
                  <a:schemeClr val="tx1"/>
                </a:solidFill>
              </a:rPr>
              <a:t>menyebabkan</a:t>
            </a:r>
            <a:r>
              <a:rPr lang="en-US" sz="2400" dirty="0">
                <a:ln>
                  <a:solidFill>
                    <a:schemeClr val="tx1"/>
                  </a:solidFill>
                </a:ln>
                <a:solidFill>
                  <a:schemeClr val="tx1"/>
                </a:solidFill>
              </a:rPr>
              <a:t> </a:t>
            </a:r>
            <a:r>
              <a:rPr lang="en-US" sz="2400" dirty="0" err="1">
                <a:ln>
                  <a:solidFill>
                    <a:schemeClr val="tx1"/>
                  </a:solidFill>
                </a:ln>
                <a:solidFill>
                  <a:schemeClr val="tx1"/>
                </a:solidFill>
              </a:rPr>
              <a:t>pengikutnya</a:t>
            </a:r>
            <a:r>
              <a:rPr lang="en-US" sz="2400" dirty="0">
                <a:ln>
                  <a:solidFill>
                    <a:schemeClr val="tx1"/>
                  </a:solidFill>
                </a:ln>
                <a:solidFill>
                  <a:schemeClr val="tx1"/>
                </a:solidFill>
              </a:rPr>
              <a:t> </a:t>
            </a:r>
            <a:r>
              <a:rPr lang="en-US" sz="2400" dirty="0" err="1">
                <a:ln>
                  <a:solidFill>
                    <a:schemeClr val="tx1"/>
                  </a:solidFill>
                </a:ln>
                <a:solidFill>
                  <a:schemeClr val="tx1"/>
                </a:solidFill>
              </a:rPr>
              <a:t>sanggup</a:t>
            </a:r>
            <a:r>
              <a:rPr lang="en-US" sz="2400" dirty="0">
                <a:ln>
                  <a:solidFill>
                    <a:schemeClr val="tx1"/>
                  </a:solidFill>
                </a:ln>
                <a:solidFill>
                  <a:schemeClr val="tx1"/>
                </a:solidFill>
              </a:rPr>
              <a:t> </a:t>
            </a:r>
            <a:r>
              <a:rPr lang="en-US" sz="2400" dirty="0" err="1">
                <a:ln>
                  <a:solidFill>
                    <a:schemeClr val="tx1"/>
                  </a:solidFill>
                </a:ln>
                <a:solidFill>
                  <a:schemeClr val="tx1"/>
                </a:solidFill>
              </a:rPr>
              <a:t>bertindak</a:t>
            </a:r>
            <a:r>
              <a:rPr lang="en-US" sz="2400" dirty="0">
                <a:ln>
                  <a:solidFill>
                    <a:schemeClr val="tx1"/>
                  </a:solidFill>
                </a:ln>
                <a:solidFill>
                  <a:schemeClr val="tx1"/>
                </a:solidFill>
              </a:rPr>
              <a:t> di </a:t>
            </a:r>
            <a:r>
              <a:rPr lang="en-US" sz="2400" dirty="0" err="1">
                <a:ln>
                  <a:solidFill>
                    <a:schemeClr val="tx1"/>
                  </a:solidFill>
                </a:ln>
                <a:solidFill>
                  <a:schemeClr val="tx1"/>
                </a:solidFill>
              </a:rPr>
              <a:t>luar</a:t>
            </a:r>
            <a:r>
              <a:rPr lang="en-US" sz="2400" dirty="0">
                <a:ln>
                  <a:solidFill>
                    <a:schemeClr val="tx1"/>
                  </a:solidFill>
                </a:ln>
                <a:solidFill>
                  <a:schemeClr val="tx1"/>
                </a:solidFill>
              </a:rPr>
              <a:t> </a:t>
            </a:r>
            <a:r>
              <a:rPr lang="en-US" sz="2400" dirty="0" err="1">
                <a:ln>
                  <a:solidFill>
                    <a:schemeClr val="tx1"/>
                  </a:solidFill>
                </a:ln>
                <a:solidFill>
                  <a:schemeClr val="tx1"/>
                </a:solidFill>
              </a:rPr>
              <a:t>batas-batas</a:t>
            </a:r>
            <a:r>
              <a:rPr lang="en-US" sz="2400" dirty="0">
                <a:ln>
                  <a:solidFill>
                    <a:schemeClr val="tx1"/>
                  </a:solidFill>
                </a:ln>
                <a:solidFill>
                  <a:schemeClr val="tx1"/>
                </a:solidFill>
              </a:rPr>
              <a:t> </a:t>
            </a:r>
            <a:r>
              <a:rPr lang="en-US" sz="2400" dirty="0" err="1">
                <a:ln>
                  <a:solidFill>
                    <a:schemeClr val="tx1"/>
                  </a:solidFill>
                </a:ln>
                <a:solidFill>
                  <a:schemeClr val="tx1"/>
                </a:solidFill>
              </a:rPr>
              <a:t>keislaman</a:t>
            </a:r>
            <a:r>
              <a:rPr lang="en-US" sz="2400" dirty="0">
                <a:ln>
                  <a:solidFill>
                    <a:schemeClr val="tx1"/>
                  </a:solidFill>
                </a:ln>
                <a:solidFill>
                  <a:schemeClr val="tx1"/>
                </a:solidFill>
              </a:rPr>
              <a:t> </a:t>
            </a:r>
            <a:r>
              <a:rPr lang="en-US" sz="2400" dirty="0" err="1">
                <a:ln>
                  <a:solidFill>
                    <a:schemeClr val="tx1"/>
                  </a:solidFill>
                </a:ln>
                <a:solidFill>
                  <a:schemeClr val="tx1"/>
                </a:solidFill>
              </a:rPr>
              <a:t>dan</a:t>
            </a:r>
            <a:r>
              <a:rPr lang="en-US" sz="2400" dirty="0">
                <a:ln>
                  <a:solidFill>
                    <a:schemeClr val="tx1"/>
                  </a:solidFill>
                </a:ln>
                <a:solidFill>
                  <a:schemeClr val="tx1"/>
                </a:solidFill>
              </a:rPr>
              <a:t> </a:t>
            </a:r>
            <a:r>
              <a:rPr lang="en-US" sz="2400" dirty="0" err="1">
                <a:ln>
                  <a:solidFill>
                    <a:schemeClr val="tx1"/>
                  </a:solidFill>
                </a:ln>
                <a:solidFill>
                  <a:schemeClr val="tx1"/>
                </a:solidFill>
              </a:rPr>
              <a:t>kemanusiaan</a:t>
            </a:r>
            <a:r>
              <a:rPr lang="en-US" sz="2400" dirty="0">
                <a:ln>
                  <a:solidFill>
                    <a:schemeClr val="tx1"/>
                  </a:solidFill>
                </a:ln>
                <a:solidFill>
                  <a:schemeClr val="tx1"/>
                </a:solidFill>
              </a:rPr>
              <a:t>.</a:t>
            </a:r>
            <a:endParaRPr lang="en-US" sz="2300" dirty="0">
              <a:ln>
                <a:solidFill>
                  <a:schemeClr val="tx1"/>
                </a:solidFill>
              </a:ln>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84158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1928794" y="1071546"/>
            <a:ext cx="5084662"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FF00"/>
                  </a:solidFill>
                </a:ln>
                <a:solidFill>
                  <a:srgbClr val="00206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PUJIAN KEPADA ALLAH SWT</a:t>
            </a:r>
            <a:endParaRPr lang="en-US" sz="3200" b="1" spc="50" dirty="0">
              <a:ln w="11430">
                <a:solidFill>
                  <a:srgbClr val="FFFF00"/>
                </a:solidFill>
              </a:ln>
              <a:solidFill>
                <a:srgbClr val="002060"/>
              </a:solidFill>
              <a:effectLst>
                <a:outerShdw blurRad="76200" dist="50800" dir="5400000" algn="tl" rotWithShape="0">
                  <a:srgbClr val="000000">
                    <a:alpha val="65000"/>
                  </a:srgbClr>
                </a:outerShdw>
              </a:effectLst>
              <a:latin typeface="+mj-lt"/>
            </a:endParaRPr>
          </a:p>
        </p:txBody>
      </p:sp>
      <p:sp>
        <p:nvSpPr>
          <p:cNvPr id="18" name="Rectangle 17"/>
          <p:cNvSpPr/>
          <p:nvPr/>
        </p:nvSpPr>
        <p:spPr>
          <a:xfrm>
            <a:off x="642910" y="2322746"/>
            <a:ext cx="7643866" cy="175432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5400" b="1" spc="50" dirty="0" smtClean="0">
                <a:ln w="11430">
                  <a:solidFill>
                    <a:srgbClr val="FFFF00"/>
                  </a:solidFill>
                </a:ln>
                <a:solidFill>
                  <a:srgbClr val="FFFF00"/>
                </a:solidFill>
                <a:effectLst>
                  <a:glow rad="63500">
                    <a:schemeClr val="accent6">
                      <a:satMod val="175000"/>
                      <a:alpha val="40000"/>
                    </a:schemeClr>
                  </a:glow>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الحَمْـدُ لِلَّـهِ رَبِّ الْعَالَمِيْنَ</a:t>
            </a:r>
          </a:p>
          <a:p>
            <a:pPr algn="ctr" rtl="1"/>
            <a:r>
              <a:rPr lang="ar-SA" sz="5400" b="1" spc="50" dirty="0" smtClean="0">
                <a:ln w="11430">
                  <a:solidFill>
                    <a:srgbClr val="FFFF00"/>
                  </a:solidFill>
                </a:ln>
                <a:solidFill>
                  <a:srgbClr val="FFFF00"/>
                </a:solidFill>
                <a:effectLst>
                  <a:glow rad="63500">
                    <a:schemeClr val="accent6">
                      <a:satMod val="175000"/>
                      <a:alpha val="40000"/>
                    </a:schemeClr>
                  </a:glow>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شَرَعَ لَنَا أَكْمَلَ شَرِيْعَةٍ وَأَقْوَمَ دِيْنٍ</a:t>
            </a:r>
            <a:endParaRPr lang="en-US" sz="5400" b="1" spc="50" dirty="0">
              <a:ln w="11430">
                <a:solidFill>
                  <a:srgbClr val="FFFF00"/>
                </a:solidFill>
              </a:ln>
              <a:solidFill>
                <a:srgbClr val="FFFF00"/>
              </a:solidFill>
              <a:effectLst>
                <a:glow rad="63500">
                  <a:schemeClr val="accent6">
                    <a:satMod val="175000"/>
                    <a:alpha val="40000"/>
                  </a:schemeClr>
                </a:glow>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Snip Single Corner Rectangle 9"/>
          <p:cNvSpPr/>
          <p:nvPr/>
        </p:nvSpPr>
        <p:spPr>
          <a:xfrm>
            <a:off x="214282" y="1908170"/>
            <a:ext cx="8715404" cy="1706285"/>
          </a:xfrm>
          <a:prstGeom prst="snip1Rect">
            <a:avLst/>
          </a:prstGeom>
          <a:solidFill>
            <a:schemeClr val="tx2">
              <a:lumMod val="75000"/>
            </a:schemeClr>
          </a:solidFill>
        </p:spPr>
        <p:style>
          <a:lnRef idx="3">
            <a:schemeClr val="lt1"/>
          </a:lnRef>
          <a:fillRef idx="1">
            <a:schemeClr val="dk1"/>
          </a:fillRef>
          <a:effectRef idx="1">
            <a:schemeClr val="dk1"/>
          </a:effectRef>
          <a:fontRef idx="minor">
            <a:schemeClr val="lt1"/>
          </a:fontRef>
        </p:style>
        <p:txBody>
          <a:bodyPr wrap="square">
            <a:spAutoFit/>
          </a:bodyPr>
          <a:lstStyle/>
          <a:p>
            <a:pPr algn="just"/>
            <a:r>
              <a:rPr lang="en-US" sz="2400" dirty="0" err="1"/>
              <a:t>Hakikatnya</a:t>
            </a:r>
            <a:r>
              <a:rPr lang="en-US" sz="2400" dirty="0"/>
              <a:t>, </a:t>
            </a:r>
            <a:r>
              <a:rPr lang="en-US" sz="2400" dirty="0" err="1"/>
              <a:t>kesemua</a:t>
            </a:r>
            <a:r>
              <a:rPr lang="en-US" sz="2400" dirty="0"/>
              <a:t> yang </a:t>
            </a:r>
            <a:r>
              <a:rPr lang="en-US" sz="2400" dirty="0" err="1"/>
              <a:t>disebutkan</a:t>
            </a:r>
            <a:r>
              <a:rPr lang="en-US" sz="2400" dirty="0"/>
              <a:t> </a:t>
            </a:r>
            <a:r>
              <a:rPr lang="en-US" sz="2400" dirty="0" err="1"/>
              <a:t>tadi</a:t>
            </a:r>
            <a:r>
              <a:rPr lang="en-US" sz="2400" dirty="0"/>
              <a:t> </a:t>
            </a:r>
            <a:r>
              <a:rPr lang="en-US" sz="2400" dirty="0" err="1"/>
              <a:t>adalah</a:t>
            </a:r>
            <a:r>
              <a:rPr lang="en-US" sz="2400" dirty="0"/>
              <a:t> </a:t>
            </a:r>
            <a:r>
              <a:rPr lang="en-US" sz="2400" dirty="0" err="1"/>
              <a:t>termasuk</a:t>
            </a:r>
            <a:r>
              <a:rPr lang="en-US" sz="2400" dirty="0"/>
              <a:t> di </a:t>
            </a:r>
            <a:r>
              <a:rPr lang="en-US" sz="2400" dirty="0" err="1"/>
              <a:t>dalam</a:t>
            </a:r>
            <a:r>
              <a:rPr lang="en-US" sz="2400" dirty="0"/>
              <a:t> </a:t>
            </a:r>
            <a:r>
              <a:rPr lang="en-US" sz="2400" dirty="0" err="1"/>
              <a:t>golongan</a:t>
            </a:r>
            <a:r>
              <a:rPr lang="en-US" sz="2400" dirty="0"/>
              <a:t> yang </a:t>
            </a:r>
            <a:r>
              <a:rPr lang="en-US" sz="2400" dirty="0" err="1"/>
              <a:t>sesat</a:t>
            </a:r>
            <a:r>
              <a:rPr lang="en-US" sz="2400" dirty="0"/>
              <a:t> </a:t>
            </a:r>
            <a:r>
              <a:rPr lang="en-US" sz="2400" i="1" dirty="0"/>
              <a:t>(ad-</a:t>
            </a:r>
            <a:r>
              <a:rPr lang="en-US" sz="2400" i="1" dirty="0" err="1"/>
              <a:t>Dholal</a:t>
            </a:r>
            <a:r>
              <a:rPr lang="en-US" sz="2400" i="1" dirty="0"/>
              <a:t>)</a:t>
            </a:r>
            <a:r>
              <a:rPr lang="en-US" sz="2400" dirty="0"/>
              <a:t> </a:t>
            </a:r>
            <a:r>
              <a:rPr lang="en-US" sz="2400" dirty="0" err="1"/>
              <a:t>iaitu</a:t>
            </a:r>
            <a:r>
              <a:rPr lang="en-US" sz="2400" dirty="0"/>
              <a:t> </a:t>
            </a:r>
            <a:r>
              <a:rPr lang="en-US" sz="2400" dirty="0" err="1"/>
              <a:t>tidak</a:t>
            </a:r>
            <a:r>
              <a:rPr lang="en-US" sz="2400" dirty="0"/>
              <a:t> </a:t>
            </a:r>
            <a:r>
              <a:rPr lang="en-US" sz="2400" dirty="0" err="1"/>
              <a:t>mengikut</a:t>
            </a:r>
            <a:r>
              <a:rPr lang="en-US" sz="2400" dirty="0"/>
              <a:t> </a:t>
            </a:r>
            <a:r>
              <a:rPr lang="en-US" sz="2400" dirty="0" err="1"/>
              <a:t>jalan</a:t>
            </a:r>
            <a:r>
              <a:rPr lang="en-US" sz="2400" dirty="0"/>
              <a:t> yang </a:t>
            </a:r>
            <a:r>
              <a:rPr lang="en-US" sz="2400" dirty="0" err="1"/>
              <a:t>betul</a:t>
            </a:r>
            <a:r>
              <a:rPr lang="en-US" sz="2400" dirty="0"/>
              <a:t> </a:t>
            </a:r>
            <a:r>
              <a:rPr lang="en-US" sz="2400" dirty="0" err="1"/>
              <a:t>sama</a:t>
            </a:r>
            <a:r>
              <a:rPr lang="en-US" sz="2400" dirty="0"/>
              <a:t> </a:t>
            </a:r>
            <a:r>
              <a:rPr lang="en-US" sz="2400" dirty="0" err="1"/>
              <a:t>ada</a:t>
            </a:r>
            <a:r>
              <a:rPr lang="en-US" sz="2400" dirty="0"/>
              <a:t> </a:t>
            </a:r>
            <a:r>
              <a:rPr lang="en-US" sz="2400" dirty="0" err="1"/>
              <a:t>perbuatan</a:t>
            </a:r>
            <a:r>
              <a:rPr lang="en-US" sz="2400" dirty="0"/>
              <a:t>, </a:t>
            </a:r>
            <a:r>
              <a:rPr lang="en-US" sz="2400" dirty="0" err="1"/>
              <a:t>kepercayaan</a:t>
            </a:r>
            <a:r>
              <a:rPr lang="en-US" sz="2400" dirty="0"/>
              <a:t> </a:t>
            </a:r>
            <a:r>
              <a:rPr lang="en-US" sz="2400" dirty="0" err="1"/>
              <a:t>atau</a:t>
            </a:r>
            <a:r>
              <a:rPr lang="en-US" sz="2400" dirty="0"/>
              <a:t> </a:t>
            </a:r>
            <a:r>
              <a:rPr lang="en-US" sz="2400" dirty="0" err="1"/>
              <a:t>menyimpang</a:t>
            </a:r>
            <a:r>
              <a:rPr lang="en-US" sz="2400" dirty="0"/>
              <a:t> </a:t>
            </a:r>
            <a:r>
              <a:rPr lang="en-US" sz="2400" dirty="0" err="1"/>
              <a:t>dari</a:t>
            </a:r>
            <a:r>
              <a:rPr lang="en-US" sz="2400" dirty="0"/>
              <a:t> </a:t>
            </a:r>
            <a:r>
              <a:rPr lang="en-US" sz="2400" dirty="0" err="1"/>
              <a:t>jalan</a:t>
            </a:r>
            <a:r>
              <a:rPr lang="en-US" sz="2400" dirty="0"/>
              <a:t> yang </a:t>
            </a:r>
            <a:r>
              <a:rPr lang="en-US" sz="2400" dirty="0" err="1"/>
              <a:t>benar</a:t>
            </a:r>
            <a:r>
              <a:rPr lang="en-US" sz="2400" dirty="0"/>
              <a:t>.</a:t>
            </a:r>
            <a:endParaRPr lang="en-US" sz="2300" dirty="0">
              <a:ln>
                <a:solidFill>
                  <a:schemeClr val="bg1"/>
                </a:solidFill>
              </a:ln>
              <a:solidFill>
                <a:schemeClr val="bg1"/>
              </a:solidFill>
              <a:effectLst>
                <a:outerShdw blurRad="38100" dist="38100" dir="2700000" algn="tl">
                  <a:srgbClr val="000000">
                    <a:alpha val="43137"/>
                  </a:srgbClr>
                </a:outerShdw>
              </a:effectLst>
            </a:endParaRPr>
          </a:p>
        </p:txBody>
      </p:sp>
      <p:sp>
        <p:nvSpPr>
          <p:cNvPr id="12" name="Snip Single Corner Rectangle 11"/>
          <p:cNvSpPr/>
          <p:nvPr/>
        </p:nvSpPr>
        <p:spPr>
          <a:xfrm>
            <a:off x="214282" y="3996402"/>
            <a:ext cx="8715436" cy="1304806"/>
          </a:xfrm>
          <a:prstGeom prst="snip1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400" dirty="0" err="1"/>
              <a:t>Apa</a:t>
            </a:r>
            <a:r>
              <a:rPr lang="en-US" sz="2400" dirty="0"/>
              <a:t> yang </a:t>
            </a:r>
            <a:r>
              <a:rPr lang="en-US" sz="2400" dirty="0" err="1"/>
              <a:t>membimbangkan</a:t>
            </a:r>
            <a:r>
              <a:rPr lang="en-US" sz="2400" dirty="0"/>
              <a:t>, </a:t>
            </a:r>
            <a:r>
              <a:rPr lang="en-US" sz="2400" dirty="0" err="1"/>
              <a:t>terbukti</a:t>
            </a:r>
            <a:r>
              <a:rPr lang="en-US" sz="2400" dirty="0"/>
              <a:t> trend </a:t>
            </a:r>
            <a:r>
              <a:rPr lang="en-US" sz="2400" dirty="0" err="1"/>
              <a:t>pemikiran</a:t>
            </a:r>
            <a:r>
              <a:rPr lang="en-US" sz="2400" dirty="0"/>
              <a:t> </a:t>
            </a:r>
            <a:r>
              <a:rPr lang="en-US" sz="2400" dirty="0" err="1"/>
              <a:t>sesat</a:t>
            </a:r>
            <a:r>
              <a:rPr lang="en-US" sz="2400" dirty="0"/>
              <a:t> </a:t>
            </a:r>
            <a:r>
              <a:rPr lang="en-US" sz="2400" dirty="0" err="1"/>
              <a:t>ini</a:t>
            </a:r>
            <a:r>
              <a:rPr lang="en-US" sz="2400" dirty="0"/>
              <a:t> </a:t>
            </a:r>
            <a:r>
              <a:rPr lang="en-US" sz="2400" dirty="0" err="1"/>
              <a:t>boleh</a:t>
            </a:r>
            <a:r>
              <a:rPr lang="en-US" sz="2400" dirty="0"/>
              <a:t> </a:t>
            </a:r>
            <a:r>
              <a:rPr lang="en-US" sz="2400" dirty="0" err="1"/>
              <a:t>mengancam</a:t>
            </a:r>
            <a:r>
              <a:rPr lang="en-US" sz="2400" dirty="0"/>
              <a:t> </a:t>
            </a:r>
            <a:r>
              <a:rPr lang="en-US" sz="2400" dirty="0" err="1"/>
              <a:t>akidah</a:t>
            </a:r>
            <a:r>
              <a:rPr lang="en-US" sz="2400" dirty="0"/>
              <a:t> </a:t>
            </a:r>
            <a:r>
              <a:rPr lang="en-US" sz="2400" dirty="0" err="1"/>
              <a:t>Ahli</a:t>
            </a:r>
            <a:r>
              <a:rPr lang="en-US" sz="2400" dirty="0"/>
              <a:t> </a:t>
            </a:r>
            <a:r>
              <a:rPr lang="en-US" sz="2400" dirty="0" err="1"/>
              <a:t>Sunnah</a:t>
            </a:r>
            <a:r>
              <a:rPr lang="en-US" sz="2400" dirty="0"/>
              <a:t> </a:t>
            </a:r>
            <a:r>
              <a:rPr lang="en-US" sz="2400" dirty="0" err="1"/>
              <a:t>Wal</a:t>
            </a:r>
            <a:r>
              <a:rPr lang="en-US" sz="2400" dirty="0"/>
              <a:t> </a:t>
            </a:r>
            <a:r>
              <a:rPr lang="en-US" sz="2400" dirty="0" err="1"/>
              <a:t>Jamaah</a:t>
            </a:r>
            <a:r>
              <a:rPr lang="en-US" sz="2400" dirty="0"/>
              <a:t> yang </a:t>
            </a:r>
            <a:r>
              <a:rPr lang="en-US" sz="2400" dirty="0" err="1"/>
              <a:t>terjamin</a:t>
            </a:r>
            <a:r>
              <a:rPr lang="en-US" sz="2400" dirty="0"/>
              <a:t> </a:t>
            </a:r>
            <a:r>
              <a:rPr lang="en-US" sz="2400" dirty="0" err="1"/>
              <a:t>benar</a:t>
            </a:r>
            <a:r>
              <a:rPr lang="en-US" sz="2400" dirty="0"/>
              <a:t> </a:t>
            </a:r>
            <a:r>
              <a:rPr lang="en-US" sz="2400" dirty="0" err="1"/>
              <a:t>dan</a:t>
            </a:r>
            <a:r>
              <a:rPr lang="en-US" sz="2400" dirty="0"/>
              <a:t> yang </a:t>
            </a:r>
            <a:r>
              <a:rPr lang="en-US" sz="2400" dirty="0" err="1"/>
              <a:t>berkembang</a:t>
            </a:r>
            <a:r>
              <a:rPr lang="en-US" sz="2400" dirty="0"/>
              <a:t> </a:t>
            </a:r>
            <a:r>
              <a:rPr lang="en-US" sz="2400" dirty="0" err="1"/>
              <a:t>secara</a:t>
            </a:r>
            <a:r>
              <a:rPr lang="en-US" sz="2400" dirty="0"/>
              <a:t> </a:t>
            </a:r>
            <a:r>
              <a:rPr lang="en-US" sz="2400" dirty="0" err="1"/>
              <a:t>selamat</a:t>
            </a:r>
            <a:r>
              <a:rPr lang="en-US" sz="2400" dirty="0"/>
              <a:t>.</a:t>
            </a:r>
            <a:endParaRPr lang="en-US" sz="2300" dirty="0">
              <a:ln>
                <a:solidFill>
                  <a:schemeClr val="tx1"/>
                </a:solidFill>
              </a:ln>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20422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Snip Single Corner Rectangle 9"/>
          <p:cNvSpPr/>
          <p:nvPr/>
        </p:nvSpPr>
        <p:spPr>
          <a:xfrm>
            <a:off x="214282" y="1908170"/>
            <a:ext cx="8715404" cy="1304806"/>
          </a:xfrm>
          <a:prstGeom prst="snip1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400" dirty="0" err="1"/>
              <a:t>Serangan</a:t>
            </a:r>
            <a:r>
              <a:rPr lang="en-US" sz="2400" dirty="0"/>
              <a:t> </a:t>
            </a:r>
            <a:r>
              <a:rPr lang="en-US" sz="2400" dirty="0" err="1"/>
              <a:t>pemikiran</a:t>
            </a:r>
            <a:r>
              <a:rPr lang="en-US" sz="2400" dirty="0"/>
              <a:t> </a:t>
            </a:r>
            <a:r>
              <a:rPr lang="en-US" sz="2400" dirty="0" err="1"/>
              <a:t>ini</a:t>
            </a:r>
            <a:r>
              <a:rPr lang="en-US" sz="2400" dirty="0"/>
              <a:t> </a:t>
            </a:r>
            <a:r>
              <a:rPr lang="en-US" sz="2400" dirty="0" err="1"/>
              <a:t>menyerap</a:t>
            </a:r>
            <a:r>
              <a:rPr lang="en-US" sz="2400" dirty="0"/>
              <a:t> </a:t>
            </a:r>
            <a:r>
              <a:rPr lang="en-US" sz="2400" dirty="0" err="1"/>
              <a:t>masuk</a:t>
            </a:r>
            <a:r>
              <a:rPr lang="en-US" sz="2400" dirty="0"/>
              <a:t> </a:t>
            </a:r>
            <a:r>
              <a:rPr lang="en-US" sz="2400" dirty="0" err="1"/>
              <a:t>dalam</a:t>
            </a:r>
            <a:r>
              <a:rPr lang="en-US" sz="2400" dirty="0"/>
              <a:t> </a:t>
            </a:r>
            <a:r>
              <a:rPr lang="en-US" sz="2400" dirty="0" err="1"/>
              <a:t>kalangan</a:t>
            </a:r>
            <a:r>
              <a:rPr lang="en-US" sz="2400" dirty="0"/>
              <a:t> </a:t>
            </a:r>
            <a:r>
              <a:rPr lang="en-US" sz="2400" dirty="0" err="1"/>
              <a:t>masyarakat</a:t>
            </a:r>
            <a:r>
              <a:rPr lang="en-US" sz="2400" dirty="0"/>
              <a:t> </a:t>
            </a:r>
            <a:r>
              <a:rPr lang="en-US" sz="2400" dirty="0" err="1"/>
              <a:t>tidak</a:t>
            </a:r>
            <a:r>
              <a:rPr lang="en-US" sz="2400" dirty="0"/>
              <a:t> </a:t>
            </a:r>
            <a:r>
              <a:rPr lang="en-US" sz="2400" dirty="0" err="1"/>
              <a:t>ubah</a:t>
            </a:r>
            <a:r>
              <a:rPr lang="en-US" sz="2400" dirty="0"/>
              <a:t> </a:t>
            </a:r>
            <a:r>
              <a:rPr lang="en-US" sz="2400" dirty="0" err="1"/>
              <a:t>seperti</a:t>
            </a:r>
            <a:r>
              <a:rPr lang="en-US" sz="2400" dirty="0"/>
              <a:t> </a:t>
            </a:r>
            <a:r>
              <a:rPr lang="en-US" sz="2400" dirty="0" err="1"/>
              <a:t>barah</a:t>
            </a:r>
            <a:r>
              <a:rPr lang="en-US" sz="2400" dirty="0"/>
              <a:t> yang </a:t>
            </a:r>
            <a:r>
              <a:rPr lang="en-US" sz="2400" dirty="0" err="1"/>
              <a:t>hanya</a:t>
            </a:r>
            <a:r>
              <a:rPr lang="en-US" sz="2400" dirty="0"/>
              <a:t> </a:t>
            </a:r>
            <a:r>
              <a:rPr lang="en-US" sz="2400" dirty="0" err="1"/>
              <a:t>dapat</a:t>
            </a:r>
            <a:r>
              <a:rPr lang="en-US" sz="2400" dirty="0"/>
              <a:t> </a:t>
            </a:r>
            <a:r>
              <a:rPr lang="en-US" sz="2400" dirty="0" err="1"/>
              <a:t>dikesan</a:t>
            </a:r>
            <a:r>
              <a:rPr lang="en-US" sz="2400" dirty="0"/>
              <a:t> </a:t>
            </a:r>
            <a:r>
              <a:rPr lang="en-US" sz="2400" dirty="0" err="1"/>
              <a:t>pada</a:t>
            </a:r>
            <a:r>
              <a:rPr lang="en-US" sz="2400" dirty="0"/>
              <a:t> </a:t>
            </a:r>
            <a:r>
              <a:rPr lang="en-US" sz="2400" dirty="0" err="1"/>
              <a:t>saat</a:t>
            </a:r>
            <a:r>
              <a:rPr lang="en-US" sz="2400" dirty="0"/>
              <a:t> yang </a:t>
            </a:r>
            <a:r>
              <a:rPr lang="en-US" sz="2400" dirty="0" err="1"/>
              <a:t>sangat</a:t>
            </a:r>
            <a:r>
              <a:rPr lang="en-US" sz="2400" dirty="0"/>
              <a:t> </a:t>
            </a:r>
            <a:r>
              <a:rPr lang="en-US" sz="2400" dirty="0" err="1"/>
              <a:t>kritikal</a:t>
            </a:r>
            <a:r>
              <a:rPr lang="en-US" sz="2400" dirty="0"/>
              <a:t> </a:t>
            </a:r>
            <a:r>
              <a:rPr lang="en-US" sz="2400" dirty="0" err="1"/>
              <a:t>dan</a:t>
            </a:r>
            <a:r>
              <a:rPr lang="en-US" sz="2400" dirty="0"/>
              <a:t> </a:t>
            </a:r>
            <a:r>
              <a:rPr lang="en-US" sz="2400" dirty="0" err="1"/>
              <a:t>telah</a:t>
            </a:r>
            <a:r>
              <a:rPr lang="en-US" sz="2400" dirty="0"/>
              <a:t> </a:t>
            </a:r>
            <a:r>
              <a:rPr lang="en-US" sz="2400" dirty="0" err="1"/>
              <a:t>memburukkan</a:t>
            </a:r>
            <a:r>
              <a:rPr lang="en-US" sz="2400" dirty="0"/>
              <a:t> </a:t>
            </a:r>
            <a:r>
              <a:rPr lang="en-US" sz="2400" dirty="0" err="1"/>
              <a:t>imej</a:t>
            </a:r>
            <a:r>
              <a:rPr lang="en-US" sz="2400" dirty="0"/>
              <a:t> Islam.</a:t>
            </a:r>
            <a:endParaRPr lang="en-US" sz="2300" dirty="0">
              <a:ln>
                <a:solidFill>
                  <a:schemeClr val="bg1"/>
                </a:solidFill>
              </a:ln>
              <a:solidFill>
                <a:schemeClr val="bg1"/>
              </a:solidFill>
              <a:effectLst>
                <a:outerShdw blurRad="38100" dist="38100" dir="2700000" algn="tl">
                  <a:srgbClr val="000000">
                    <a:alpha val="43137"/>
                  </a:srgbClr>
                </a:outerShdw>
              </a:effectLst>
            </a:endParaRPr>
          </a:p>
        </p:txBody>
      </p:sp>
      <p:sp>
        <p:nvSpPr>
          <p:cNvPr id="12" name="Snip Single Corner Rectangle 11"/>
          <p:cNvSpPr/>
          <p:nvPr/>
        </p:nvSpPr>
        <p:spPr>
          <a:xfrm>
            <a:off x="214282" y="3996402"/>
            <a:ext cx="8715436" cy="1706285"/>
          </a:xfrm>
          <a:prstGeom prst="snip1Rect">
            <a:avLst/>
          </a:prstGeom>
          <a:solidFill>
            <a:srgbClr val="7030A0"/>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400" dirty="0" err="1">
                <a:ln>
                  <a:solidFill>
                    <a:srgbClr val="FFFF00"/>
                  </a:solidFill>
                </a:ln>
                <a:solidFill>
                  <a:srgbClr val="FFFF00"/>
                </a:solidFill>
              </a:rPr>
              <a:t>Fitrah</a:t>
            </a:r>
            <a:r>
              <a:rPr lang="en-US" sz="2400" dirty="0">
                <a:ln>
                  <a:solidFill>
                    <a:srgbClr val="FFFF00"/>
                  </a:solidFill>
                </a:ln>
                <a:solidFill>
                  <a:srgbClr val="FFFF00"/>
                </a:solidFill>
              </a:rPr>
              <a:t> </a:t>
            </a:r>
            <a:r>
              <a:rPr lang="en-US" sz="2400" dirty="0" err="1">
                <a:ln>
                  <a:solidFill>
                    <a:srgbClr val="FFFF00"/>
                  </a:solidFill>
                </a:ln>
                <a:solidFill>
                  <a:srgbClr val="FFFF00"/>
                </a:solidFill>
              </a:rPr>
              <a:t>mereka</a:t>
            </a:r>
            <a:r>
              <a:rPr lang="en-US" sz="2400" dirty="0">
                <a:ln>
                  <a:solidFill>
                    <a:srgbClr val="FFFF00"/>
                  </a:solidFill>
                </a:ln>
                <a:solidFill>
                  <a:srgbClr val="FFFF00"/>
                </a:solidFill>
              </a:rPr>
              <a:t> </a:t>
            </a:r>
            <a:r>
              <a:rPr lang="en-US" sz="2400" dirty="0" err="1">
                <a:ln>
                  <a:solidFill>
                    <a:srgbClr val="FFFF00"/>
                  </a:solidFill>
                </a:ln>
                <a:solidFill>
                  <a:srgbClr val="FFFF00"/>
                </a:solidFill>
              </a:rPr>
              <a:t>telah</a:t>
            </a:r>
            <a:r>
              <a:rPr lang="en-US" sz="2400" dirty="0">
                <a:ln>
                  <a:solidFill>
                    <a:srgbClr val="FFFF00"/>
                  </a:solidFill>
                </a:ln>
                <a:solidFill>
                  <a:srgbClr val="FFFF00"/>
                </a:solidFill>
              </a:rPr>
              <a:t> </a:t>
            </a:r>
            <a:r>
              <a:rPr lang="en-US" sz="2400" dirty="0" err="1">
                <a:ln>
                  <a:solidFill>
                    <a:srgbClr val="FFFF00"/>
                  </a:solidFill>
                </a:ln>
                <a:solidFill>
                  <a:srgbClr val="FFFF00"/>
                </a:solidFill>
              </a:rPr>
              <a:t>dirosakkan</a:t>
            </a:r>
            <a:r>
              <a:rPr lang="en-US" sz="2400" dirty="0">
                <a:ln>
                  <a:solidFill>
                    <a:srgbClr val="FFFF00"/>
                  </a:solidFill>
                </a:ln>
                <a:solidFill>
                  <a:srgbClr val="FFFF00"/>
                </a:solidFill>
              </a:rPr>
              <a:t> </a:t>
            </a:r>
            <a:r>
              <a:rPr lang="en-US" sz="2400" dirty="0" err="1">
                <a:ln>
                  <a:solidFill>
                    <a:srgbClr val="FFFF00"/>
                  </a:solidFill>
                </a:ln>
                <a:solidFill>
                  <a:srgbClr val="FFFF00"/>
                </a:solidFill>
              </a:rPr>
              <a:t>oleh</a:t>
            </a:r>
            <a:r>
              <a:rPr lang="en-US" sz="2400" dirty="0">
                <a:ln>
                  <a:solidFill>
                    <a:srgbClr val="FFFF00"/>
                  </a:solidFill>
                </a:ln>
                <a:solidFill>
                  <a:srgbClr val="FFFF00"/>
                </a:solidFill>
              </a:rPr>
              <a:t> </a:t>
            </a:r>
            <a:r>
              <a:rPr lang="en-US" sz="2400" dirty="0" err="1">
                <a:ln>
                  <a:solidFill>
                    <a:srgbClr val="FFFF00"/>
                  </a:solidFill>
                </a:ln>
                <a:solidFill>
                  <a:srgbClr val="FFFF00"/>
                </a:solidFill>
              </a:rPr>
              <a:t>sikap</a:t>
            </a:r>
            <a:r>
              <a:rPr lang="en-US" sz="2400" dirty="0">
                <a:ln>
                  <a:solidFill>
                    <a:srgbClr val="FFFF00"/>
                  </a:solidFill>
                </a:ln>
                <a:solidFill>
                  <a:srgbClr val="FFFF00"/>
                </a:solidFill>
              </a:rPr>
              <a:t> </a:t>
            </a:r>
            <a:r>
              <a:rPr lang="en-US" sz="2400" dirty="0" err="1">
                <a:ln>
                  <a:solidFill>
                    <a:srgbClr val="FFFF00"/>
                  </a:solidFill>
                </a:ln>
                <a:solidFill>
                  <a:srgbClr val="FFFF00"/>
                </a:solidFill>
              </a:rPr>
              <a:t>ekstremisme</a:t>
            </a:r>
            <a:r>
              <a:rPr lang="en-US" sz="2400" dirty="0">
                <a:ln>
                  <a:solidFill>
                    <a:srgbClr val="FFFF00"/>
                  </a:solidFill>
                </a:ln>
                <a:solidFill>
                  <a:srgbClr val="FFFF00"/>
                </a:solidFill>
              </a:rPr>
              <a:t> </a:t>
            </a:r>
            <a:r>
              <a:rPr lang="en-US" sz="2400" dirty="0" err="1">
                <a:ln>
                  <a:solidFill>
                    <a:srgbClr val="FFFF00"/>
                  </a:solidFill>
                </a:ln>
                <a:solidFill>
                  <a:srgbClr val="FFFF00"/>
                </a:solidFill>
              </a:rPr>
              <a:t>dan</a:t>
            </a:r>
            <a:r>
              <a:rPr lang="en-US" sz="2400" dirty="0">
                <a:ln>
                  <a:solidFill>
                    <a:srgbClr val="FFFF00"/>
                  </a:solidFill>
                </a:ln>
                <a:solidFill>
                  <a:srgbClr val="FFFF00"/>
                </a:solidFill>
              </a:rPr>
              <a:t> </a:t>
            </a:r>
            <a:r>
              <a:rPr lang="en-US" sz="2400" dirty="0" err="1">
                <a:ln>
                  <a:solidFill>
                    <a:srgbClr val="FFFF00"/>
                  </a:solidFill>
                </a:ln>
                <a:solidFill>
                  <a:srgbClr val="FFFF00"/>
                </a:solidFill>
              </a:rPr>
              <a:t>mematikan</a:t>
            </a:r>
            <a:r>
              <a:rPr lang="en-US" sz="2400" dirty="0">
                <a:ln>
                  <a:solidFill>
                    <a:srgbClr val="FFFF00"/>
                  </a:solidFill>
                </a:ln>
                <a:solidFill>
                  <a:srgbClr val="FFFF00"/>
                </a:solidFill>
              </a:rPr>
              <a:t> </a:t>
            </a:r>
            <a:r>
              <a:rPr lang="en-US" sz="2400" dirty="0" err="1">
                <a:ln>
                  <a:solidFill>
                    <a:srgbClr val="FFFF00"/>
                  </a:solidFill>
                </a:ln>
                <a:solidFill>
                  <a:srgbClr val="FFFF00"/>
                </a:solidFill>
              </a:rPr>
              <a:t>nilai</a:t>
            </a:r>
            <a:r>
              <a:rPr lang="en-US" sz="2400" dirty="0">
                <a:ln>
                  <a:solidFill>
                    <a:srgbClr val="FFFF00"/>
                  </a:solidFill>
                </a:ln>
                <a:solidFill>
                  <a:srgbClr val="FFFF00"/>
                </a:solidFill>
              </a:rPr>
              <a:t> </a:t>
            </a:r>
            <a:r>
              <a:rPr lang="en-US" sz="2400" dirty="0" err="1">
                <a:ln>
                  <a:solidFill>
                    <a:srgbClr val="FFFF00"/>
                  </a:solidFill>
                </a:ln>
                <a:solidFill>
                  <a:srgbClr val="FFFF00"/>
                </a:solidFill>
              </a:rPr>
              <a:t>kemanusiaan</a:t>
            </a:r>
            <a:r>
              <a:rPr lang="en-US" sz="2400" dirty="0">
                <a:ln>
                  <a:solidFill>
                    <a:srgbClr val="FFFF00"/>
                  </a:solidFill>
                </a:ln>
                <a:solidFill>
                  <a:srgbClr val="FFFF00"/>
                </a:solidFill>
              </a:rPr>
              <a:t> yang </a:t>
            </a:r>
            <a:r>
              <a:rPr lang="en-US" sz="2400" dirty="0" err="1">
                <a:ln>
                  <a:solidFill>
                    <a:srgbClr val="FFFF00"/>
                  </a:solidFill>
                </a:ln>
                <a:solidFill>
                  <a:srgbClr val="FFFF00"/>
                </a:solidFill>
              </a:rPr>
              <a:t>ada</a:t>
            </a:r>
            <a:r>
              <a:rPr lang="en-US" sz="2400" dirty="0">
                <a:ln>
                  <a:solidFill>
                    <a:srgbClr val="FFFF00"/>
                  </a:solidFill>
                </a:ln>
                <a:solidFill>
                  <a:srgbClr val="FFFF00"/>
                </a:solidFill>
              </a:rPr>
              <a:t>. </a:t>
            </a:r>
            <a:r>
              <a:rPr lang="en-US" sz="2400" dirty="0" err="1">
                <a:ln>
                  <a:solidFill>
                    <a:srgbClr val="FFFF00"/>
                  </a:solidFill>
                </a:ln>
                <a:solidFill>
                  <a:srgbClr val="FFFF00"/>
                </a:solidFill>
              </a:rPr>
              <a:t>Ia</a:t>
            </a:r>
            <a:r>
              <a:rPr lang="en-US" sz="2400" dirty="0">
                <a:ln>
                  <a:solidFill>
                    <a:srgbClr val="FFFF00"/>
                  </a:solidFill>
                </a:ln>
                <a:solidFill>
                  <a:srgbClr val="FFFF00"/>
                </a:solidFill>
              </a:rPr>
              <a:t> </a:t>
            </a:r>
            <a:r>
              <a:rPr lang="en-US" sz="2400" dirty="0" err="1">
                <a:ln>
                  <a:solidFill>
                    <a:srgbClr val="FFFF00"/>
                  </a:solidFill>
                </a:ln>
                <a:solidFill>
                  <a:srgbClr val="FFFF00"/>
                </a:solidFill>
              </a:rPr>
              <a:t>turut</a:t>
            </a:r>
            <a:r>
              <a:rPr lang="en-US" sz="2400" dirty="0">
                <a:ln>
                  <a:solidFill>
                    <a:srgbClr val="FFFF00"/>
                  </a:solidFill>
                </a:ln>
                <a:solidFill>
                  <a:srgbClr val="FFFF00"/>
                </a:solidFill>
              </a:rPr>
              <a:t> </a:t>
            </a:r>
            <a:r>
              <a:rPr lang="en-US" sz="2400" dirty="0" err="1">
                <a:ln>
                  <a:solidFill>
                    <a:srgbClr val="FFFF00"/>
                  </a:solidFill>
                </a:ln>
                <a:solidFill>
                  <a:srgbClr val="FFFF00"/>
                </a:solidFill>
              </a:rPr>
              <a:t>membutakan</a:t>
            </a:r>
            <a:r>
              <a:rPr lang="en-US" sz="2400" dirty="0">
                <a:ln>
                  <a:solidFill>
                    <a:srgbClr val="FFFF00"/>
                  </a:solidFill>
                </a:ln>
                <a:solidFill>
                  <a:srgbClr val="FFFF00"/>
                </a:solidFill>
              </a:rPr>
              <a:t> </a:t>
            </a:r>
            <a:r>
              <a:rPr lang="en-US" sz="2400" dirty="0" err="1">
                <a:ln>
                  <a:solidFill>
                    <a:srgbClr val="FFFF00"/>
                  </a:solidFill>
                </a:ln>
                <a:solidFill>
                  <a:srgbClr val="FFFF00"/>
                </a:solidFill>
              </a:rPr>
              <a:t>mata</a:t>
            </a:r>
            <a:r>
              <a:rPr lang="en-US" sz="2400" dirty="0">
                <a:ln>
                  <a:solidFill>
                    <a:srgbClr val="FFFF00"/>
                  </a:solidFill>
                </a:ln>
                <a:solidFill>
                  <a:srgbClr val="FFFF00"/>
                </a:solidFill>
              </a:rPr>
              <a:t> </a:t>
            </a:r>
            <a:r>
              <a:rPr lang="en-US" sz="2400" dirty="0" err="1">
                <a:ln>
                  <a:solidFill>
                    <a:srgbClr val="FFFF00"/>
                  </a:solidFill>
                </a:ln>
                <a:solidFill>
                  <a:srgbClr val="FFFF00"/>
                </a:solidFill>
              </a:rPr>
              <a:t>hati</a:t>
            </a:r>
            <a:r>
              <a:rPr lang="en-US" sz="2400" dirty="0">
                <a:ln>
                  <a:solidFill>
                    <a:srgbClr val="FFFF00"/>
                  </a:solidFill>
                </a:ln>
                <a:solidFill>
                  <a:srgbClr val="FFFF00"/>
                </a:solidFill>
              </a:rPr>
              <a:t> </a:t>
            </a:r>
            <a:r>
              <a:rPr lang="en-US" sz="2400" dirty="0" err="1">
                <a:ln>
                  <a:solidFill>
                    <a:srgbClr val="FFFF00"/>
                  </a:solidFill>
                </a:ln>
                <a:solidFill>
                  <a:srgbClr val="FFFF00"/>
                </a:solidFill>
              </a:rPr>
              <a:t>sehingga</a:t>
            </a:r>
            <a:r>
              <a:rPr lang="en-US" sz="2400" dirty="0">
                <a:ln>
                  <a:solidFill>
                    <a:srgbClr val="FFFF00"/>
                  </a:solidFill>
                </a:ln>
                <a:solidFill>
                  <a:srgbClr val="FFFF00"/>
                </a:solidFill>
              </a:rPr>
              <a:t> </a:t>
            </a:r>
            <a:r>
              <a:rPr lang="en-US" sz="2400" dirty="0" err="1">
                <a:ln>
                  <a:solidFill>
                    <a:srgbClr val="FFFF00"/>
                  </a:solidFill>
                </a:ln>
                <a:solidFill>
                  <a:srgbClr val="FFFF00"/>
                </a:solidFill>
              </a:rPr>
              <a:t>sanggup</a:t>
            </a:r>
            <a:r>
              <a:rPr lang="en-US" sz="2400" dirty="0">
                <a:ln>
                  <a:solidFill>
                    <a:srgbClr val="FFFF00"/>
                  </a:solidFill>
                </a:ln>
                <a:solidFill>
                  <a:srgbClr val="FFFF00"/>
                </a:solidFill>
              </a:rPr>
              <a:t> </a:t>
            </a:r>
            <a:r>
              <a:rPr lang="en-US" sz="2400" dirty="0" err="1">
                <a:ln>
                  <a:solidFill>
                    <a:srgbClr val="FFFF00"/>
                  </a:solidFill>
                </a:ln>
                <a:solidFill>
                  <a:srgbClr val="FFFF00"/>
                </a:solidFill>
              </a:rPr>
              <a:t>tidak</a:t>
            </a:r>
            <a:r>
              <a:rPr lang="en-US" sz="2400" dirty="0">
                <a:ln>
                  <a:solidFill>
                    <a:srgbClr val="FFFF00"/>
                  </a:solidFill>
                </a:ln>
                <a:solidFill>
                  <a:srgbClr val="FFFF00"/>
                </a:solidFill>
              </a:rPr>
              <a:t> </a:t>
            </a:r>
            <a:r>
              <a:rPr lang="en-US" sz="2400" dirty="0" err="1">
                <a:ln>
                  <a:solidFill>
                    <a:srgbClr val="FFFF00"/>
                  </a:solidFill>
                </a:ln>
                <a:solidFill>
                  <a:srgbClr val="FFFF00"/>
                </a:solidFill>
              </a:rPr>
              <a:t>menghormati</a:t>
            </a:r>
            <a:r>
              <a:rPr lang="en-US" sz="2400" dirty="0">
                <a:ln>
                  <a:solidFill>
                    <a:srgbClr val="FFFF00"/>
                  </a:solidFill>
                </a:ln>
                <a:solidFill>
                  <a:srgbClr val="FFFF00"/>
                </a:solidFill>
              </a:rPr>
              <a:t> </a:t>
            </a:r>
            <a:r>
              <a:rPr lang="en-US" sz="2400" dirty="0" err="1">
                <a:ln>
                  <a:solidFill>
                    <a:srgbClr val="FFFF00"/>
                  </a:solidFill>
                </a:ln>
                <a:solidFill>
                  <a:srgbClr val="FFFF00"/>
                </a:solidFill>
              </a:rPr>
              <a:t>sebarang</a:t>
            </a:r>
            <a:r>
              <a:rPr lang="en-US" sz="2400" dirty="0">
                <a:ln>
                  <a:solidFill>
                    <a:srgbClr val="FFFF00"/>
                  </a:solidFill>
                </a:ln>
                <a:solidFill>
                  <a:srgbClr val="FFFF00"/>
                </a:solidFill>
              </a:rPr>
              <a:t> </a:t>
            </a:r>
            <a:r>
              <a:rPr lang="en-US" sz="2400" dirty="0" err="1">
                <a:ln>
                  <a:solidFill>
                    <a:srgbClr val="FFFF00"/>
                  </a:solidFill>
                </a:ln>
                <a:solidFill>
                  <a:srgbClr val="FFFF00"/>
                </a:solidFill>
              </a:rPr>
              <a:t>jenis</a:t>
            </a:r>
            <a:r>
              <a:rPr lang="en-US" sz="2400" dirty="0">
                <a:ln>
                  <a:solidFill>
                    <a:srgbClr val="FFFF00"/>
                  </a:solidFill>
                </a:ln>
                <a:solidFill>
                  <a:srgbClr val="FFFF00"/>
                </a:solidFill>
              </a:rPr>
              <a:t> </a:t>
            </a:r>
            <a:r>
              <a:rPr lang="en-US" sz="2400" dirty="0" err="1">
                <a:ln>
                  <a:solidFill>
                    <a:srgbClr val="FFFF00"/>
                  </a:solidFill>
                </a:ln>
                <a:solidFill>
                  <a:srgbClr val="FFFF00"/>
                </a:solidFill>
              </a:rPr>
              <a:t>nilai</a:t>
            </a:r>
            <a:r>
              <a:rPr lang="en-US" sz="2400" dirty="0">
                <a:ln>
                  <a:solidFill>
                    <a:srgbClr val="FFFF00"/>
                  </a:solidFill>
                </a:ln>
                <a:solidFill>
                  <a:srgbClr val="FFFF00"/>
                </a:solidFill>
              </a:rPr>
              <a:t> </a:t>
            </a:r>
            <a:r>
              <a:rPr lang="en-US" sz="2400" dirty="0" err="1">
                <a:ln>
                  <a:solidFill>
                    <a:srgbClr val="FFFF00"/>
                  </a:solidFill>
                </a:ln>
                <a:solidFill>
                  <a:srgbClr val="FFFF00"/>
                </a:solidFill>
              </a:rPr>
              <a:t>dan</a:t>
            </a:r>
            <a:r>
              <a:rPr lang="en-US" sz="2400" dirty="0">
                <a:ln>
                  <a:solidFill>
                    <a:srgbClr val="FFFF00"/>
                  </a:solidFill>
                </a:ln>
                <a:solidFill>
                  <a:srgbClr val="FFFF00"/>
                </a:solidFill>
              </a:rPr>
              <a:t> </a:t>
            </a:r>
            <a:r>
              <a:rPr lang="en-US" sz="2400" dirty="0" err="1">
                <a:ln>
                  <a:solidFill>
                    <a:srgbClr val="FFFF00"/>
                  </a:solidFill>
                </a:ln>
                <a:solidFill>
                  <a:srgbClr val="FFFF00"/>
                </a:solidFill>
              </a:rPr>
              <a:t>prinsip</a:t>
            </a:r>
            <a:r>
              <a:rPr lang="en-US" sz="2400" dirty="0">
                <a:ln>
                  <a:solidFill>
                    <a:srgbClr val="FFFF00"/>
                  </a:solidFill>
                </a:ln>
                <a:solidFill>
                  <a:srgbClr val="FFFF00"/>
                </a:solidFill>
              </a:rPr>
              <a:t> </a:t>
            </a:r>
            <a:r>
              <a:rPr lang="en-US" sz="2400" dirty="0" err="1">
                <a:ln>
                  <a:solidFill>
                    <a:srgbClr val="FFFF00"/>
                  </a:solidFill>
                </a:ln>
                <a:solidFill>
                  <a:srgbClr val="FFFF00"/>
                </a:solidFill>
              </a:rPr>
              <a:t>kemanusiaan</a:t>
            </a:r>
            <a:r>
              <a:rPr lang="en-US" sz="2400" dirty="0">
                <a:ln>
                  <a:solidFill>
                    <a:srgbClr val="FFFF00"/>
                  </a:solidFill>
                </a:ln>
                <a:solidFill>
                  <a:srgbClr val="FFFF00"/>
                </a:solidFill>
              </a:rPr>
              <a:t>.</a:t>
            </a:r>
            <a:endParaRPr lang="en-US" sz="2300" dirty="0">
              <a:ln>
                <a:solidFill>
                  <a:srgbClr val="FFFF00"/>
                </a:solidFill>
              </a:ln>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75740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Snip Single Corner Rectangle 9"/>
          <p:cNvSpPr/>
          <p:nvPr/>
        </p:nvSpPr>
        <p:spPr>
          <a:xfrm>
            <a:off x="179512" y="1124744"/>
            <a:ext cx="8715404" cy="501848"/>
          </a:xfrm>
          <a:prstGeom prst="snip1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dirty="0" smtClean="0"/>
              <a:t>MARAH RASULULLAH SAW KEPADA USAMAH BIN ZAID RA</a:t>
            </a:r>
            <a:endParaRPr lang="en-US" sz="2300" dirty="0">
              <a:ln>
                <a:solidFill>
                  <a:schemeClr val="bg1"/>
                </a:solidFill>
              </a:ln>
              <a:solidFill>
                <a:schemeClr val="bg1"/>
              </a:solidFill>
              <a:effectLst>
                <a:outerShdw blurRad="38100" dist="38100" dir="2700000" algn="tl">
                  <a:srgbClr val="000000">
                    <a:alpha val="43137"/>
                  </a:srgbClr>
                </a:outerShdw>
              </a:effectLst>
            </a:endParaRPr>
          </a:p>
        </p:txBody>
      </p:sp>
      <p:sp>
        <p:nvSpPr>
          <p:cNvPr id="12" name="Snip Single Corner Rectangle 11"/>
          <p:cNvSpPr/>
          <p:nvPr/>
        </p:nvSpPr>
        <p:spPr>
          <a:xfrm>
            <a:off x="214282" y="1988840"/>
            <a:ext cx="8715436" cy="903327"/>
          </a:xfrm>
          <a:prstGeom prst="snip1Rect">
            <a:avLst/>
          </a:prstGeom>
          <a:solidFill>
            <a:srgbClr val="7030A0"/>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400" dirty="0" err="1">
                <a:ln>
                  <a:solidFill>
                    <a:srgbClr val="FFFF00"/>
                  </a:solidFill>
                </a:ln>
                <a:solidFill>
                  <a:srgbClr val="FFFF00"/>
                </a:solidFill>
              </a:rPr>
              <a:t>membunuh</a:t>
            </a:r>
            <a:r>
              <a:rPr lang="en-US" sz="2400" dirty="0">
                <a:ln>
                  <a:solidFill>
                    <a:srgbClr val="FFFF00"/>
                  </a:solidFill>
                </a:ln>
                <a:solidFill>
                  <a:srgbClr val="FFFF00"/>
                </a:solidFill>
              </a:rPr>
              <a:t> </a:t>
            </a:r>
            <a:r>
              <a:rPr lang="en-US" sz="2400" dirty="0" err="1">
                <a:ln>
                  <a:solidFill>
                    <a:srgbClr val="FFFF00"/>
                  </a:solidFill>
                </a:ln>
                <a:solidFill>
                  <a:srgbClr val="FFFF00"/>
                </a:solidFill>
              </a:rPr>
              <a:t>seorang</a:t>
            </a:r>
            <a:r>
              <a:rPr lang="en-US" sz="2400" dirty="0">
                <a:ln>
                  <a:solidFill>
                    <a:srgbClr val="FFFF00"/>
                  </a:solidFill>
                </a:ln>
                <a:solidFill>
                  <a:srgbClr val="FFFF00"/>
                </a:solidFill>
              </a:rPr>
              <a:t> </a:t>
            </a:r>
            <a:r>
              <a:rPr lang="en-US" sz="2400" dirty="0" err="1">
                <a:ln>
                  <a:solidFill>
                    <a:srgbClr val="FFFF00"/>
                  </a:solidFill>
                </a:ln>
                <a:solidFill>
                  <a:srgbClr val="FFFF00"/>
                </a:solidFill>
              </a:rPr>
              <a:t>musyrik</a:t>
            </a:r>
            <a:r>
              <a:rPr lang="en-US" sz="2400" dirty="0">
                <a:ln>
                  <a:solidFill>
                    <a:srgbClr val="FFFF00"/>
                  </a:solidFill>
                </a:ln>
                <a:solidFill>
                  <a:srgbClr val="FFFF00"/>
                </a:solidFill>
              </a:rPr>
              <a:t> </a:t>
            </a:r>
            <a:r>
              <a:rPr lang="en-US" sz="2400" dirty="0" err="1">
                <a:ln>
                  <a:solidFill>
                    <a:srgbClr val="FFFF00"/>
                  </a:solidFill>
                </a:ln>
                <a:solidFill>
                  <a:srgbClr val="FFFF00"/>
                </a:solidFill>
              </a:rPr>
              <a:t>bernama</a:t>
            </a:r>
            <a:r>
              <a:rPr lang="en-US" sz="2400" dirty="0">
                <a:ln>
                  <a:solidFill>
                    <a:srgbClr val="FFFF00"/>
                  </a:solidFill>
                </a:ln>
                <a:solidFill>
                  <a:srgbClr val="FFFF00"/>
                </a:solidFill>
              </a:rPr>
              <a:t> </a:t>
            </a:r>
            <a:r>
              <a:rPr lang="en-US" sz="2400" dirty="0" err="1">
                <a:ln>
                  <a:solidFill>
                    <a:srgbClr val="FFFF00"/>
                  </a:solidFill>
                </a:ln>
                <a:solidFill>
                  <a:srgbClr val="FFFF00"/>
                </a:solidFill>
              </a:rPr>
              <a:t>Mirdas</a:t>
            </a:r>
            <a:r>
              <a:rPr lang="en-US" sz="2400" dirty="0">
                <a:ln>
                  <a:solidFill>
                    <a:srgbClr val="FFFF00"/>
                  </a:solidFill>
                </a:ln>
                <a:solidFill>
                  <a:srgbClr val="FFFF00"/>
                </a:solidFill>
              </a:rPr>
              <a:t> bin </a:t>
            </a:r>
            <a:r>
              <a:rPr lang="en-US" sz="2400" dirty="0" err="1">
                <a:ln>
                  <a:solidFill>
                    <a:srgbClr val="FFFF00"/>
                  </a:solidFill>
                </a:ln>
                <a:solidFill>
                  <a:srgbClr val="FFFF00"/>
                </a:solidFill>
              </a:rPr>
              <a:t>Nuhaik</a:t>
            </a:r>
            <a:r>
              <a:rPr lang="en-US" sz="2400" dirty="0">
                <a:ln>
                  <a:solidFill>
                    <a:srgbClr val="FFFF00"/>
                  </a:solidFill>
                </a:ln>
                <a:solidFill>
                  <a:srgbClr val="FFFF00"/>
                </a:solidFill>
              </a:rPr>
              <a:t> yang </a:t>
            </a:r>
            <a:r>
              <a:rPr lang="en-US" sz="2400" dirty="0" err="1">
                <a:ln>
                  <a:solidFill>
                    <a:srgbClr val="FFFF00"/>
                  </a:solidFill>
                </a:ln>
                <a:solidFill>
                  <a:srgbClr val="FFFF00"/>
                </a:solidFill>
              </a:rPr>
              <a:t>telah</a:t>
            </a:r>
            <a:r>
              <a:rPr lang="en-US" sz="2400" dirty="0">
                <a:ln>
                  <a:solidFill>
                    <a:srgbClr val="FFFF00"/>
                  </a:solidFill>
                </a:ln>
                <a:solidFill>
                  <a:srgbClr val="FFFF00"/>
                </a:solidFill>
              </a:rPr>
              <a:t> </a:t>
            </a:r>
            <a:r>
              <a:rPr lang="en-US" sz="2400" dirty="0" err="1">
                <a:ln>
                  <a:solidFill>
                    <a:srgbClr val="FFFF00"/>
                  </a:solidFill>
                </a:ln>
                <a:solidFill>
                  <a:srgbClr val="FFFF00"/>
                </a:solidFill>
              </a:rPr>
              <a:t>mengucapkan</a:t>
            </a:r>
            <a:r>
              <a:rPr lang="en-US" sz="2400" dirty="0">
                <a:ln>
                  <a:solidFill>
                    <a:srgbClr val="FFFF00"/>
                  </a:solidFill>
                </a:ln>
                <a:solidFill>
                  <a:srgbClr val="FFFF00"/>
                </a:solidFill>
              </a:rPr>
              <a:t> </a:t>
            </a:r>
            <a:r>
              <a:rPr lang="en-US" sz="2400" dirty="0" err="1">
                <a:ln>
                  <a:solidFill>
                    <a:srgbClr val="FFFF00"/>
                  </a:solidFill>
                </a:ln>
                <a:solidFill>
                  <a:srgbClr val="FFFF00"/>
                </a:solidFill>
              </a:rPr>
              <a:t>syahadah</a:t>
            </a:r>
            <a:endParaRPr lang="en-US" sz="2300" dirty="0">
              <a:ln>
                <a:solidFill>
                  <a:srgbClr val="FFFF00"/>
                </a:solidFill>
              </a:ln>
              <a:solidFill>
                <a:srgbClr val="FFFF00"/>
              </a:solidFill>
              <a:effectLst>
                <a:outerShdw blurRad="38100" dist="38100" dir="2700000" algn="tl">
                  <a:srgbClr val="000000">
                    <a:alpha val="43137"/>
                  </a:srgbClr>
                </a:outerShdw>
              </a:effectLst>
            </a:endParaRPr>
          </a:p>
        </p:txBody>
      </p:sp>
      <p:sp>
        <p:nvSpPr>
          <p:cNvPr id="3" name="Rectangle 2"/>
          <p:cNvSpPr/>
          <p:nvPr/>
        </p:nvSpPr>
        <p:spPr>
          <a:xfrm>
            <a:off x="395536" y="3197875"/>
            <a:ext cx="8462714" cy="1938992"/>
          </a:xfrm>
          <a:prstGeom prst="rect">
            <a:avLst/>
          </a:prstGeom>
        </p:spPr>
        <p:txBody>
          <a:bodyPr wrap="square">
            <a:spAutoFit/>
          </a:bodyPr>
          <a:lstStyle/>
          <a:p>
            <a:pPr algn="just"/>
            <a:r>
              <a:rPr lang="en-US" sz="2400" i="1" dirty="0">
                <a:latin typeface="Times New Roman" panose="02020603050405020304" pitchFamily="18" charset="0"/>
                <a:ea typeface="Calibri" panose="020F0502020204030204" pitchFamily="34" charset="0"/>
              </a:rPr>
              <a:t>“</a:t>
            </a:r>
            <a:r>
              <a:rPr lang="en-US" sz="2400" i="1" dirty="0" err="1">
                <a:latin typeface="Times New Roman" panose="02020603050405020304" pitchFamily="18" charset="0"/>
                <a:ea typeface="Calibri" panose="020F0502020204030204" pitchFamily="34" charset="0"/>
              </a:rPr>
              <a:t>Wahai</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Rasulullah</a:t>
            </a:r>
            <a:r>
              <a:rPr lang="en-US" sz="2400" i="1" dirty="0">
                <a:latin typeface="Times New Roman" panose="02020603050405020304" pitchFamily="18" charset="0"/>
                <a:ea typeface="Calibri" panose="020F0502020204030204" pitchFamily="34" charset="0"/>
              </a:rPr>
              <a:t> orang </a:t>
            </a:r>
            <a:r>
              <a:rPr lang="en-US" sz="2400" i="1" dirty="0" err="1">
                <a:latin typeface="Times New Roman" panose="02020603050405020304" pitchFamily="18" charset="0"/>
                <a:ea typeface="Calibri" panose="020F0502020204030204" pitchFamily="34" charset="0"/>
              </a:rPr>
              <a:t>tersebut</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telah</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menyakiti</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kaum</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muslimin</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dan</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membunuh</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si</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Fulan</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dan</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si</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Fulan</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Maka</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saya</a:t>
            </a:r>
            <a:r>
              <a:rPr lang="en-US" sz="2400" i="1" dirty="0">
                <a:latin typeface="Times New Roman" panose="02020603050405020304" pitchFamily="18" charset="0"/>
                <a:ea typeface="Calibri" panose="020F0502020204030204" pitchFamily="34" charset="0"/>
              </a:rPr>
              <a:t> pun </a:t>
            </a:r>
            <a:r>
              <a:rPr lang="en-US" sz="2400" i="1" dirty="0" err="1">
                <a:latin typeface="Times New Roman" panose="02020603050405020304" pitchFamily="18" charset="0"/>
                <a:ea typeface="Calibri" panose="020F0502020204030204" pitchFamily="34" charset="0"/>
              </a:rPr>
              <a:t>memburunya</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dan</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ketika</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dalam</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keadaan</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tersepit</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dia</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mengucapkan</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syahadah</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Saya</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menduga</a:t>
            </a:r>
            <a:r>
              <a:rPr lang="en-US" sz="2400" i="1" dirty="0">
                <a:latin typeface="Times New Roman" panose="02020603050405020304" pitchFamily="18" charset="0"/>
                <a:ea typeface="Calibri" panose="020F0502020204030204" pitchFamily="34" charset="0"/>
              </a:rPr>
              <a:t> yang </a:t>
            </a:r>
            <a:r>
              <a:rPr lang="en-US" sz="2400" i="1" dirty="0" err="1">
                <a:latin typeface="Times New Roman" panose="02020603050405020304" pitchFamily="18" charset="0"/>
                <a:ea typeface="Calibri" panose="020F0502020204030204" pitchFamily="34" charset="0"/>
              </a:rPr>
              <a:t>dia</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berbuat</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demikian</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adalah</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untuk</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menyelamatkan</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dirinya</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sahaja</a:t>
            </a:r>
            <a:r>
              <a:rPr lang="en-US" sz="2400" i="1" dirty="0">
                <a:latin typeface="Times New Roman" panose="02020603050405020304" pitchFamily="18" charset="0"/>
                <a:ea typeface="Calibri" panose="020F0502020204030204" pitchFamily="34" charset="0"/>
              </a:rPr>
              <a:t>”</a:t>
            </a:r>
            <a:endParaRPr lang="en-US" sz="2400" dirty="0"/>
          </a:p>
        </p:txBody>
      </p:sp>
    </p:spTree>
    <p:extLst>
      <p:ext uri="{BB962C8B-B14F-4D97-AF65-F5344CB8AC3E}">
        <p14:creationId xmlns:p14="http://schemas.microsoft.com/office/powerpoint/2010/main" xmlns="" val="3646129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611560" y="1628800"/>
            <a:ext cx="7746622" cy="1200329"/>
          </a:xfrm>
          <a:prstGeom prst="rect">
            <a:avLst/>
          </a:prstGeom>
        </p:spPr>
        <p:txBody>
          <a:bodyPr wrap="square">
            <a:spAutoFit/>
          </a:bodyPr>
          <a:lstStyle/>
          <a:p>
            <a:pPr algn="ctr"/>
            <a:r>
              <a:rPr lang="en-US" sz="2400" i="1" dirty="0">
                <a:latin typeface="Times New Roman" panose="02020603050405020304" pitchFamily="18" charset="0"/>
                <a:ea typeface="Calibri" panose="020F0502020204030204" pitchFamily="34" charset="0"/>
              </a:rPr>
              <a:t>“</a:t>
            </a:r>
            <a:r>
              <a:rPr lang="en-US" sz="2400" i="1" dirty="0" err="1">
                <a:latin typeface="Times New Roman" panose="02020603050405020304" pitchFamily="18" charset="0"/>
                <a:ea typeface="Calibri" panose="020F0502020204030204" pitchFamily="34" charset="0"/>
              </a:rPr>
              <a:t>Mengapa</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tidak</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engkau</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belah</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sahaja</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hati</a:t>
            </a:r>
            <a:r>
              <a:rPr lang="en-US" sz="2400" i="1" dirty="0">
                <a:latin typeface="Times New Roman" panose="02020603050405020304" pitchFamily="18" charset="0"/>
                <a:ea typeface="Calibri" panose="020F0502020204030204" pitchFamily="34" charset="0"/>
              </a:rPr>
              <a:t> orang </a:t>
            </a:r>
            <a:r>
              <a:rPr lang="en-US" sz="2400" i="1" dirty="0" err="1">
                <a:latin typeface="Times New Roman" panose="02020603050405020304" pitchFamily="18" charset="0"/>
                <a:ea typeface="Calibri" panose="020F0502020204030204" pitchFamily="34" charset="0"/>
              </a:rPr>
              <a:t>itu</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sehingga</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engkau</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tahu</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apakah</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hatinya</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mengucapkan</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kalimah</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syahadah</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atau</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tidak</a:t>
            </a:r>
            <a:r>
              <a:rPr lang="en-US" sz="2400" i="1" dirty="0">
                <a:latin typeface="Times New Roman" panose="02020603050405020304" pitchFamily="18" charset="0"/>
                <a:ea typeface="Calibri" panose="020F0502020204030204" pitchFamily="34" charset="0"/>
              </a:rPr>
              <a:t>?”</a:t>
            </a:r>
            <a:endParaRPr lang="en-US" sz="2400" dirty="0"/>
          </a:p>
        </p:txBody>
      </p:sp>
      <p:sp>
        <p:nvSpPr>
          <p:cNvPr id="5" name="Rectangle 4"/>
          <p:cNvSpPr/>
          <p:nvPr/>
        </p:nvSpPr>
        <p:spPr>
          <a:xfrm>
            <a:off x="611560" y="3227492"/>
            <a:ext cx="7516440" cy="1569660"/>
          </a:xfrm>
          <a:prstGeom prst="rect">
            <a:avLst/>
          </a:prstGeom>
        </p:spPr>
        <p:txBody>
          <a:bodyPr wrap="square">
            <a:spAutoFit/>
          </a:bodyPr>
          <a:lstStyle/>
          <a:p>
            <a:pPr algn="ctr"/>
            <a:r>
              <a:rPr lang="en-US" sz="2400" i="1" dirty="0">
                <a:latin typeface="Times New Roman" panose="02020603050405020304" pitchFamily="18" charset="0"/>
                <a:ea typeface="Calibri" panose="020F0502020204030204" pitchFamily="34" charset="0"/>
              </a:rPr>
              <a:t>“</a:t>
            </a:r>
            <a:r>
              <a:rPr lang="en-US" sz="2400" i="1" dirty="0" err="1">
                <a:latin typeface="Times New Roman" panose="02020603050405020304" pitchFamily="18" charset="0"/>
                <a:ea typeface="Calibri" panose="020F0502020204030204" pitchFamily="34" charset="0"/>
              </a:rPr>
              <a:t>Usamah</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bagaimana</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engkau</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akan</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mempertanggungjawabkan</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tindakanmu</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membunuh</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seorang</a:t>
            </a:r>
            <a:r>
              <a:rPr lang="en-US" sz="2400" i="1" dirty="0">
                <a:latin typeface="Times New Roman" panose="02020603050405020304" pitchFamily="18" charset="0"/>
                <a:ea typeface="Calibri" panose="020F0502020204030204" pitchFamily="34" charset="0"/>
              </a:rPr>
              <a:t> yang </a:t>
            </a:r>
            <a:r>
              <a:rPr lang="en-US" sz="2400" i="1" dirty="0" err="1">
                <a:latin typeface="Times New Roman" panose="02020603050405020304" pitchFamily="18" charset="0"/>
                <a:ea typeface="Calibri" panose="020F0502020204030204" pitchFamily="34" charset="0"/>
              </a:rPr>
              <a:t>telah</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mengucapkan</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kalimah</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syahadah</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paa</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hari</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kiamat</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kelak</a:t>
            </a:r>
            <a:r>
              <a:rPr lang="en-US" sz="2400" i="1" dirty="0">
                <a:latin typeface="Times New Roman" panose="02020603050405020304" pitchFamily="18" charset="0"/>
                <a:ea typeface="Calibri" panose="020F0502020204030204" pitchFamily="34" charset="0"/>
              </a:rPr>
              <a:t>?”</a:t>
            </a:r>
            <a:endParaRPr lang="en-US" sz="2400" dirty="0"/>
          </a:p>
        </p:txBody>
      </p:sp>
    </p:spTree>
    <p:extLst>
      <p:ext uri="{BB962C8B-B14F-4D97-AF65-F5344CB8AC3E}">
        <p14:creationId xmlns:p14="http://schemas.microsoft.com/office/powerpoint/2010/main" xmlns="" val="930700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42812" y="1268760"/>
            <a:ext cx="8715438" cy="48965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539552" y="1340768"/>
            <a:ext cx="7818630" cy="1569660"/>
          </a:xfrm>
          <a:prstGeom prst="rect">
            <a:avLst/>
          </a:prstGeom>
        </p:spPr>
        <p:txBody>
          <a:bodyPr wrap="square">
            <a:spAutoFit/>
          </a:bodyPr>
          <a:lstStyle/>
          <a:p>
            <a:pPr algn="just"/>
            <a:r>
              <a:rPr lang="en-US" sz="2400" dirty="0" err="1">
                <a:latin typeface="Times New Roman" panose="02020603050405020304" pitchFamily="18" charset="0"/>
                <a:ea typeface="Calibri" panose="020F0502020204030204" pitchFamily="34" charset="0"/>
              </a:rPr>
              <a:t>Pengajaran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kisah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ini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menjelaskan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kepada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kita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bahawa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betapa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benarnya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Rasulullah</a:t>
            </a:r>
            <a:r>
              <a:rPr lang="en-US" sz="2400" dirty="0">
                <a:latin typeface="Times New Roman" panose="02020603050405020304" pitchFamily="18" charset="0"/>
                <a:ea typeface="Calibri" panose="020F0502020204030204" pitchFamily="34" charset="0"/>
              </a:rPr>
              <a:t> SAW </a:t>
            </a:r>
            <a:r>
              <a:rPr lang="en-US" sz="2400" dirty="0" err="1">
                <a:latin typeface="Times New Roman" panose="02020603050405020304" pitchFamily="18" charset="0"/>
                <a:ea typeface="Calibri" panose="020F0502020204030204" pitchFamily="34" charset="0"/>
              </a:rPr>
              <a:t>itu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adalah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nabi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pembawa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rahmat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Jika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tidak</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sudah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pasti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baginda</a:t>
            </a:r>
            <a:r>
              <a:rPr lang="en-US" sz="2400" dirty="0">
                <a:latin typeface="Times New Roman" panose="02020603050405020304" pitchFamily="18" charset="0"/>
                <a:ea typeface="Calibri" panose="020F0502020204030204" pitchFamily="34" charset="0"/>
              </a:rPr>
              <a:t> SAW </a:t>
            </a:r>
            <a:r>
              <a:rPr lang="en-US" sz="2400" dirty="0" err="1">
                <a:latin typeface="Times New Roman" panose="02020603050405020304" pitchFamily="18" charset="0"/>
                <a:ea typeface="Calibri" panose="020F0502020204030204" pitchFamily="34" charset="0"/>
              </a:rPr>
              <a:t>akan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menghalalkan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sahaja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darah</a:t>
            </a:r>
            <a:r>
              <a:rPr lang="en-US" sz="2400" dirty="0">
                <a:latin typeface="Times New Roman" panose="02020603050405020304" pitchFamily="18" charset="0"/>
                <a:ea typeface="Calibri" panose="020F0502020204030204" pitchFamily="34" charset="0"/>
              </a:rPr>
              <a:t> orang </a:t>
            </a:r>
            <a:r>
              <a:rPr lang="en-US" sz="2400" dirty="0" err="1">
                <a:latin typeface="Times New Roman" panose="02020603050405020304" pitchFamily="18" charset="0"/>
                <a:ea typeface="Calibri" panose="020F0502020204030204" pitchFamily="34" charset="0"/>
              </a:rPr>
              <a:t>itu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mengalir</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tanpa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pembelaan</a:t>
            </a:r>
            <a:r>
              <a:rPr lang="en-US" sz="2400" dirty="0">
                <a:latin typeface="Times New Roman" panose="02020603050405020304" pitchFamily="18" charset="0"/>
                <a:ea typeface="Calibri" panose="020F0502020204030204" pitchFamily="34" charset="0"/>
              </a:rPr>
              <a:t>.</a:t>
            </a:r>
            <a:endParaRPr lang="en-US" sz="2400" dirty="0"/>
          </a:p>
        </p:txBody>
      </p:sp>
      <p:sp>
        <p:nvSpPr>
          <p:cNvPr id="10" name="Rectangle 9"/>
          <p:cNvSpPr/>
          <p:nvPr/>
        </p:nvSpPr>
        <p:spPr>
          <a:xfrm>
            <a:off x="539552" y="3212976"/>
            <a:ext cx="7818630" cy="1200329"/>
          </a:xfrm>
          <a:prstGeom prst="rect">
            <a:avLst/>
          </a:prstGeom>
        </p:spPr>
        <p:txBody>
          <a:bodyPr wrap="square">
            <a:spAutoFit/>
          </a:bodyPr>
          <a:lstStyle/>
          <a:p>
            <a:pPr algn="just"/>
            <a:r>
              <a:rPr lang="en-US" sz="2400" dirty="0" err="1">
                <a:latin typeface="Times New Roman" panose="02020603050405020304" pitchFamily="18" charset="0"/>
                <a:ea typeface="Calibri" panose="020F0502020204030204" pitchFamily="34" charset="0"/>
              </a:rPr>
              <a:t>Oleh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itu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tindakan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kejam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ganas</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jelas</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menunjukkan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bahawa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mereka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tidak</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menjaga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kemuliaan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umat</a:t>
            </a:r>
            <a:r>
              <a:rPr lang="en-US" sz="2400" dirty="0">
                <a:latin typeface="Times New Roman" panose="02020603050405020304" pitchFamily="18" charset="0"/>
                <a:ea typeface="Calibri" panose="020F0502020204030204" pitchFamily="34" charset="0"/>
              </a:rPr>
              <a:t> Islam </a:t>
            </a:r>
            <a:r>
              <a:rPr lang="en-US" sz="2400" dirty="0" err="1">
                <a:latin typeface="Times New Roman" panose="02020603050405020304" pitchFamily="18" charset="0"/>
                <a:ea typeface="Calibri" panose="020F0502020204030204" pitchFamily="34" charset="0"/>
              </a:rPr>
              <a:t>dan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menyahut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seruan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Rasulullah</a:t>
            </a:r>
            <a:r>
              <a:rPr lang="en-US" sz="2400" dirty="0">
                <a:latin typeface="Times New Roman" panose="02020603050405020304" pitchFamily="18" charset="0"/>
                <a:ea typeface="Calibri" panose="020F0502020204030204" pitchFamily="34" charset="0"/>
              </a:rPr>
              <a:t> SAW.</a:t>
            </a:r>
            <a:endParaRPr lang="en-US" sz="2400" dirty="0"/>
          </a:p>
        </p:txBody>
      </p:sp>
      <p:sp>
        <p:nvSpPr>
          <p:cNvPr id="11" name="Rectangle 10"/>
          <p:cNvSpPr/>
          <p:nvPr/>
        </p:nvSpPr>
        <p:spPr>
          <a:xfrm>
            <a:off x="539552" y="4725144"/>
            <a:ext cx="7818630" cy="1200329"/>
          </a:xfrm>
          <a:prstGeom prst="rect">
            <a:avLst/>
          </a:prstGeom>
        </p:spPr>
        <p:txBody>
          <a:bodyPr wrap="square">
            <a:spAutoFit/>
          </a:bodyPr>
          <a:lstStyle/>
          <a:p>
            <a:pPr algn="just"/>
            <a:r>
              <a:rPr lang="en-US" sz="2400" dirty="0" err="1">
                <a:latin typeface="Times New Roman" panose="02020603050405020304" pitchFamily="18" charset="0"/>
                <a:ea typeface="Calibri" panose="020F0502020204030204" pitchFamily="34" charset="0"/>
              </a:rPr>
              <a:t>Inilah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antara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bukti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syarak</a:t>
            </a:r>
            <a:r>
              <a:rPr lang="en-US" sz="2400" dirty="0">
                <a:latin typeface="Times New Roman" panose="02020603050405020304" pitchFamily="18" charset="0"/>
                <a:ea typeface="Calibri" panose="020F0502020204030204" pitchFamily="34" charset="0"/>
              </a:rPr>
              <a:t> yang </a:t>
            </a:r>
            <a:r>
              <a:rPr lang="en-US" sz="2400" dirty="0" err="1">
                <a:latin typeface="Times New Roman" panose="02020603050405020304" pitchFamily="18" charset="0"/>
                <a:ea typeface="Calibri" panose="020F0502020204030204" pitchFamily="34" charset="0"/>
              </a:rPr>
              <a:t>mengutuk</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sekeras-kerasnya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segala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bentuk</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keganasan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kerana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sangat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bertentangan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dengan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ajaran</a:t>
            </a:r>
            <a:r>
              <a:rPr lang="en-US" sz="2400" dirty="0">
                <a:latin typeface="Times New Roman" panose="02020603050405020304" pitchFamily="18" charset="0"/>
                <a:ea typeface="Calibri" panose="020F0502020204030204" pitchFamily="34" charset="0"/>
              </a:rPr>
              <a:t> Islam.</a:t>
            </a:r>
            <a:endParaRPr lang="en-US" sz="2400" dirty="0"/>
          </a:p>
        </p:txBody>
      </p:sp>
    </p:spTree>
    <p:extLst>
      <p:ext uri="{BB962C8B-B14F-4D97-AF65-F5344CB8AC3E}">
        <p14:creationId xmlns:p14="http://schemas.microsoft.com/office/powerpoint/2010/main" xmlns="" val="681598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611560" y="2136339"/>
            <a:ext cx="7746622" cy="3046988"/>
          </a:xfrm>
          <a:prstGeom prst="rect">
            <a:avLst/>
          </a:prstGeom>
        </p:spPr>
        <p:txBody>
          <a:bodyPr wrap="square">
            <a:spAutoFit/>
          </a:bodyPr>
          <a:lstStyle/>
          <a:p>
            <a:pPr algn="just"/>
            <a:r>
              <a:rPr lang="en-US" sz="2400" i="1" dirty="0" err="1">
                <a:latin typeface="Rockwell" panose="02060603020205020403" pitchFamily="18" charset="0"/>
                <a:ea typeface="Calibri" panose="020F0502020204030204" pitchFamily="34" charset="0"/>
              </a:rPr>
              <a:t>Muzakarah</a:t>
            </a:r>
            <a:r>
              <a:rPr lang="en-US" sz="2400" i="1" dirty="0">
                <a:latin typeface="Rockwell" panose="02060603020205020403" pitchFamily="18" charset="0"/>
                <a:ea typeface="Calibri" panose="020F0502020204030204" pitchFamily="34" charset="0"/>
              </a:rPr>
              <a:t> </a:t>
            </a:r>
            <a:r>
              <a:rPr lang="en-US" sz="2400" i="1" dirty="0" err="1">
                <a:latin typeface="Rockwell" panose="02060603020205020403" pitchFamily="18" charset="0"/>
                <a:ea typeface="Calibri" panose="020F0502020204030204" pitchFamily="34" charset="0"/>
              </a:rPr>
              <a:t>Jawatankuasa</a:t>
            </a:r>
            <a:r>
              <a:rPr lang="en-US" sz="2400" i="1" dirty="0">
                <a:latin typeface="Rockwell" panose="02060603020205020403" pitchFamily="18" charset="0"/>
                <a:ea typeface="Calibri" panose="020F0502020204030204" pitchFamily="34" charset="0"/>
              </a:rPr>
              <a:t> Fatwa </a:t>
            </a:r>
            <a:r>
              <a:rPr lang="en-US" sz="2400" i="1" dirty="0" err="1">
                <a:latin typeface="Rockwell" panose="02060603020205020403" pitchFamily="18" charset="0"/>
                <a:ea typeface="Calibri" panose="020F0502020204030204" pitchFamily="34" charset="0"/>
              </a:rPr>
              <a:t>Majlis</a:t>
            </a:r>
            <a:r>
              <a:rPr lang="en-US" sz="2400" i="1" dirty="0">
                <a:latin typeface="Rockwell" panose="02060603020205020403" pitchFamily="18" charset="0"/>
                <a:ea typeface="Calibri" panose="020F0502020204030204" pitchFamily="34" charset="0"/>
              </a:rPr>
              <a:t> </a:t>
            </a:r>
            <a:r>
              <a:rPr lang="en-US" sz="2400" i="1" dirty="0" err="1">
                <a:latin typeface="Rockwell" panose="02060603020205020403" pitchFamily="18" charset="0"/>
                <a:ea typeface="Calibri" panose="020F0502020204030204" pitchFamily="34" charset="0"/>
              </a:rPr>
              <a:t>Kebangsaan</a:t>
            </a:r>
            <a:r>
              <a:rPr lang="en-US" sz="2400" i="1" dirty="0">
                <a:latin typeface="Rockwell" panose="02060603020205020403" pitchFamily="18" charset="0"/>
                <a:ea typeface="Calibri" panose="020F0502020204030204" pitchFamily="34" charset="0"/>
              </a:rPr>
              <a:t> </a:t>
            </a:r>
            <a:r>
              <a:rPr lang="en-US" sz="2400" i="1" dirty="0" err="1">
                <a:latin typeface="Rockwell" panose="02060603020205020403" pitchFamily="18" charset="0"/>
                <a:ea typeface="Calibri" panose="020F0502020204030204" pitchFamily="34" charset="0"/>
              </a:rPr>
              <a:t>Bagi</a:t>
            </a:r>
            <a:r>
              <a:rPr lang="en-US" sz="2400" i="1" dirty="0">
                <a:latin typeface="Rockwell" panose="02060603020205020403" pitchFamily="18" charset="0"/>
                <a:ea typeface="Calibri" panose="020F0502020204030204" pitchFamily="34" charset="0"/>
              </a:rPr>
              <a:t> Hal </a:t>
            </a:r>
            <a:r>
              <a:rPr lang="en-US" sz="2400" i="1" dirty="0" err="1">
                <a:latin typeface="Rockwell" panose="02060603020205020403" pitchFamily="18" charset="0"/>
                <a:ea typeface="Calibri" panose="020F0502020204030204" pitchFamily="34" charset="0"/>
              </a:rPr>
              <a:t>Ehwal</a:t>
            </a:r>
            <a:r>
              <a:rPr lang="en-US" sz="2400" i="1" dirty="0">
                <a:latin typeface="Rockwell" panose="02060603020205020403" pitchFamily="18" charset="0"/>
                <a:ea typeface="Calibri" panose="020F0502020204030204" pitchFamily="34" charset="0"/>
              </a:rPr>
              <a:t> </a:t>
            </a:r>
            <a:r>
              <a:rPr lang="en-US" sz="2400" i="1" dirty="0" err="1">
                <a:latin typeface="Rockwell" panose="02060603020205020403" pitchFamily="18" charset="0"/>
                <a:ea typeface="Calibri" panose="020F0502020204030204" pitchFamily="34" charset="0"/>
              </a:rPr>
              <a:t>Ugama</a:t>
            </a:r>
            <a:r>
              <a:rPr lang="en-US" sz="2400" i="1" dirty="0">
                <a:latin typeface="Rockwell" panose="02060603020205020403" pitchFamily="18" charset="0"/>
                <a:ea typeface="Calibri" panose="020F0502020204030204" pitchFamily="34" charset="0"/>
              </a:rPr>
              <a:t> Islam Malaysia Kali Ke-74 yang </a:t>
            </a:r>
            <a:r>
              <a:rPr lang="en-US" sz="2400" i="1" dirty="0" err="1">
                <a:latin typeface="Rockwell" panose="02060603020205020403" pitchFamily="18" charset="0"/>
                <a:ea typeface="Calibri" panose="020F0502020204030204" pitchFamily="34" charset="0"/>
              </a:rPr>
              <a:t>bersidang</a:t>
            </a:r>
            <a:r>
              <a:rPr lang="en-US" sz="2400" i="1" dirty="0">
                <a:latin typeface="Rockwell" panose="02060603020205020403" pitchFamily="18" charset="0"/>
                <a:ea typeface="Calibri" panose="020F0502020204030204" pitchFamily="34" charset="0"/>
              </a:rPr>
              <a:t> </a:t>
            </a:r>
            <a:r>
              <a:rPr lang="en-US" sz="2400" i="1" dirty="0" err="1">
                <a:latin typeface="Rockwell" panose="02060603020205020403" pitchFamily="18" charset="0"/>
                <a:ea typeface="Calibri" panose="020F0502020204030204" pitchFamily="34" charset="0"/>
              </a:rPr>
              <a:t>pada</a:t>
            </a:r>
            <a:r>
              <a:rPr lang="en-US" sz="2400" i="1" dirty="0">
                <a:latin typeface="Rockwell" panose="02060603020205020403" pitchFamily="18" charset="0"/>
                <a:ea typeface="Calibri" panose="020F0502020204030204" pitchFamily="34" charset="0"/>
              </a:rPr>
              <a:t> 25-27 </a:t>
            </a:r>
            <a:r>
              <a:rPr lang="en-US" sz="2400" i="1" dirty="0" err="1">
                <a:latin typeface="Rockwell" panose="02060603020205020403" pitchFamily="18" charset="0"/>
                <a:ea typeface="Calibri" panose="020F0502020204030204" pitchFamily="34" charset="0"/>
              </a:rPr>
              <a:t>Julai</a:t>
            </a:r>
            <a:r>
              <a:rPr lang="en-US" sz="2400" i="1" dirty="0">
                <a:latin typeface="Rockwell" panose="02060603020205020403" pitchFamily="18" charset="0"/>
                <a:ea typeface="Calibri" panose="020F0502020204030204" pitchFamily="34" charset="0"/>
              </a:rPr>
              <a:t> 2006 </a:t>
            </a:r>
            <a:r>
              <a:rPr lang="en-US" sz="2400" i="1" dirty="0" err="1">
                <a:latin typeface="Rockwell" panose="02060603020205020403" pitchFamily="18" charset="0"/>
                <a:ea typeface="Calibri" panose="020F0502020204030204" pitchFamily="34" charset="0"/>
              </a:rPr>
              <a:t>mengenai</a:t>
            </a:r>
            <a:r>
              <a:rPr lang="en-US" sz="2400" i="1" dirty="0">
                <a:latin typeface="Rockwell" panose="02060603020205020403" pitchFamily="18" charset="0"/>
                <a:ea typeface="Calibri" panose="020F0502020204030204" pitchFamily="34" charset="0"/>
              </a:rPr>
              <a:t> </a:t>
            </a:r>
            <a:r>
              <a:rPr lang="en-US" sz="2400" i="1" dirty="0" err="1">
                <a:latin typeface="Rockwell" panose="02060603020205020403" pitchFamily="18" charset="0"/>
                <a:ea typeface="Calibri" panose="020F0502020204030204" pitchFamily="34" charset="0"/>
              </a:rPr>
              <a:t>Aliran</a:t>
            </a:r>
            <a:r>
              <a:rPr lang="en-US" sz="2400" i="1" dirty="0">
                <a:latin typeface="Rockwell" panose="02060603020205020403" pitchFamily="18" charset="0"/>
                <a:ea typeface="Calibri" panose="020F0502020204030204" pitchFamily="34" charset="0"/>
              </a:rPr>
              <a:t> </a:t>
            </a:r>
            <a:r>
              <a:rPr lang="en-US" sz="2400" i="1" dirty="0" err="1">
                <a:latin typeface="Rockwell" panose="02060603020205020403" pitchFamily="18" charset="0"/>
                <a:ea typeface="Calibri" panose="020F0502020204030204" pitchFamily="34" charset="0"/>
              </a:rPr>
              <a:t>Pemikiran</a:t>
            </a:r>
            <a:r>
              <a:rPr lang="en-US" sz="2400" i="1" dirty="0">
                <a:latin typeface="Rockwell" panose="02060603020205020403" pitchFamily="18" charset="0"/>
                <a:ea typeface="Calibri" panose="020F0502020204030204" pitchFamily="34" charset="0"/>
              </a:rPr>
              <a:t> Liberal: </a:t>
            </a:r>
            <a:r>
              <a:rPr lang="en-US" sz="2400" i="1" dirty="0" err="1">
                <a:latin typeface="Rockwell" panose="02060603020205020403" pitchFamily="18" charset="0"/>
                <a:ea typeface="Calibri" panose="020F0502020204030204" pitchFamily="34" charset="0"/>
              </a:rPr>
              <a:t>Hukum</a:t>
            </a:r>
            <a:r>
              <a:rPr lang="en-US" sz="2400" i="1" dirty="0">
                <a:latin typeface="Rockwell" panose="02060603020205020403" pitchFamily="18" charset="0"/>
                <a:ea typeface="Calibri" panose="020F0502020204030204" pitchFamily="34" charset="0"/>
              </a:rPr>
              <a:t> </a:t>
            </a:r>
            <a:r>
              <a:rPr lang="en-US" sz="2400" i="1" dirty="0" err="1">
                <a:latin typeface="Rockwell" panose="02060603020205020403" pitchFamily="18" charset="0"/>
                <a:ea typeface="Calibri" panose="020F0502020204030204" pitchFamily="34" charset="0"/>
              </a:rPr>
              <a:t>dan</a:t>
            </a:r>
            <a:r>
              <a:rPr lang="en-US" sz="2400" i="1" dirty="0">
                <a:latin typeface="Rockwell" panose="02060603020205020403" pitchFamily="18" charset="0"/>
                <a:ea typeface="Calibri" panose="020F0502020204030204" pitchFamily="34" charset="0"/>
              </a:rPr>
              <a:t> </a:t>
            </a:r>
            <a:r>
              <a:rPr lang="en-US" sz="2400" i="1" dirty="0" err="1">
                <a:latin typeface="Rockwell" panose="02060603020205020403" pitchFamily="18" charset="0"/>
                <a:ea typeface="Calibri" panose="020F0502020204030204" pitchFamily="34" charset="0"/>
              </a:rPr>
              <a:t>Implikasinya</a:t>
            </a:r>
            <a:r>
              <a:rPr lang="en-US" sz="2400" i="1" dirty="0">
                <a:latin typeface="Rockwell" panose="02060603020205020403" pitchFamily="18" charset="0"/>
                <a:ea typeface="Calibri" panose="020F0502020204030204" pitchFamily="34" charset="0"/>
              </a:rPr>
              <a:t> </a:t>
            </a:r>
            <a:r>
              <a:rPr lang="en-US" sz="2400" i="1" dirty="0" err="1">
                <a:latin typeface="Rockwell" panose="02060603020205020403" pitchFamily="18" charset="0"/>
                <a:ea typeface="Calibri" panose="020F0502020204030204" pitchFamily="34" charset="0"/>
              </a:rPr>
              <a:t>Kepada</a:t>
            </a:r>
            <a:r>
              <a:rPr lang="en-US" sz="2400" i="1" dirty="0">
                <a:latin typeface="Rockwell" panose="02060603020205020403" pitchFamily="18" charset="0"/>
                <a:ea typeface="Calibri" panose="020F0502020204030204" pitchFamily="34" charset="0"/>
              </a:rPr>
              <a:t> Islam Di Malaysia </a:t>
            </a:r>
            <a:r>
              <a:rPr lang="en-US" sz="2400" i="1" dirty="0" err="1">
                <a:latin typeface="Rockwell" panose="02060603020205020403" pitchFamily="18" charset="0"/>
                <a:ea typeface="Calibri" panose="020F0502020204030204" pitchFamily="34" charset="0"/>
              </a:rPr>
              <a:t>telah</a:t>
            </a:r>
            <a:r>
              <a:rPr lang="en-US" sz="2400" i="1" dirty="0">
                <a:latin typeface="Rockwell" panose="02060603020205020403" pitchFamily="18" charset="0"/>
                <a:ea typeface="Calibri" panose="020F0502020204030204" pitchFamily="34" charset="0"/>
              </a:rPr>
              <a:t> </a:t>
            </a:r>
            <a:r>
              <a:rPr lang="en-US" sz="2400" i="1" dirty="0" err="1">
                <a:latin typeface="Rockwell" panose="02060603020205020403" pitchFamily="18" charset="0"/>
                <a:ea typeface="Calibri" panose="020F0502020204030204" pitchFamily="34" charset="0"/>
              </a:rPr>
              <a:t>memutuskan</a:t>
            </a:r>
            <a:r>
              <a:rPr lang="en-US" sz="2400" i="1" dirty="0">
                <a:latin typeface="Rockwell" panose="02060603020205020403" pitchFamily="18" charset="0"/>
                <a:ea typeface="Calibri" panose="020F0502020204030204" pitchFamily="34" charset="0"/>
              </a:rPr>
              <a:t> </a:t>
            </a:r>
            <a:r>
              <a:rPr lang="en-US" sz="2400" i="1" dirty="0" err="1">
                <a:latin typeface="Rockwell" panose="02060603020205020403" pitchFamily="18" charset="0"/>
                <a:ea typeface="Calibri" panose="020F0502020204030204" pitchFamily="34" charset="0"/>
              </a:rPr>
              <a:t>bahawa</a:t>
            </a:r>
            <a:r>
              <a:rPr lang="en-US" sz="2400" i="1" dirty="0">
                <a:latin typeface="Rockwell" panose="02060603020205020403" pitchFamily="18" charset="0"/>
                <a:ea typeface="Calibri" panose="020F0502020204030204" pitchFamily="34" charset="0"/>
              </a:rPr>
              <a:t> </a:t>
            </a:r>
            <a:r>
              <a:rPr lang="en-US" sz="2400" i="1" dirty="0" err="1">
                <a:latin typeface="Rockwell" panose="02060603020205020403" pitchFamily="18" charset="0"/>
                <a:ea typeface="Calibri" panose="020F0502020204030204" pitchFamily="34" charset="0"/>
              </a:rPr>
              <a:t>Gerakan</a:t>
            </a:r>
            <a:r>
              <a:rPr lang="en-US" sz="2400" i="1" dirty="0">
                <a:latin typeface="Rockwell" panose="02060603020205020403" pitchFamily="18" charset="0"/>
                <a:ea typeface="Calibri" panose="020F0502020204030204" pitchFamily="34" charset="0"/>
              </a:rPr>
              <a:t> </a:t>
            </a:r>
            <a:r>
              <a:rPr lang="en-US" sz="2400" i="1" dirty="0" err="1">
                <a:latin typeface="Rockwell" panose="02060603020205020403" pitchFamily="18" charset="0"/>
                <a:ea typeface="Calibri" panose="020F0502020204030204" pitchFamily="34" charset="0"/>
              </a:rPr>
              <a:t>Pemikiran</a:t>
            </a:r>
            <a:r>
              <a:rPr lang="en-US" sz="2400" i="1" dirty="0">
                <a:latin typeface="Rockwell" panose="02060603020205020403" pitchFamily="18" charset="0"/>
                <a:ea typeface="Calibri" panose="020F0502020204030204" pitchFamily="34" charset="0"/>
              </a:rPr>
              <a:t> Liberal </a:t>
            </a:r>
            <a:r>
              <a:rPr lang="en-US" sz="2400" i="1" dirty="0" err="1">
                <a:latin typeface="Rockwell" panose="02060603020205020403" pitchFamily="18" charset="0"/>
                <a:ea typeface="Calibri" panose="020F0502020204030204" pitchFamily="34" charset="0"/>
              </a:rPr>
              <a:t>mengandungi</a:t>
            </a:r>
            <a:r>
              <a:rPr lang="en-US" sz="2400" i="1" dirty="0">
                <a:latin typeface="Rockwell" panose="02060603020205020403" pitchFamily="18" charset="0"/>
                <a:ea typeface="Calibri" panose="020F0502020204030204" pitchFamily="34" charset="0"/>
              </a:rPr>
              <a:t> </a:t>
            </a:r>
            <a:r>
              <a:rPr lang="en-US" sz="2400" i="1" dirty="0" err="1">
                <a:latin typeface="Rockwell" panose="02060603020205020403" pitchFamily="18" charset="0"/>
                <a:ea typeface="Calibri" panose="020F0502020204030204" pitchFamily="34" charset="0"/>
              </a:rPr>
              <a:t>fahaman-fahaman</a:t>
            </a:r>
            <a:r>
              <a:rPr lang="en-US" sz="2400" i="1" dirty="0">
                <a:latin typeface="Rockwell" panose="02060603020205020403" pitchFamily="18" charset="0"/>
                <a:ea typeface="Calibri" panose="020F0502020204030204" pitchFamily="34" charset="0"/>
              </a:rPr>
              <a:t> yang </a:t>
            </a:r>
            <a:r>
              <a:rPr lang="en-US" sz="2400" i="1" dirty="0" err="1">
                <a:latin typeface="Rockwell" panose="02060603020205020403" pitchFamily="18" charset="0"/>
                <a:ea typeface="Calibri" panose="020F0502020204030204" pitchFamily="34" charset="0"/>
              </a:rPr>
              <a:t>didapati</a:t>
            </a:r>
            <a:r>
              <a:rPr lang="en-US" sz="2400" i="1" dirty="0">
                <a:latin typeface="Rockwell" panose="02060603020205020403" pitchFamily="18" charset="0"/>
                <a:ea typeface="Calibri" panose="020F0502020204030204" pitchFamily="34" charset="0"/>
              </a:rPr>
              <a:t> </a:t>
            </a:r>
            <a:r>
              <a:rPr lang="en-US" sz="2400" i="1" dirty="0" err="1">
                <a:latin typeface="Rockwell" panose="02060603020205020403" pitchFamily="18" charset="0"/>
                <a:ea typeface="Calibri" panose="020F0502020204030204" pitchFamily="34" charset="0"/>
              </a:rPr>
              <a:t>menyeleweng</a:t>
            </a:r>
            <a:r>
              <a:rPr lang="en-US" sz="2400" i="1" dirty="0">
                <a:latin typeface="Rockwell" panose="02060603020205020403" pitchFamily="18" charset="0"/>
                <a:ea typeface="Calibri" panose="020F0502020204030204" pitchFamily="34" charset="0"/>
              </a:rPr>
              <a:t> </a:t>
            </a:r>
            <a:r>
              <a:rPr lang="en-US" sz="2400" i="1" dirty="0" err="1">
                <a:latin typeface="Rockwell" panose="02060603020205020403" pitchFamily="18" charset="0"/>
                <a:ea typeface="Calibri" panose="020F0502020204030204" pitchFamily="34" charset="0"/>
              </a:rPr>
              <a:t>dari</a:t>
            </a:r>
            <a:r>
              <a:rPr lang="en-US" sz="2400" i="1" dirty="0">
                <a:latin typeface="Rockwell" panose="02060603020205020403" pitchFamily="18" charset="0"/>
                <a:ea typeface="Calibri" panose="020F0502020204030204" pitchFamily="34" charset="0"/>
              </a:rPr>
              <a:t> </a:t>
            </a:r>
            <a:r>
              <a:rPr lang="en-US" sz="2400" i="1" dirty="0" err="1">
                <a:latin typeface="Rockwell" panose="02060603020205020403" pitchFamily="18" charset="0"/>
                <a:ea typeface="Calibri" panose="020F0502020204030204" pitchFamily="34" charset="0"/>
              </a:rPr>
              <a:t>aspek</a:t>
            </a:r>
            <a:r>
              <a:rPr lang="en-US" sz="2400" i="1" dirty="0">
                <a:latin typeface="Rockwell" panose="02060603020205020403" pitchFamily="18" charset="0"/>
                <a:ea typeface="Calibri" panose="020F0502020204030204" pitchFamily="34" charset="0"/>
              </a:rPr>
              <a:t> </a:t>
            </a:r>
            <a:r>
              <a:rPr lang="en-US" sz="2400" i="1" dirty="0" err="1">
                <a:latin typeface="Rockwell" panose="02060603020205020403" pitchFamily="18" charset="0"/>
                <a:ea typeface="Calibri" panose="020F0502020204030204" pitchFamily="34" charset="0"/>
              </a:rPr>
              <a:t>akidah</a:t>
            </a:r>
            <a:r>
              <a:rPr lang="en-US" sz="2400" i="1" dirty="0">
                <a:latin typeface="Rockwell" panose="02060603020205020403" pitchFamily="18" charset="0"/>
                <a:ea typeface="Calibri" panose="020F0502020204030204" pitchFamily="34" charset="0"/>
              </a:rPr>
              <a:t> </a:t>
            </a:r>
            <a:r>
              <a:rPr lang="en-US" sz="2400" i="1" dirty="0" err="1">
                <a:latin typeface="Rockwell" panose="02060603020205020403" pitchFamily="18" charset="0"/>
                <a:ea typeface="Calibri" panose="020F0502020204030204" pitchFamily="34" charset="0"/>
              </a:rPr>
              <a:t>dan</a:t>
            </a:r>
            <a:r>
              <a:rPr lang="en-US" sz="2400" i="1" dirty="0">
                <a:latin typeface="Rockwell" panose="02060603020205020403" pitchFamily="18" charset="0"/>
                <a:ea typeface="Calibri" panose="020F0502020204030204" pitchFamily="34" charset="0"/>
              </a:rPr>
              <a:t> </a:t>
            </a:r>
            <a:r>
              <a:rPr lang="en-US" sz="2400" i="1" dirty="0" err="1">
                <a:latin typeface="Rockwell" panose="02060603020205020403" pitchFamily="18" charset="0"/>
                <a:ea typeface="Calibri" panose="020F0502020204030204" pitchFamily="34" charset="0"/>
              </a:rPr>
              <a:t>syariah</a:t>
            </a:r>
            <a:r>
              <a:rPr lang="en-US" sz="2400" i="1" dirty="0">
                <a:latin typeface="Rockwell" panose="02060603020205020403" pitchFamily="18" charset="0"/>
                <a:ea typeface="Calibri" panose="020F0502020204030204" pitchFamily="34" charset="0"/>
              </a:rPr>
              <a:t>.</a:t>
            </a:r>
            <a:endParaRPr lang="en-US" sz="2400" i="1" dirty="0">
              <a:latin typeface="Rockwell" panose="02060603020205020403" pitchFamily="18" charset="0"/>
            </a:endParaRPr>
          </a:p>
        </p:txBody>
      </p:sp>
    </p:spTree>
    <p:extLst>
      <p:ext uri="{BB962C8B-B14F-4D97-AF65-F5344CB8AC3E}">
        <p14:creationId xmlns:p14="http://schemas.microsoft.com/office/powerpoint/2010/main" xmlns="" val="1489576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0" y="908720"/>
            <a:ext cx="9144000"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RUMUSAN KHUTBAH</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01540026"/>
              </p:ext>
            </p:extLst>
          </p:nvPr>
        </p:nvGraphicFramePr>
        <p:xfrm>
          <a:off x="457200" y="1600200"/>
          <a:ext cx="8229600" cy="51212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4149080"/>
            <a:ext cx="8715436" cy="2246769"/>
          </a:xfrm>
          <a:prstGeom prst="rect">
            <a:avLst/>
          </a:prstGeom>
        </p:spPr>
        <p:txBody>
          <a:bodyPr wrap="square">
            <a:spAutoFit/>
          </a:bodyPr>
          <a:lstStyle/>
          <a:p>
            <a:pPr algn="just"/>
            <a:r>
              <a:rPr lang="en-US" sz="2000" b="1" dirty="0" err="1"/>
              <a:t>Maksudnya</a:t>
            </a:r>
            <a:r>
              <a:rPr lang="en-US" sz="2000" b="1" dirty="0"/>
              <a:t>:</a:t>
            </a:r>
            <a:r>
              <a:rPr lang="en-US" sz="2000" dirty="0"/>
              <a:t> </a:t>
            </a:r>
            <a:r>
              <a:rPr lang="en-US" sz="2000" i="1" dirty="0"/>
              <a:t>“</a:t>
            </a:r>
            <a:r>
              <a:rPr lang="en-US" sz="2000" i="1" dirty="0" err="1"/>
              <a:t>Wahai</a:t>
            </a:r>
            <a:r>
              <a:rPr lang="en-US" sz="2000" i="1" dirty="0"/>
              <a:t> orang-orang yang </a:t>
            </a:r>
            <a:r>
              <a:rPr lang="en-US" sz="2000" i="1" dirty="0" err="1"/>
              <a:t>beriman</a:t>
            </a:r>
            <a:r>
              <a:rPr lang="en-US" sz="2000" i="1" dirty="0"/>
              <a:t>, </a:t>
            </a:r>
            <a:r>
              <a:rPr lang="en-US" sz="2000" b="1" i="1" dirty="0" err="1"/>
              <a:t>taatlah</a:t>
            </a:r>
            <a:r>
              <a:rPr lang="en-US" sz="2000" i="1" dirty="0"/>
              <a:t> </a:t>
            </a:r>
            <a:r>
              <a:rPr lang="en-US" sz="2000" i="1" dirty="0" err="1"/>
              <a:t>kamu</a:t>
            </a:r>
            <a:r>
              <a:rPr lang="en-US" sz="2000" i="1" dirty="0"/>
              <a:t> </a:t>
            </a:r>
            <a:r>
              <a:rPr lang="en-US" sz="2000" i="1" dirty="0" err="1"/>
              <a:t>kepada</a:t>
            </a:r>
            <a:r>
              <a:rPr lang="en-US" sz="2000" i="1" dirty="0"/>
              <a:t> </a:t>
            </a:r>
            <a:r>
              <a:rPr lang="en-US" sz="2000" b="1" i="1" dirty="0"/>
              <a:t>Allah</a:t>
            </a:r>
            <a:r>
              <a:rPr lang="en-US" sz="2000" i="1" dirty="0"/>
              <a:t> </a:t>
            </a:r>
            <a:r>
              <a:rPr lang="en-US" sz="2000" i="1" dirty="0" err="1"/>
              <a:t>dan</a:t>
            </a:r>
            <a:r>
              <a:rPr lang="en-US" sz="2000" i="1" dirty="0"/>
              <a:t> </a:t>
            </a:r>
            <a:r>
              <a:rPr lang="en-US" sz="2000" i="1" dirty="0" err="1"/>
              <a:t>taatlah</a:t>
            </a:r>
            <a:r>
              <a:rPr lang="en-US" sz="2000" i="1" dirty="0"/>
              <a:t> </a:t>
            </a:r>
            <a:r>
              <a:rPr lang="en-US" sz="2000" i="1" dirty="0" err="1"/>
              <a:t>kamu</a:t>
            </a:r>
            <a:r>
              <a:rPr lang="en-US" sz="2000" i="1" dirty="0"/>
              <a:t> </a:t>
            </a:r>
            <a:r>
              <a:rPr lang="en-US" sz="2000" i="1" dirty="0" err="1"/>
              <a:t>kepada</a:t>
            </a:r>
            <a:r>
              <a:rPr lang="en-US" sz="2000" i="1" dirty="0"/>
              <a:t> </a:t>
            </a:r>
            <a:r>
              <a:rPr lang="en-US" sz="2000" b="1" i="1" dirty="0" err="1"/>
              <a:t>Rasulullah</a:t>
            </a:r>
            <a:r>
              <a:rPr lang="en-US" sz="2000" i="1" dirty="0"/>
              <a:t> </a:t>
            </a:r>
            <a:r>
              <a:rPr lang="en-US" sz="2000" i="1" dirty="0" err="1"/>
              <a:t>dan</a:t>
            </a:r>
            <a:r>
              <a:rPr lang="en-US" sz="2000" i="1" dirty="0"/>
              <a:t> </a:t>
            </a:r>
            <a:r>
              <a:rPr lang="en-US" sz="2000" i="1" dirty="0" err="1"/>
              <a:t>kepada</a:t>
            </a:r>
            <a:r>
              <a:rPr lang="en-US" sz="2000" i="1" dirty="0"/>
              <a:t> </a:t>
            </a:r>
            <a:r>
              <a:rPr lang="en-US" sz="2000" b="1" i="1" dirty="0"/>
              <a:t>"</a:t>
            </a:r>
            <a:r>
              <a:rPr lang="en-US" sz="2000" b="1" i="1" dirty="0" err="1"/>
              <a:t>Ulil-Amri</a:t>
            </a:r>
            <a:r>
              <a:rPr lang="en-US" sz="2000" b="1" i="1" dirty="0"/>
              <a:t>"</a:t>
            </a:r>
            <a:r>
              <a:rPr lang="en-US" sz="2000" i="1" dirty="0"/>
              <a:t> (orang-orang yang </a:t>
            </a:r>
            <a:r>
              <a:rPr lang="en-US" sz="2000" i="1" dirty="0" err="1"/>
              <a:t>berkuasa</a:t>
            </a:r>
            <a:r>
              <a:rPr lang="en-US" sz="2000" i="1" dirty="0"/>
              <a:t>) </a:t>
            </a:r>
            <a:r>
              <a:rPr lang="en-US" sz="2000" i="1" dirty="0" err="1"/>
              <a:t>dari</a:t>
            </a:r>
            <a:r>
              <a:rPr lang="en-US" sz="2000" i="1" dirty="0"/>
              <a:t> </a:t>
            </a:r>
            <a:r>
              <a:rPr lang="en-US" sz="2000" i="1" dirty="0" err="1"/>
              <a:t>kalangan</a:t>
            </a:r>
            <a:r>
              <a:rPr lang="en-US" sz="2000" i="1" dirty="0"/>
              <a:t> </a:t>
            </a:r>
            <a:r>
              <a:rPr lang="en-US" sz="2000" i="1" dirty="0" err="1"/>
              <a:t>kamu</a:t>
            </a:r>
            <a:r>
              <a:rPr lang="en-US" sz="2000" i="1" dirty="0"/>
              <a:t>. </a:t>
            </a:r>
            <a:r>
              <a:rPr lang="en-US" sz="2000" i="1" dirty="0" err="1"/>
              <a:t>Kemudian</a:t>
            </a:r>
            <a:r>
              <a:rPr lang="en-US" sz="2000" i="1" dirty="0"/>
              <a:t> </a:t>
            </a:r>
            <a:r>
              <a:rPr lang="en-US" sz="2000" i="1" dirty="0" err="1"/>
              <a:t>jika</a:t>
            </a:r>
            <a:r>
              <a:rPr lang="en-US" sz="2000" i="1" dirty="0"/>
              <a:t> </a:t>
            </a:r>
            <a:r>
              <a:rPr lang="en-US" sz="2000" i="1" dirty="0" err="1"/>
              <a:t>kamu</a:t>
            </a:r>
            <a:r>
              <a:rPr lang="en-US" sz="2000" i="1" dirty="0"/>
              <a:t> </a:t>
            </a:r>
            <a:r>
              <a:rPr lang="en-US" sz="2000" i="1" dirty="0" err="1"/>
              <a:t>berbantah-bantah</a:t>
            </a:r>
            <a:r>
              <a:rPr lang="en-US" sz="2000" i="1" dirty="0"/>
              <a:t> (</a:t>
            </a:r>
            <a:r>
              <a:rPr lang="en-US" sz="2000" i="1" dirty="0" err="1"/>
              <a:t>berselisihan</a:t>
            </a:r>
            <a:r>
              <a:rPr lang="en-US" sz="2000" i="1" dirty="0"/>
              <a:t>) </a:t>
            </a:r>
            <a:r>
              <a:rPr lang="en-US" sz="2000" i="1" dirty="0" err="1"/>
              <a:t>dalam</a:t>
            </a:r>
            <a:r>
              <a:rPr lang="en-US" sz="2000" i="1" dirty="0"/>
              <a:t> </a:t>
            </a:r>
            <a:r>
              <a:rPr lang="en-US" sz="2000" i="1" dirty="0" err="1"/>
              <a:t>sesuatu</a:t>
            </a:r>
            <a:r>
              <a:rPr lang="en-US" sz="2000" i="1" dirty="0"/>
              <a:t> </a:t>
            </a:r>
            <a:r>
              <a:rPr lang="en-US" sz="2000" i="1" dirty="0" err="1"/>
              <a:t>perkara</a:t>
            </a:r>
            <a:r>
              <a:rPr lang="en-US" sz="2000" i="1" dirty="0"/>
              <a:t>, </a:t>
            </a:r>
            <a:r>
              <a:rPr lang="en-US" sz="2000" i="1" dirty="0" err="1"/>
              <a:t>maka</a:t>
            </a:r>
            <a:r>
              <a:rPr lang="en-US" sz="2000" i="1" dirty="0"/>
              <a:t> </a:t>
            </a:r>
            <a:r>
              <a:rPr lang="en-US" sz="2000" i="1" dirty="0" err="1"/>
              <a:t>hendaklah</a:t>
            </a:r>
            <a:r>
              <a:rPr lang="en-US" sz="2000" i="1" dirty="0"/>
              <a:t> </a:t>
            </a:r>
            <a:r>
              <a:rPr lang="en-US" sz="2000" i="1" dirty="0" err="1"/>
              <a:t>kamu</a:t>
            </a:r>
            <a:r>
              <a:rPr lang="en-US" sz="2000" i="1" dirty="0"/>
              <a:t> </a:t>
            </a:r>
            <a:r>
              <a:rPr lang="en-US" sz="2000" i="1" dirty="0" err="1"/>
              <a:t>mengembalikannya</a:t>
            </a:r>
            <a:r>
              <a:rPr lang="en-US" sz="2000" i="1" dirty="0"/>
              <a:t> </a:t>
            </a:r>
            <a:r>
              <a:rPr lang="en-US" sz="2000" i="1" dirty="0" err="1"/>
              <a:t>kepada</a:t>
            </a:r>
            <a:r>
              <a:rPr lang="en-US" sz="2000" i="1" dirty="0"/>
              <a:t> (</a:t>
            </a:r>
            <a:r>
              <a:rPr lang="en-US" sz="2000" i="1" dirty="0" err="1"/>
              <a:t>Kitab</a:t>
            </a:r>
            <a:r>
              <a:rPr lang="en-US" sz="2000" i="1" dirty="0"/>
              <a:t>) Allah (Al-Quran) </a:t>
            </a:r>
            <a:r>
              <a:rPr lang="en-US" sz="2000" i="1" dirty="0" err="1"/>
              <a:t>dan</a:t>
            </a:r>
            <a:r>
              <a:rPr lang="en-US" sz="2000" i="1" dirty="0"/>
              <a:t> (</a:t>
            </a:r>
            <a:r>
              <a:rPr lang="en-US" sz="2000" i="1" dirty="0" err="1"/>
              <a:t>Sunnah</a:t>
            </a:r>
            <a:r>
              <a:rPr lang="en-US" sz="2000" i="1" dirty="0"/>
              <a:t>) </a:t>
            </a:r>
            <a:r>
              <a:rPr lang="en-US" sz="2000" i="1" dirty="0" err="1"/>
              <a:t>RasulNya</a:t>
            </a:r>
            <a:r>
              <a:rPr lang="en-US" sz="2000" i="1" dirty="0"/>
              <a:t> </a:t>
            </a:r>
            <a:r>
              <a:rPr lang="en-US" sz="2000" i="1" dirty="0" err="1"/>
              <a:t>jika</a:t>
            </a:r>
            <a:r>
              <a:rPr lang="en-US" sz="2000" i="1" dirty="0"/>
              <a:t> </a:t>
            </a:r>
            <a:r>
              <a:rPr lang="en-US" sz="2000" i="1" dirty="0" err="1"/>
              <a:t>kamu</a:t>
            </a:r>
            <a:r>
              <a:rPr lang="en-US" sz="2000" i="1" dirty="0"/>
              <a:t> </a:t>
            </a:r>
            <a:r>
              <a:rPr lang="en-US" sz="2000" i="1" dirty="0" err="1"/>
              <a:t>benar</a:t>
            </a:r>
            <a:r>
              <a:rPr lang="en-US" sz="2000" i="1" dirty="0"/>
              <a:t> </a:t>
            </a:r>
            <a:r>
              <a:rPr lang="en-US" sz="2000" i="1" dirty="0" err="1"/>
              <a:t>beriman</a:t>
            </a:r>
            <a:r>
              <a:rPr lang="en-US" sz="2000" i="1" dirty="0"/>
              <a:t> </a:t>
            </a:r>
            <a:r>
              <a:rPr lang="en-US" sz="2000" i="1" dirty="0" err="1"/>
              <a:t>kepada</a:t>
            </a:r>
            <a:r>
              <a:rPr lang="en-US" sz="2000" i="1" dirty="0"/>
              <a:t> Allah </a:t>
            </a:r>
            <a:r>
              <a:rPr lang="en-US" sz="2000" i="1" dirty="0" err="1"/>
              <a:t>dan</a:t>
            </a:r>
            <a:r>
              <a:rPr lang="en-US" sz="2000" i="1" dirty="0"/>
              <a:t> </a:t>
            </a:r>
            <a:r>
              <a:rPr lang="en-US" sz="2000" i="1" dirty="0" err="1"/>
              <a:t>hari</a:t>
            </a:r>
            <a:r>
              <a:rPr lang="en-US" sz="2000" i="1" dirty="0"/>
              <a:t> </a:t>
            </a:r>
            <a:r>
              <a:rPr lang="en-US" sz="2000" i="1" dirty="0" err="1"/>
              <a:t>akhirat</a:t>
            </a:r>
            <a:r>
              <a:rPr lang="en-US" sz="2000" i="1" dirty="0"/>
              <a:t>. Yang </a:t>
            </a:r>
            <a:r>
              <a:rPr lang="en-US" sz="2000" i="1" dirty="0" err="1"/>
              <a:t>demikian</a:t>
            </a:r>
            <a:r>
              <a:rPr lang="en-US" sz="2000" i="1" dirty="0"/>
              <a:t> </a:t>
            </a:r>
            <a:r>
              <a:rPr lang="en-US" sz="2000" i="1" dirty="0" err="1"/>
              <a:t>adalah</a:t>
            </a:r>
            <a:r>
              <a:rPr lang="en-US" sz="2000" i="1" dirty="0"/>
              <a:t> </a:t>
            </a:r>
            <a:r>
              <a:rPr lang="en-US" sz="2000" i="1" dirty="0" err="1"/>
              <a:t>lebih</a:t>
            </a:r>
            <a:r>
              <a:rPr lang="en-US" sz="2000" i="1" dirty="0"/>
              <a:t> </a:t>
            </a:r>
            <a:r>
              <a:rPr lang="en-US" sz="2000" i="1" dirty="0" err="1"/>
              <a:t>baik</a:t>
            </a:r>
            <a:r>
              <a:rPr lang="en-US" sz="2000" i="1" dirty="0"/>
              <a:t> (</a:t>
            </a:r>
            <a:r>
              <a:rPr lang="en-US" sz="2000" i="1" dirty="0" err="1"/>
              <a:t>bagi</a:t>
            </a:r>
            <a:r>
              <a:rPr lang="en-US" sz="2000" i="1" dirty="0"/>
              <a:t> </a:t>
            </a:r>
            <a:r>
              <a:rPr lang="en-US" sz="2000" i="1" dirty="0" err="1"/>
              <a:t>kamu</a:t>
            </a:r>
            <a:r>
              <a:rPr lang="en-US" sz="2000" i="1" dirty="0"/>
              <a:t>) </a:t>
            </a:r>
            <a:r>
              <a:rPr lang="en-US" sz="2000" i="1" dirty="0" err="1"/>
              <a:t>dan</a:t>
            </a:r>
            <a:r>
              <a:rPr lang="en-US" sz="2000" i="1" dirty="0"/>
              <a:t> </a:t>
            </a:r>
            <a:r>
              <a:rPr lang="en-US" sz="2000" i="1" dirty="0" err="1"/>
              <a:t>lebih</a:t>
            </a:r>
            <a:r>
              <a:rPr lang="en-US" sz="2000" i="1" dirty="0"/>
              <a:t> </a:t>
            </a:r>
            <a:r>
              <a:rPr lang="en-US" sz="2000" i="1" dirty="0" err="1"/>
              <a:t>elok</a:t>
            </a:r>
            <a:r>
              <a:rPr lang="en-US" sz="2000" i="1" dirty="0"/>
              <a:t> pula </a:t>
            </a:r>
            <a:r>
              <a:rPr lang="en-US" sz="2000" i="1" dirty="0" err="1"/>
              <a:t>kesudahannya</a:t>
            </a:r>
            <a:r>
              <a:rPr lang="en-US" sz="2000" i="1" dirty="0"/>
              <a:t>.”(Surah an-Nisa:59)</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500034" y="978113"/>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BSML" pitchFamily="2" charset="2"/>
                <a:ea typeface="Calibri" pitchFamily="34" charset="0"/>
                <a:cs typeface="QCF_BSML" pitchFamily="2" charset="2"/>
              </a:rPr>
              <a:t>ﭸ ﭹ ﭺ ﭻ</a:t>
            </a:r>
            <a:endParaRPr kumimoji="0" lang="en-US"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BSML" pitchFamily="2" charset="2"/>
              <a:ea typeface="Calibri" pitchFamily="34" charset="0"/>
              <a:cs typeface="QCF_BSML" pitchFamily="2" charset="2"/>
            </a:endParaRPr>
          </a:p>
        </p:txBody>
      </p:sp>
      <p:sp>
        <p:nvSpPr>
          <p:cNvPr id="4" name="Rectangle 3"/>
          <p:cNvSpPr/>
          <p:nvPr/>
        </p:nvSpPr>
        <p:spPr>
          <a:xfrm>
            <a:off x="500034" y="2034714"/>
            <a:ext cx="8032406" cy="1754326"/>
          </a:xfrm>
          <a:prstGeom prst="rect">
            <a:avLst/>
          </a:prstGeom>
        </p:spPr>
        <p:txBody>
          <a:bodyPr wrap="square">
            <a:spAutoFit/>
          </a:bodyPr>
          <a:lstStyle/>
          <a:p>
            <a:pPr algn="ctr"/>
            <a:r>
              <a:rPr lang="ar-SA" sz="3600" dirty="0">
                <a:ea typeface="Times New Roman" panose="02020603050405020304" pitchFamily="18" charset="0"/>
                <a:cs typeface="QCF_P087" panose="02000400000000000000" pitchFamily="2" charset="2"/>
              </a:rPr>
              <a:t>ﯵ ﯶ ﯷ ﯸ ﯹ ﯺ ﯻ ﯼ ﯽ ﯾ ﯿ ﰀ ﰁ ﰂ ﰃ ﰄ ﰅ ﰆ ﰇ ﰈ ﰉ ﰊ ﰋ ﰌ ﰍ ﰎ ﰏ ﰐ ﰑ ﰒ</a:t>
            </a:r>
            <a:endParaRPr lang="en-US"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428596" y="1396261"/>
            <a:ext cx="8215370" cy="46320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000" i="0" u="none" strike="noStrike" normalizeH="0" baseline="0" dirty="0" smtClean="0">
                <a:ln w="18415" cmpd="sng">
                  <a:solidFill>
                    <a:srgbClr val="FFFF00"/>
                  </a:solidFill>
                  <a:prstDash val="solid"/>
                </a:ln>
                <a:solidFill>
                  <a:srgbClr val="FFFF00"/>
                </a:solidFill>
                <a:effectLst>
                  <a:glow rad="63500">
                    <a:schemeClr val="accent5">
                      <a:satMod val="175000"/>
                      <a:alpha val="4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4000" i="0" u="none" strike="noStrike" normalizeH="0" baseline="0" dirty="0" smtClean="0">
              <a:ln w="18415" cmpd="sng">
                <a:solidFill>
                  <a:srgbClr val="FFFF00"/>
                </a:solidFill>
                <a:prstDash val="solid"/>
              </a:ln>
              <a:solidFill>
                <a:srgbClr val="FFFF00"/>
              </a:solidFill>
              <a:effectLst>
                <a:glow rad="63500">
                  <a:schemeClr val="accent5">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786050" y="2714620"/>
            <a:ext cx="4181209" cy="1015663"/>
          </a:xfrm>
          <a:prstGeom prst="rect">
            <a:avLst/>
          </a:prstGeom>
          <a:noFill/>
        </p:spPr>
        <p:txBody>
          <a:bodyPr wrap="none">
            <a:spAutoFit/>
          </a:bodyPr>
          <a:lstStyle/>
          <a:p>
            <a:r>
              <a:rPr lang="en-US" sz="6000" dirty="0" smtClean="0">
                <a:ln>
                  <a:solidFill>
                    <a:srgbClr val="FF0000"/>
                  </a:solidFill>
                </a:ln>
                <a:solidFill>
                  <a:srgbClr val="FF9999"/>
                </a:solidFill>
                <a:effectLst>
                  <a:glow rad="101600">
                    <a:schemeClr val="tx1">
                      <a:alpha val="60000"/>
                    </a:schemeClr>
                  </a:glow>
                </a:effectLst>
                <a:latin typeface="Gloucester MT Extra Condensed" pitchFamily="18" charset="0"/>
                <a:cs typeface="Times New Roman" pitchFamily="18" charset="0"/>
              </a:rPr>
              <a:t>KHUTBAH KEDUA</a:t>
            </a:r>
            <a:endParaRPr lang="en-US" sz="6000" dirty="0">
              <a:solidFill>
                <a:srgbClr val="FF9999"/>
              </a:solidFill>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113464"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002060"/>
                  </a:solidFill>
                </a:ln>
                <a:solidFill>
                  <a:srgbClr val="FFFF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SYAHADAH</a:t>
            </a:r>
            <a:endParaRPr lang="en-US" sz="3200" b="1" spc="50" dirty="0">
              <a:ln w="11430">
                <a:solidFill>
                  <a:srgbClr val="002060"/>
                </a:solidFill>
              </a:ln>
              <a:solidFill>
                <a:srgbClr val="FFFF00"/>
              </a:solidFill>
              <a:effectLst>
                <a:outerShdw blurRad="76200" dist="50800" dir="5400000" algn="tl" rotWithShape="0">
                  <a:srgbClr val="000000">
                    <a:alpha val="65000"/>
                  </a:srgbClr>
                </a:outerShdw>
              </a:effectLst>
              <a:latin typeface="+mj-lt"/>
            </a:endParaRPr>
          </a:p>
        </p:txBody>
      </p:sp>
      <p:sp>
        <p:nvSpPr>
          <p:cNvPr id="12" name="Rectangle 1"/>
          <p:cNvSpPr>
            <a:spLocks noChangeArrowheads="1"/>
          </p:cNvSpPr>
          <p:nvPr/>
        </p:nvSpPr>
        <p:spPr bwMode="auto">
          <a:xfrm>
            <a:off x="642910" y="1928802"/>
            <a:ext cx="7924800" cy="20390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eaLnBrk="0" fontAlgn="base" hangingPunct="0">
              <a:lnSpc>
                <a:spcPct val="150000"/>
              </a:lnSpc>
              <a:spcBef>
                <a:spcPct val="0"/>
              </a:spcBef>
              <a:spcAft>
                <a:spcPct val="0"/>
              </a:spcAft>
            </a:pPr>
            <a:r>
              <a:rPr lang="ar-SA" sz="4400" dirty="0" smtClean="0">
                <a:ln w="18415" cmpd="sng">
                  <a:solidFill>
                    <a:srgbClr val="FFFF00"/>
                  </a:solidFill>
                  <a:prstDash val="solid"/>
                </a:ln>
                <a:solidFill>
                  <a:srgbClr val="FFFF00"/>
                </a:solidFill>
                <a:effectLst>
                  <a:glow rad="63500">
                    <a:schemeClr val="accent5">
                      <a:satMod val="175000"/>
                      <a:alpha val="40000"/>
                    </a:schemeClr>
                  </a:glow>
                  <a:outerShdw blurRad="63500" dir="3600000" algn="tl" rotWithShape="0">
                    <a:srgbClr val="000000">
                      <a:alpha val="70000"/>
                    </a:srgbClr>
                  </a:outerShdw>
                </a:effectLst>
                <a:cs typeface="Traditional Arabic" pitchFamily="2" charset="-78"/>
              </a:rPr>
              <a:t>أَشْهَدُ أَنْ لاَ إِلَهَ إِلاَّ اللهُ وَحْدَهُ لاَ شَرِيْكَ لَهُ، </a:t>
            </a:r>
          </a:p>
          <a:p>
            <a:pPr lvl="0" algn="ctr" rtl="1" eaLnBrk="0" fontAlgn="base" hangingPunct="0">
              <a:lnSpc>
                <a:spcPct val="150000"/>
              </a:lnSpc>
              <a:spcBef>
                <a:spcPct val="0"/>
              </a:spcBef>
              <a:spcAft>
                <a:spcPct val="0"/>
              </a:spcAft>
            </a:pPr>
            <a:r>
              <a:rPr lang="ar-SA" sz="4400" dirty="0" smtClean="0">
                <a:ln w="18415" cmpd="sng">
                  <a:solidFill>
                    <a:srgbClr val="FFFF00"/>
                  </a:solidFill>
                  <a:prstDash val="solid"/>
                </a:ln>
                <a:solidFill>
                  <a:srgbClr val="FFFF00"/>
                </a:solidFill>
                <a:effectLst>
                  <a:glow rad="63500">
                    <a:schemeClr val="accent5">
                      <a:satMod val="175000"/>
                      <a:alpha val="40000"/>
                    </a:schemeClr>
                  </a:glow>
                  <a:outerShdw blurRad="63500" dir="3600000" algn="tl" rotWithShape="0">
                    <a:srgbClr val="000000">
                      <a:alpha val="70000"/>
                    </a:srgbClr>
                  </a:outerShdw>
                </a:effectLst>
                <a:cs typeface="Traditional Arabic" pitchFamily="2" charset="-78"/>
              </a:rPr>
              <a:t>وَأَشْهَدُ أَنَّ سَيِّدَنَا وَنَبِيَّنَا مُحَمَّدًا عَبْدُهُ وَرَسُوْلُهُ؛</a:t>
            </a:r>
            <a:endParaRPr kumimoji="0" lang="en-US" sz="4400" i="0" u="none" strike="noStrike" normalizeH="0" baseline="0" dirty="0" smtClean="0">
              <a:ln w="18415" cmpd="sng">
                <a:solidFill>
                  <a:srgbClr val="FFFF00"/>
                </a:solidFill>
                <a:prstDash val="solid"/>
              </a:ln>
              <a:solidFill>
                <a:srgbClr val="FFFF00"/>
              </a:solidFill>
              <a:effectLst>
                <a:glow rad="63500">
                  <a:schemeClr val="accent5">
                    <a:satMod val="175000"/>
                    <a:alpha val="4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15" name="Rectangle 14"/>
          <p:cNvSpPr/>
          <p:nvPr/>
        </p:nvSpPr>
        <p:spPr>
          <a:xfrm>
            <a:off x="1357290" y="4091588"/>
            <a:ext cx="6715172" cy="1569660"/>
          </a:xfrm>
          <a:prstGeom prst="rect">
            <a:avLst/>
          </a:prstGeom>
        </p:spPr>
        <p:txBody>
          <a:bodyPr wrap="square">
            <a:spAutoFit/>
          </a:bodyPr>
          <a:lstStyle/>
          <a:p>
            <a:pPr lvl="0" algn="just" eaLnBrk="0" fontAlgn="base" hangingPunct="0">
              <a:lnSpc>
                <a:spcPct val="150000"/>
              </a:lnSpc>
              <a:spcBef>
                <a:spcPct val="0"/>
              </a:spcBef>
              <a:spcAft>
                <a:spcPct val="0"/>
              </a:spcAft>
            </a:pP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Aku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bersaksi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bahawa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tiada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tuhan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layak</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disembah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melainkan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Allah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Maha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Esa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tiada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sekutu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bagi-Nya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p>
          <a:p>
            <a:pPr lvl="0" algn="just" eaLnBrk="0" fontAlgn="base" hangingPunct="0">
              <a:lnSpc>
                <a:spcPct val="150000"/>
              </a:lnSpc>
              <a:spcBef>
                <a:spcPct val="0"/>
              </a:spcBef>
              <a:spcAft>
                <a:spcPct val="0"/>
              </a:spcAft>
            </a:pPr>
            <a:r>
              <a:rPr lang="en-US" sz="1600" i="1"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juga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bersaksi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bahawa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penghulu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Nabi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kami Muhammad SAW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adalah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hamba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-Nya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Rasul</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-Nya.</a:t>
            </a:r>
            <a:endPar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428736"/>
            <a:ext cx="8358246" cy="1938992"/>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63500">
                    <a:schemeClr val="accent5">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000" i="0" u="none" strike="noStrike" normalizeH="0" baseline="0" dirty="0" smtClean="0">
              <a:ln w="18415" cmpd="sng">
                <a:solidFill>
                  <a:srgbClr val="FFFF00"/>
                </a:solidFill>
                <a:prstDash val="solid"/>
              </a:ln>
              <a:solidFill>
                <a:srgbClr val="FFFF00"/>
              </a:solidFill>
              <a:effectLst>
                <a:glow rad="63500">
                  <a:schemeClr val="accent5">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Rectangle 11"/>
          <p:cNvSpPr/>
          <p:nvPr/>
        </p:nvSpPr>
        <p:spPr>
          <a:xfrm>
            <a:off x="357158" y="3517661"/>
            <a:ext cx="8501122" cy="1938992"/>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63500">
                    <a:schemeClr val="accent5">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وَصَحْبِهِ أَجْمَعِيْنَ.</a:t>
            </a:r>
            <a:endParaRPr kumimoji="0" lang="ar-SA" altLang="zh-CN" sz="4000" i="0" u="none" strike="noStrike" normalizeH="0" baseline="0" dirty="0" smtClean="0">
              <a:ln w="18415" cmpd="sng">
                <a:solidFill>
                  <a:srgbClr val="FFFF00"/>
                </a:solidFill>
                <a:prstDash val="solid"/>
              </a:ln>
              <a:solidFill>
                <a:srgbClr val="FFFF00"/>
              </a:solidFill>
              <a:effectLst>
                <a:glow rad="63500">
                  <a:schemeClr val="accent5">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778040"/>
            <a:ext cx="8429684" cy="1938992"/>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63500">
                    <a:schemeClr val="accent5">
                      <a:satMod val="175000"/>
                      <a:alpha val="4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a:t>
            </a:r>
            <a:endParaRPr lang="en-US" sz="4000" dirty="0">
              <a:ln w="18415" cmpd="sng">
                <a:solidFill>
                  <a:srgbClr val="FFFF00"/>
                </a:solidFill>
                <a:prstDash val="solid"/>
              </a:ln>
              <a:solidFill>
                <a:srgbClr val="FFFF00"/>
              </a:solidFill>
              <a:effectLst>
                <a:glow rad="63500">
                  <a:schemeClr val="accent5">
                    <a:satMod val="175000"/>
                    <a:alpha val="4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611560" y="1196752"/>
            <a:ext cx="7920880" cy="1569660"/>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ms-MY" sz="2400" dirty="0">
                <a:ln>
                  <a:solidFill>
                    <a:srgbClr val="FFFF00"/>
                  </a:solidFill>
                </a:ln>
                <a:solidFill>
                  <a:srgbClr val="FFFF00"/>
                </a:solidFill>
                <a:effectLst>
                  <a:glow rad="63500">
                    <a:schemeClr val="accent5">
                      <a:satMod val="175000"/>
                      <a:alpha val="40000"/>
                    </a:schemeClr>
                  </a:glow>
                </a:effectLst>
                <a:latin typeface="Times New Roman" panose="02020603050405020304" pitchFamily="18" charset="0"/>
                <a:ea typeface="Calibri" panose="020F0502020204030204" pitchFamily="34" charset="0"/>
              </a:rPr>
              <a:t>Ketahuilah perbuatan yang mencetuskan kebimbangan dalam agama Islam dengan membunuh orang yang tidak berdosa, melanggar undang-undang, dan seumpamanya adalah menyalahi ajaran Islam.</a:t>
            </a:r>
            <a:endParaRPr lang="en-US" sz="2400" dirty="0">
              <a:ln>
                <a:solidFill>
                  <a:srgbClr val="FFFF00"/>
                </a:solidFill>
              </a:ln>
              <a:solidFill>
                <a:srgbClr val="FFFF00"/>
              </a:solidFill>
              <a:effectLst>
                <a:glow rad="63500">
                  <a:schemeClr val="accent5">
                    <a:satMod val="175000"/>
                    <a:alpha val="40000"/>
                  </a:schemeClr>
                </a:glow>
              </a:effectLst>
            </a:endParaRPr>
          </a:p>
        </p:txBody>
      </p:sp>
      <p:sp>
        <p:nvSpPr>
          <p:cNvPr id="5" name="Rectangle 4"/>
          <p:cNvSpPr/>
          <p:nvPr/>
        </p:nvSpPr>
        <p:spPr>
          <a:xfrm>
            <a:off x="611560" y="2828836"/>
            <a:ext cx="7920880" cy="1200329"/>
          </a:xfrm>
          <a:prstGeom prst="rect">
            <a:avLst/>
          </a:prstGeom>
        </p:spPr>
        <p:txBody>
          <a:bodyPr wrap="square">
            <a:spAutoFit/>
          </a:bodyPr>
          <a:lstStyle/>
          <a:p>
            <a:pPr algn="just"/>
            <a:r>
              <a:rPr lang="en-US" sz="2400" dirty="0" err="1">
                <a:latin typeface="Times New Roman" panose="02020603050405020304" pitchFamily="18" charset="0"/>
                <a:ea typeface="Calibri" panose="020F0502020204030204" pitchFamily="34" charset="0"/>
              </a:rPr>
              <a:t>Mimbar</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ingin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mengingatkan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sidang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jemaah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sekalian</a:t>
            </a:r>
            <a:r>
              <a:rPr lang="en-US" sz="2400" dirty="0">
                <a:latin typeface="Times New Roman" panose="02020603050405020304" pitchFamily="18" charset="0"/>
                <a:ea typeface="Calibri" panose="020F0502020204030204" pitchFamily="34" charset="0"/>
              </a:rPr>
              <a:t>, u</a:t>
            </a:r>
            <a:r>
              <a:rPr lang="ms-MY" sz="2400" dirty="0">
                <a:latin typeface="Times New Roman" panose="02020603050405020304" pitchFamily="18" charset="0"/>
                <a:ea typeface="Calibri" panose="020F0502020204030204" pitchFamily="34" charset="0"/>
              </a:rPr>
              <a:t>sahlah kita terpedaya dengan dakyah yang membawa kerosakan kepada agama, bangsa dan negara.</a:t>
            </a:r>
            <a:endParaRPr lang="en-US" sz="2400" dirty="0"/>
          </a:p>
        </p:txBody>
      </p:sp>
      <p:sp>
        <p:nvSpPr>
          <p:cNvPr id="10" name="Rectangle 9"/>
          <p:cNvSpPr/>
          <p:nvPr/>
        </p:nvSpPr>
        <p:spPr>
          <a:xfrm>
            <a:off x="611560" y="4091589"/>
            <a:ext cx="7920880" cy="830997"/>
          </a:xfrm>
          <a:prstGeom prst="rect">
            <a:avLst/>
          </a:prstGeom>
        </p:spPr>
        <p:txBody>
          <a:bodyPr wrap="square">
            <a:spAutoFit/>
          </a:bodyPr>
          <a:lstStyle/>
          <a:p>
            <a:pPr algn="just"/>
            <a:r>
              <a:rPr lang="ms-MY" sz="2400" dirty="0">
                <a:latin typeface="Times New Roman" panose="02020603050405020304" pitchFamily="18" charset="0"/>
                <a:ea typeface="Calibri" panose="020F0502020204030204" pitchFamily="34" charset="0"/>
              </a:rPr>
              <a:t>Jauhilah diri kita dari sebarang </a:t>
            </a:r>
            <a:r>
              <a:rPr lang="en-US" sz="2400" dirty="0" err="1">
                <a:latin typeface="Times New Roman" panose="02020603050405020304" pitchFamily="18" charset="0"/>
                <a:ea typeface="Calibri" panose="020F0502020204030204" pitchFamily="34" charset="0"/>
              </a:rPr>
              <a:t>pengaruh</a:t>
            </a:r>
            <a:r>
              <a:rPr lang="en-US" sz="2400" dirty="0">
                <a:latin typeface="Times New Roman" panose="02020603050405020304" pitchFamily="18" charset="0"/>
                <a:ea typeface="Calibri" panose="020F0502020204030204" pitchFamily="34" charset="0"/>
              </a:rPr>
              <a:t> </a:t>
            </a:r>
            <a:r>
              <a:rPr lang="ms-MY" sz="2400" dirty="0">
                <a:latin typeface="Times New Roman" panose="02020603050405020304" pitchFamily="18" charset="0"/>
                <a:ea typeface="Calibri" panose="020F0502020204030204" pitchFamily="34" charset="0"/>
              </a:rPr>
              <a:t>pemikiran yang menyesatkan apatahlagi untuk menyebarkannya.</a:t>
            </a:r>
            <a:endParaRPr lang="en-US" sz="2400" dirty="0"/>
          </a:p>
        </p:txBody>
      </p:sp>
      <p:sp>
        <p:nvSpPr>
          <p:cNvPr id="11" name="Rectangle 10"/>
          <p:cNvSpPr/>
          <p:nvPr/>
        </p:nvSpPr>
        <p:spPr>
          <a:xfrm>
            <a:off x="611560" y="4964975"/>
            <a:ext cx="7920880" cy="1200329"/>
          </a:xfrm>
          <a:prstGeom prst="rect">
            <a:avLst/>
          </a:prstGeom>
        </p:spPr>
        <p:txBody>
          <a:bodyPr wrap="square">
            <a:spAutoFit/>
          </a:bodyPr>
          <a:lstStyle/>
          <a:p>
            <a:pPr algn="just"/>
            <a:r>
              <a:rPr lang="ms-MY" sz="2400" dirty="0">
                <a:latin typeface="Times New Roman" panose="02020603050405020304" pitchFamily="18" charset="0"/>
                <a:ea typeface="Calibri" panose="020F0502020204030204" pitchFamily="34" charset="0"/>
              </a:rPr>
              <a:t>Janganlah tertipu dengan rayuan dan ajakan sebagai tanda simpati untuk menyokong golongan ekstremis ini yang sering memutarbelitkan agenda perjuangan mereka.</a:t>
            </a:r>
            <a:endParaRPr lang="en-US" sz="2400" dirty="0"/>
          </a:p>
        </p:txBody>
      </p:sp>
    </p:spTree>
    <p:extLst>
      <p:ext uri="{BB962C8B-B14F-4D97-AF65-F5344CB8AC3E}">
        <p14:creationId xmlns:p14="http://schemas.microsoft.com/office/powerpoint/2010/main" xmlns="" val="453914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899267" y="1700808"/>
            <a:ext cx="7228733" cy="3108543"/>
          </a:xfrm>
          <a:prstGeom prst="rect">
            <a:avLst/>
          </a:prstGeom>
        </p:spPr>
        <p:txBody>
          <a:bodyPr wrap="square">
            <a:spAutoFit/>
          </a:bodyPr>
          <a:lstStyle/>
          <a:p>
            <a:pPr algn="ctr"/>
            <a:r>
              <a:rPr lang="ms-MY" sz="2800" dirty="0">
                <a:latin typeface="Times New Roman" panose="02020603050405020304" pitchFamily="18" charset="0"/>
                <a:ea typeface="Calibri" panose="020F0502020204030204" pitchFamily="34" charset="0"/>
              </a:rPr>
              <a:t>Ingatlah bahawa dunia ini ialah tempat tumpangan untuk sementara, dan akhirat jualah sebenar-benar tempat yang kekal selama-lamanya. Oleh itu, marilah kita berbakti kepada Allah SWT untuk mendapatkan kebahagiaan serta menyelamatkan diri dari seksaan api neraka.</a:t>
            </a:r>
            <a:endParaRPr lang="en-US" sz="2800" dirty="0"/>
          </a:p>
        </p:txBody>
      </p:sp>
    </p:spTree>
    <p:extLst>
      <p:ext uri="{BB962C8B-B14F-4D97-AF65-F5344CB8AC3E}">
        <p14:creationId xmlns:p14="http://schemas.microsoft.com/office/powerpoint/2010/main" xmlns="" val="2107565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561446"/>
            <a:ext cx="8429684" cy="707886"/>
          </a:xfrm>
          <a:prstGeom prst="rect">
            <a:avLst/>
          </a:prstGeom>
        </p:spPr>
        <p:txBody>
          <a:bodyPr wrap="square">
            <a:spAutoFit/>
          </a:bodyPr>
          <a:lstStyle/>
          <a:p>
            <a:pPr algn="ctr" rtl="1"/>
            <a:r>
              <a:rPr lang="ar-SA" sz="4000" dirty="0" smtClean="0">
                <a:ln w="18415" cmpd="sng">
                  <a:solidFill>
                    <a:srgbClr val="FFFF00"/>
                  </a:solidFill>
                  <a:prstDash val="solid"/>
                </a:ln>
                <a:solidFill>
                  <a:srgbClr val="FFFF00"/>
                </a:solidFill>
                <a:effectLst>
                  <a:glow rad="63500">
                    <a:schemeClr val="accent5">
                      <a:satMod val="175000"/>
                      <a:alpha val="40000"/>
                    </a:schemeClr>
                  </a:glow>
                  <a:outerShdw blurRad="63500" dir="3600000" algn="tl" rotWithShape="0">
                    <a:srgbClr val="000000">
                      <a:alpha val="70000"/>
                    </a:srgbClr>
                  </a:outerShdw>
                </a:effectLst>
                <a:cs typeface="Traditional Arabic" pitchFamily="2" charset="-78"/>
              </a:rPr>
              <a:t>فَقَالَ اللهُ تَعَالىَ مُخْبِرًا وَآمِرًا </a:t>
            </a:r>
            <a:r>
              <a:rPr lang="en-US" sz="4000" dirty="0" smtClean="0">
                <a:ln w="18415" cmpd="sng">
                  <a:solidFill>
                    <a:srgbClr val="FFFF00"/>
                  </a:solidFill>
                  <a:prstDash val="solid"/>
                </a:ln>
                <a:solidFill>
                  <a:srgbClr val="FFFF00"/>
                </a:solidFill>
                <a:effectLst>
                  <a:glow rad="63500">
                    <a:schemeClr val="accent5">
                      <a:satMod val="175000"/>
                      <a:alpha val="4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00"/>
                </a:solidFill>
                <a:prstDash val="solid"/>
              </a:ln>
              <a:solidFill>
                <a:srgbClr val="FFFF00"/>
              </a:solidFill>
              <a:effectLst>
                <a:glow rad="63500">
                  <a:schemeClr val="accent5">
                    <a:satMod val="175000"/>
                    <a:alpha val="40000"/>
                  </a:schemeClr>
                </a:glow>
                <a:outerShdw blurRad="63500" dir="3600000" algn="tl" rotWithShape="0">
                  <a:srgbClr val="000000">
                    <a:alpha val="70000"/>
                  </a:srgbClr>
                </a:outerShdw>
              </a:effectLst>
              <a:cs typeface="Traditional Arabic" pitchFamily="2" charset="-78"/>
            </a:endParaRP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4348" y="2564904"/>
            <a:ext cx="8018459" cy="2253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756528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500174"/>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63500">
                    <a:schemeClr val="accent5">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63500">
                  <a:schemeClr val="accent5">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Rectangle 11"/>
          <p:cNvSpPr/>
          <p:nvPr/>
        </p:nvSpPr>
        <p:spPr>
          <a:xfrm>
            <a:off x="357158" y="4786322"/>
            <a:ext cx="8501122" cy="1323439"/>
          </a:xfrm>
          <a:prstGeom prst="rect">
            <a:avLst/>
          </a:prstGeom>
        </p:spPr>
        <p:txBody>
          <a:bodyPr wrap="square">
            <a:spAutoFit/>
          </a:bodyPr>
          <a:lstStyle/>
          <a:p>
            <a:pPr algn="just" rtl="1"/>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dirty="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500174"/>
            <a:ext cx="8643998" cy="4401205"/>
          </a:xfrm>
          <a:prstGeom prst="rect">
            <a:avLst/>
          </a:prstGeom>
        </p:spPr>
        <p:txBody>
          <a:bodyPr wrap="square">
            <a:spAutoFit/>
          </a:bodyPr>
          <a:lstStyle/>
          <a:p>
            <a:pPr algn="just" rtl="1"/>
            <a:r>
              <a:rPr kumimoji="0" lang="ar-SA" altLang="zh-CN" sz="4000" b="1" i="0" u="none" strike="noStrike" normalizeH="0" baseline="0" dirty="0" smtClean="0">
                <a:ln w="10160">
                  <a:solidFill>
                    <a:srgbClr val="FFFF00"/>
                  </a:solidFill>
                  <a:prstDash val="solid"/>
                </a:ln>
                <a:solidFill>
                  <a:srgbClr val="FFFF00"/>
                </a:solidFill>
                <a:effectLst>
                  <a:glow rad="63500">
                    <a:schemeClr val="accent5">
                      <a:satMod val="175000"/>
                      <a:alpha val="40000"/>
                    </a:schemeClr>
                  </a:glow>
                  <a:outerShdw blurRad="38100" dist="22860" dir="5400000" algn="tl" rotWithShape="0">
                    <a:srgbClr val="000000">
                      <a:alpha val="30000"/>
                    </a:srgbClr>
                  </a:outerShdw>
                </a:effectLst>
                <a:latin typeface="Arb Naskh" charset="2"/>
                <a:ea typeface="SimSun" pitchFamily="2" charset="-122"/>
                <a:cs typeface="Traditional Arabic" pitchFamily="2" charset="-78"/>
              </a:rPr>
              <a:t>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b="1" i="0" u="none" strike="noStrike" normalizeH="0" baseline="0" dirty="0" smtClean="0">
                <a:ln w="10160">
                  <a:solidFill>
                    <a:srgbClr val="FFFF00"/>
                  </a:solidFill>
                  <a:prstDash val="solid"/>
                </a:ln>
                <a:solidFill>
                  <a:srgbClr val="FFFF00"/>
                </a:solidFill>
                <a:effectLst>
                  <a:glow rad="63500">
                    <a:schemeClr val="accent5">
                      <a:satMod val="175000"/>
                      <a:alpha val="40000"/>
                    </a:schemeClr>
                  </a:glow>
                  <a:outerShdw blurRad="38100" dist="22860" dir="5400000" algn="tl" rotWithShape="0">
                    <a:srgbClr val="000000">
                      <a:alpha val="30000"/>
                    </a:srgbClr>
                  </a:outerShdw>
                </a:effectLst>
                <a:latin typeface="Arb Naskh" charset="2"/>
                <a:ea typeface="SimSun" pitchFamily="2" charset="-122"/>
                <a:cs typeface="Jawi - Biasa" pitchFamily="2" charset="-78"/>
              </a:rPr>
              <a:t>بضيندا</a:t>
            </a:r>
            <a:r>
              <a:rPr kumimoji="0" lang="ar-SA" altLang="zh-CN" sz="4000" b="1" i="0" u="none" strike="noStrike" normalizeH="0" baseline="0" dirty="0" smtClean="0">
                <a:ln w="10160">
                  <a:solidFill>
                    <a:srgbClr val="FFFF00"/>
                  </a:solidFill>
                  <a:prstDash val="solid"/>
                </a:ln>
                <a:solidFill>
                  <a:srgbClr val="FFFF00"/>
                </a:solidFill>
                <a:effectLst>
                  <a:glow rad="63500">
                    <a:schemeClr val="accent5">
                      <a:satMod val="175000"/>
                      <a:alpha val="40000"/>
                    </a:schemeClr>
                  </a:glow>
                  <a:outerShdw blurRad="38100" dist="22860" dir="5400000" algn="tl" rotWithShape="0">
                    <a:srgbClr val="000000">
                      <a:alpha val="30000"/>
                    </a:srgbClr>
                  </a:outerShdw>
                </a:effectLst>
                <a:latin typeface="Arb Naskh" charset="2"/>
                <a:ea typeface="SimSun" pitchFamily="2" charset="-122"/>
                <a:cs typeface="Traditional Arabic" pitchFamily="2" charset="-78"/>
              </a:rPr>
              <a:t> </a:t>
            </a:r>
            <a:r>
              <a:rPr kumimoji="0" lang="ar-SA" altLang="zh-CN" sz="4000" b="1" i="0" u="none" strike="noStrike" normalizeH="0" baseline="0" dirty="0" smtClean="0">
                <a:ln w="10160">
                  <a:solidFill>
                    <a:srgbClr val="FFFF00"/>
                  </a:solidFill>
                  <a:prstDash val="solid"/>
                </a:ln>
                <a:solidFill>
                  <a:srgbClr val="FFFF00"/>
                </a:solidFill>
                <a:effectLst>
                  <a:glow rad="63500">
                    <a:schemeClr val="accent5">
                      <a:satMod val="175000"/>
                      <a:alpha val="40000"/>
                    </a:schemeClr>
                  </a:glow>
                  <a:outerShdw blurRad="38100" dist="22860" dir="5400000" algn="tl" rotWithShape="0">
                    <a:srgbClr val="000000">
                      <a:alpha val="30000"/>
                    </a:srgbClr>
                  </a:outerShdw>
                </a:effectLst>
                <a:latin typeface="Arb Naskh" charset="2"/>
                <a:ea typeface="SimSun" pitchFamily="2" charset="-122"/>
                <a:cs typeface="Jawi - Biasa" pitchFamily="2" charset="-78"/>
              </a:rPr>
              <a:t>يغ</a:t>
            </a:r>
            <a:r>
              <a:rPr kumimoji="0" lang="ar-SA" altLang="zh-CN" sz="4000" b="1" i="0" u="none" strike="noStrike" normalizeH="0" baseline="0" dirty="0" smtClean="0">
                <a:ln w="10160">
                  <a:solidFill>
                    <a:srgbClr val="FFFF00"/>
                  </a:solidFill>
                  <a:prstDash val="solid"/>
                </a:ln>
                <a:solidFill>
                  <a:srgbClr val="FFFF00"/>
                </a:solidFill>
                <a:effectLst>
                  <a:glow rad="63500">
                    <a:schemeClr val="accent5">
                      <a:satMod val="175000"/>
                      <a:alpha val="40000"/>
                    </a:schemeClr>
                  </a:glow>
                  <a:outerShdw blurRad="38100" dist="22860" dir="5400000" algn="tl" rotWithShape="0">
                    <a:srgbClr val="000000">
                      <a:alpha val="30000"/>
                    </a:srgbClr>
                  </a:outerShdw>
                </a:effectLst>
                <a:latin typeface="Arb Naskh" charset="2"/>
                <a:ea typeface="SimSun" pitchFamily="2" charset="-122"/>
                <a:cs typeface="Traditional Arabic" pitchFamily="2" charset="-78"/>
              </a:rPr>
              <a:t> دفرتوان </a:t>
            </a:r>
            <a:r>
              <a:rPr kumimoji="0" lang="ar-SA" altLang="zh-CN" sz="4000" b="1" i="0" u="none" strike="noStrike" normalizeH="0" baseline="0" dirty="0" smtClean="0">
                <a:ln w="10160">
                  <a:solidFill>
                    <a:srgbClr val="FFFF00"/>
                  </a:solidFill>
                  <a:prstDash val="solid"/>
                </a:ln>
                <a:solidFill>
                  <a:srgbClr val="FFFF00"/>
                </a:solidFill>
                <a:effectLst>
                  <a:glow rad="63500">
                    <a:schemeClr val="accent5">
                      <a:satMod val="175000"/>
                      <a:alpha val="40000"/>
                    </a:schemeClr>
                  </a:glow>
                  <a:outerShdw blurRad="38100" dist="22860" dir="5400000" algn="tl" rotWithShape="0">
                    <a:srgbClr val="000000">
                      <a:alpha val="30000"/>
                    </a:srgbClr>
                  </a:outerShdw>
                </a:effectLst>
                <a:latin typeface="Arb Naskh" charset="2"/>
                <a:ea typeface="SimSun" pitchFamily="2" charset="-122"/>
                <a:cs typeface="Jawi - Biasa" pitchFamily="2" charset="-78"/>
              </a:rPr>
              <a:t>اضوغ</a:t>
            </a:r>
            <a:r>
              <a:rPr kumimoji="0" lang="ar-SA" altLang="zh-CN" sz="4000" b="1" i="0" u="none" strike="noStrike" normalizeH="0" baseline="0" dirty="0" smtClean="0">
                <a:ln w="10160">
                  <a:solidFill>
                    <a:srgbClr val="FFFF00"/>
                  </a:solidFill>
                  <a:prstDash val="solid"/>
                </a:ln>
                <a:solidFill>
                  <a:srgbClr val="FFFF00"/>
                </a:solidFill>
                <a:effectLst>
                  <a:glow rad="63500">
                    <a:schemeClr val="accent5">
                      <a:satMod val="175000"/>
                      <a:alpha val="40000"/>
                    </a:schemeClr>
                  </a:glow>
                  <a:outerShdw blurRad="38100" dist="22860" dir="5400000" algn="tl" rotWithShape="0">
                    <a:srgbClr val="000000">
                      <a:alpha val="30000"/>
                    </a:srgbClr>
                  </a:outerShdw>
                </a:effectLst>
                <a:latin typeface="Arb Naskh" charset="2"/>
                <a:ea typeface="SimSun" pitchFamily="2" charset="-122"/>
                <a:cs typeface="Traditional Arabic" pitchFamily="2" charset="-78"/>
              </a:rPr>
              <a:t> مَوْلاَنَا الْمَلِكُ الْمُعْتَصِمُ بِا اللهِ مُحِبُّ الدِّيْنِ توانكو الْحَاجَّ عَبْدَ الْحَلِيْمِ مُعَظَّمْ شَاهُ إِبْنَ الْمَرْحُوْمِ اَلْسُّلْطَانِ بَدْلِي شَاهُ، راج فرمايسوري </a:t>
            </a:r>
            <a:r>
              <a:rPr kumimoji="0" lang="ar-SA" altLang="zh-CN" sz="4000" b="1" i="0" u="none" strike="noStrike" normalizeH="0" baseline="0" dirty="0" smtClean="0">
                <a:ln w="10160">
                  <a:solidFill>
                    <a:srgbClr val="FFFF00"/>
                  </a:solidFill>
                  <a:prstDash val="solid"/>
                </a:ln>
                <a:solidFill>
                  <a:srgbClr val="FFFF00"/>
                </a:solidFill>
                <a:effectLst>
                  <a:glow rad="63500">
                    <a:schemeClr val="accent5">
                      <a:satMod val="175000"/>
                      <a:alpha val="40000"/>
                    </a:schemeClr>
                  </a:glow>
                  <a:outerShdw blurRad="38100" dist="22860" dir="5400000" algn="tl" rotWithShape="0">
                    <a:srgbClr val="000000">
                      <a:alpha val="30000"/>
                    </a:srgbClr>
                  </a:outerShdw>
                </a:effectLst>
                <a:latin typeface="Arb Naskh" charset="2"/>
                <a:ea typeface="SimSun" pitchFamily="2" charset="-122"/>
                <a:cs typeface="Jawi - Biasa" pitchFamily="2" charset="-78"/>
              </a:rPr>
              <a:t>اضوغ </a:t>
            </a:r>
            <a:r>
              <a:rPr kumimoji="0" lang="ar-SA" altLang="zh-CN" sz="4000" b="1" i="0" u="none" strike="noStrike" normalizeH="0" baseline="0" dirty="0" smtClean="0">
                <a:ln w="10160">
                  <a:solidFill>
                    <a:srgbClr val="FFFF00"/>
                  </a:solidFill>
                  <a:prstDash val="solid"/>
                </a:ln>
                <a:solidFill>
                  <a:srgbClr val="FFFF00"/>
                </a:solidFill>
                <a:effectLst>
                  <a:glow rad="63500">
                    <a:schemeClr val="accent5">
                      <a:satMod val="175000"/>
                      <a:alpha val="40000"/>
                    </a:schemeClr>
                  </a:glow>
                  <a:outerShdw blurRad="38100" dist="22860" dir="5400000" algn="tl" rotWithShape="0">
                    <a:srgbClr val="000000">
                      <a:alpha val="30000"/>
                    </a:srgbClr>
                  </a:outerShdw>
                </a:effectLst>
                <a:latin typeface="Arb Naskh" charset="2"/>
                <a:ea typeface="SimSun" pitchFamily="2" charset="-122"/>
                <a:cs typeface="Traditional Arabic" pitchFamily="2" charset="-78"/>
              </a:rPr>
              <a:t>سلطانة حاجة حامينة</a:t>
            </a:r>
            <a:r>
              <a:rPr kumimoji="0" lang="ar-SA" altLang="zh-CN" sz="4000" b="1" i="0" u="none" strike="noStrike" normalizeH="0" baseline="0" dirty="0" smtClean="0">
                <a:ln w="10160">
                  <a:solidFill>
                    <a:srgbClr val="FFFF00"/>
                  </a:solidFill>
                  <a:prstDash val="solid"/>
                </a:ln>
                <a:solidFill>
                  <a:srgbClr val="FFFF00"/>
                </a:solidFill>
                <a:effectLst>
                  <a:glow rad="63500">
                    <a:schemeClr val="accent5">
                      <a:satMod val="175000"/>
                      <a:alpha val="40000"/>
                    </a:schemeClr>
                  </a:glow>
                  <a:outerShdw blurRad="38100" dist="22860" dir="5400000" algn="tl" rotWithShape="0">
                    <a:srgbClr val="000000">
                      <a:alpha val="30000"/>
                    </a:srgbClr>
                  </a:outerShdw>
                </a:effectLst>
                <a:latin typeface="Arb Naskh" charset="2"/>
                <a:ea typeface="SimSun" pitchFamily="2" charset="-122"/>
                <a:cs typeface="Jawi - Biasa" pitchFamily="2" charset="-78"/>
              </a:rPr>
              <a:t> وعلى فوتري</a:t>
            </a:r>
            <a:r>
              <a:rPr kumimoji="0" lang="ar-SA" altLang="zh-CN" sz="4000" b="1" i="0" u="none" strike="noStrike" normalizeH="0" baseline="0" dirty="0" smtClean="0">
                <a:ln w="10160">
                  <a:solidFill>
                    <a:srgbClr val="FFFF00"/>
                  </a:solidFill>
                  <a:prstDash val="solid"/>
                </a:ln>
                <a:solidFill>
                  <a:srgbClr val="FFFF00"/>
                </a:solidFill>
                <a:effectLst>
                  <a:glow rad="63500">
                    <a:schemeClr val="accent5">
                      <a:satMod val="175000"/>
                      <a:alpha val="40000"/>
                    </a:schemeClr>
                  </a:glow>
                  <a:outerShdw blurRad="38100" dist="22860" dir="5400000" algn="tl" rotWithShape="0">
                    <a:srgbClr val="000000">
                      <a:alpha val="30000"/>
                    </a:srgbClr>
                  </a:outerShdw>
                </a:effectLst>
                <a:latin typeface="Arabic Transparent"/>
                <a:ea typeface="Times New Roman" pitchFamily="18" charset="0"/>
                <a:cs typeface="Times New Roman" pitchFamily="18" charset="0"/>
              </a:rPr>
              <a:t>٢</a:t>
            </a:r>
            <a:r>
              <a:rPr kumimoji="0" lang="ar-SA" altLang="zh-CN" sz="4000" b="1" i="0" u="none" strike="noStrike" normalizeH="0" baseline="0" dirty="0" smtClean="0">
                <a:ln w="10160">
                  <a:solidFill>
                    <a:srgbClr val="FFFF00"/>
                  </a:solidFill>
                  <a:prstDash val="solid"/>
                </a:ln>
                <a:solidFill>
                  <a:srgbClr val="FFFF00"/>
                </a:solidFill>
                <a:effectLst>
                  <a:glow rad="63500">
                    <a:schemeClr val="accent5">
                      <a:satMod val="175000"/>
                      <a:alpha val="40000"/>
                    </a:schemeClr>
                  </a:glow>
                  <a:outerShdw blurRad="38100" dist="22860" dir="5400000" algn="tl" rotWithShape="0">
                    <a:srgbClr val="000000">
                      <a:alpha val="30000"/>
                    </a:srgbClr>
                  </a:outerShdw>
                </a:effectLst>
                <a:latin typeface="Arb Naskh" charset="2"/>
                <a:ea typeface="SimSun" pitchFamily="2" charset="-122"/>
                <a:cs typeface="Traditional Arabic" pitchFamily="2" charset="-78"/>
              </a:rPr>
              <a:t> سرتا قرابة</a:t>
            </a:r>
            <a:r>
              <a:rPr kumimoji="0" lang="ar-SA" altLang="zh-CN" sz="4000" b="1" i="0" u="none" strike="noStrike" normalizeH="0" baseline="0" dirty="0" smtClean="0">
                <a:ln w="10160">
                  <a:solidFill>
                    <a:srgbClr val="FFFF00"/>
                  </a:solidFill>
                  <a:prstDash val="solid"/>
                </a:ln>
                <a:solidFill>
                  <a:srgbClr val="FFFF00"/>
                </a:solidFill>
                <a:effectLst>
                  <a:glow rad="63500">
                    <a:schemeClr val="accent5">
                      <a:satMod val="175000"/>
                      <a:alpha val="40000"/>
                    </a:schemeClr>
                  </a:glow>
                  <a:outerShdw blurRad="38100" dist="22860" dir="5400000" algn="tl" rotWithShape="0">
                    <a:srgbClr val="000000">
                      <a:alpha val="30000"/>
                    </a:srgbClr>
                  </a:outerShdw>
                </a:effectLst>
                <a:latin typeface="Arabic Transparent"/>
                <a:ea typeface="Times New Roman" pitchFamily="18" charset="0"/>
                <a:cs typeface="Times New Roman" pitchFamily="18" charset="0"/>
              </a:rPr>
              <a:t>٢</a:t>
            </a:r>
            <a:r>
              <a:rPr kumimoji="0" lang="ar-SA" altLang="zh-CN" sz="4000" b="1" i="0" u="none" strike="noStrike" normalizeH="0" baseline="0" dirty="0" smtClean="0">
                <a:ln w="10160">
                  <a:solidFill>
                    <a:srgbClr val="FFFF00"/>
                  </a:solidFill>
                  <a:prstDash val="solid"/>
                </a:ln>
                <a:solidFill>
                  <a:srgbClr val="FFFF00"/>
                </a:solidFill>
                <a:effectLst>
                  <a:glow rad="63500">
                    <a:schemeClr val="accent5">
                      <a:satMod val="175000"/>
                      <a:alpha val="40000"/>
                    </a:schemeClr>
                  </a:glow>
                  <a:outerShdw blurRad="38100" dist="22860" dir="5400000" algn="tl" rotWithShape="0">
                    <a:srgbClr val="000000">
                      <a:alpha val="30000"/>
                    </a:srgbClr>
                  </a:outerShdw>
                </a:effectLst>
                <a:latin typeface="Arb Naskh" charset="2"/>
                <a:ea typeface="SimSun" pitchFamily="2" charset="-122"/>
                <a:cs typeface="Traditional Arabic" pitchFamily="2" charset="-78"/>
              </a:rPr>
              <a:t> دراج  سكالين.</a:t>
            </a:r>
            <a:endParaRPr lang="en-US" sz="4000" b="1" dirty="0">
              <a:ln w="10160">
                <a:solidFill>
                  <a:srgbClr val="FFFF00"/>
                </a:solidFill>
                <a:prstDash val="solid"/>
              </a:ln>
              <a:solidFill>
                <a:srgbClr val="FFFF00"/>
              </a:solidFill>
              <a:effectLst>
                <a:glow rad="63500">
                  <a:schemeClr val="accent5">
                    <a:satMod val="175000"/>
                    <a:alpha val="40000"/>
                  </a:schemeClr>
                </a:glow>
                <a:outerShdw blurRad="38100" dist="22860" dir="5400000" algn="tl" rotWithShape="0">
                  <a:srgbClr val="000000">
                    <a:alpha val="30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6752"/>
            <a:ext cx="8501122" cy="255454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63500">
                    <a:schemeClr val="accent5">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 اللَّهُمَّ سَلِّمْ بِلاَدَنَا مِنَ المُفْسِدِيْنَ وَطَهِّرْهَا مِنَ المُتَطَرِّفِيْنَ وَوَفِّقْنَا جَمِيْعًا لِطَاعَتِكَ وَطَاعَةِ رَسُوْلِكَ مُحَمَّدٍ صَلَّى اللهُ عَلَيْهِ وَسَلَّمَ وَطَاعَةِ مَنْ أَمَرْتَنَا بِطَاعَتِهِ.</a:t>
            </a: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357158" y="3784972"/>
            <a:ext cx="8501092" cy="2308324"/>
          </a:xfrm>
          <a:prstGeom prst="rect">
            <a:avLst/>
          </a:prstGeom>
        </p:spPr>
        <p:txBody>
          <a:bodyPr wrap="square">
            <a:spAutoFit/>
          </a:bodyPr>
          <a:lstStyle/>
          <a:p>
            <a:pPr algn="just"/>
            <a:r>
              <a:rPr lang="en-US" sz="2400" dirty="0" err="1">
                <a:latin typeface="Times New Roman" panose="02020603050405020304" pitchFamily="18" charset="0"/>
                <a:ea typeface="Calibri" panose="020F0502020204030204" pitchFamily="34" charset="0"/>
                <a:cs typeface="Arial" panose="020B0604020202020204" pitchFamily="34" charset="0"/>
              </a:rPr>
              <a:t>Ya</a:t>
            </a:r>
            <a:r>
              <a:rPr lang="en-US" sz="2400" dirty="0">
                <a:latin typeface="Times New Roman" panose="02020603050405020304" pitchFamily="18" charset="0"/>
                <a:ea typeface="Calibri" panose="020F0502020204030204" pitchFamily="34" charset="0"/>
                <a:cs typeface="Arial" panose="020B0604020202020204" pitchFamily="34" charset="0"/>
              </a:rPr>
              <a:t> Allah </a:t>
            </a:r>
            <a:r>
              <a:rPr lang="en-US" sz="2400" dirty="0" err="1">
                <a:latin typeface="Times New Roman" panose="02020603050405020304" pitchFamily="18" charset="0"/>
                <a:ea typeface="Calibri" panose="020F0502020204030204" pitchFamily="34" charset="0"/>
                <a:cs typeface="Arial" panose="020B0604020202020204" pitchFamily="34" charset="0"/>
              </a:rPr>
              <a:t>Ya</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Tuhan</a:t>
            </a:r>
            <a:r>
              <a:rPr lang="en-US" sz="2400" dirty="0">
                <a:latin typeface="Times New Roman" panose="02020603050405020304" pitchFamily="18" charset="0"/>
                <a:ea typeface="Calibri" panose="020F0502020204030204" pitchFamily="34" charset="0"/>
                <a:cs typeface="Arial" panose="020B0604020202020204" pitchFamily="34" charset="0"/>
              </a:rPr>
              <a:t> Kami. Kami </a:t>
            </a:r>
            <a:r>
              <a:rPr lang="en-US" sz="2400" dirty="0" err="1">
                <a:latin typeface="Times New Roman" panose="02020603050405020304" pitchFamily="18" charset="0"/>
                <a:ea typeface="Calibri" panose="020F0502020204030204" pitchFamily="34" charset="0"/>
                <a:cs typeface="Arial" panose="020B0604020202020204" pitchFamily="34" charset="0"/>
              </a:rPr>
              <a:t>memohon</a:t>
            </a:r>
            <a:r>
              <a:rPr lang="en-US" sz="2400" dirty="0">
                <a:latin typeface="Times New Roman" panose="02020603050405020304" pitchFamily="18" charset="0"/>
                <a:ea typeface="Calibri" panose="020F0502020204030204" pitchFamily="34" charset="0"/>
                <a:cs typeface="Arial" panose="020B0604020202020204" pitchFamily="34" charset="0"/>
              </a:rPr>
              <a:t> agar </a:t>
            </a:r>
            <a:r>
              <a:rPr lang="en-US" sz="2400" dirty="0" err="1">
                <a:latin typeface="Times New Roman" panose="02020603050405020304" pitchFamily="18" charset="0"/>
                <a:ea typeface="Calibri" panose="020F0502020204030204" pitchFamily="34" charset="0"/>
                <a:cs typeface="Arial" panose="020B0604020202020204" pitchFamily="34" charset="0"/>
              </a:rPr>
              <a:t>dengan</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rahmat</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dan</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perlindungan</a:t>
            </a:r>
            <a:r>
              <a:rPr lang="en-US" sz="2400" dirty="0">
                <a:latin typeface="Times New Roman" panose="02020603050405020304" pitchFamily="18" charset="0"/>
                <a:ea typeface="Calibri" panose="020F0502020204030204" pitchFamily="34" charset="0"/>
                <a:cs typeface="Arial" panose="020B0604020202020204" pitchFamily="34" charset="0"/>
              </a:rPr>
              <a:t>-Mu, </a:t>
            </a:r>
            <a:r>
              <a:rPr lang="en-US" sz="2400" dirty="0" err="1">
                <a:latin typeface="Times New Roman" panose="02020603050405020304" pitchFamily="18" charset="0"/>
                <a:ea typeface="Calibri" panose="020F0502020204030204" pitchFamily="34" charset="0"/>
                <a:cs typeface="Arial" panose="020B0604020202020204" pitchFamily="34" charset="0"/>
              </a:rPr>
              <a:t>negara</a:t>
            </a:r>
            <a:r>
              <a:rPr lang="en-US" sz="2400" dirty="0">
                <a:latin typeface="Times New Roman" panose="02020603050405020304" pitchFamily="18" charset="0"/>
                <a:ea typeface="Calibri" panose="020F0502020204030204" pitchFamily="34" charset="0"/>
                <a:cs typeface="Arial" panose="020B0604020202020204" pitchFamily="34" charset="0"/>
              </a:rPr>
              <a:t> kami </a:t>
            </a:r>
            <a:r>
              <a:rPr lang="en-US" sz="2400" dirty="0" err="1">
                <a:latin typeface="Times New Roman" panose="02020603050405020304" pitchFamily="18" charset="0"/>
                <a:ea typeface="Calibri" panose="020F0502020204030204" pitchFamily="34" charset="0"/>
                <a:cs typeface="Arial" panose="020B0604020202020204" pitchFamily="34" charset="0"/>
              </a:rPr>
              <a:t>ini</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dan</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seluruh</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rakyatnya</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dikekalkan</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dalam</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keamanan</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dan</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kesejahteraan</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Tanamkanlah</a:t>
            </a:r>
            <a:r>
              <a:rPr lang="en-US" sz="2400" dirty="0">
                <a:latin typeface="Times New Roman" panose="02020603050405020304" pitchFamily="18" charset="0"/>
                <a:ea typeface="Calibri" panose="020F0502020204030204" pitchFamily="34" charset="0"/>
                <a:cs typeface="Arial" panose="020B0604020202020204" pitchFamily="34" charset="0"/>
              </a:rPr>
              <a:t> rasa </a:t>
            </a:r>
            <a:r>
              <a:rPr lang="en-US" sz="2400" dirty="0" err="1">
                <a:latin typeface="Times New Roman" panose="02020603050405020304" pitchFamily="18" charset="0"/>
                <a:ea typeface="Calibri" panose="020F0502020204030204" pitchFamily="34" charset="0"/>
                <a:cs typeface="Arial" panose="020B0604020202020204" pitchFamily="34" charset="0"/>
              </a:rPr>
              <a:t>kasih</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sayang</a:t>
            </a:r>
            <a:r>
              <a:rPr lang="en-US" sz="2400" dirty="0">
                <a:latin typeface="Times New Roman" panose="02020603050405020304" pitchFamily="18" charset="0"/>
                <a:ea typeface="Calibri" panose="020F0502020204030204" pitchFamily="34" charset="0"/>
                <a:cs typeface="Arial" panose="020B0604020202020204" pitchFamily="34" charset="0"/>
              </a:rPr>
              <a:t> di </a:t>
            </a:r>
            <a:r>
              <a:rPr lang="en-US" sz="2400" dirty="0" err="1">
                <a:latin typeface="Times New Roman" panose="02020603050405020304" pitchFamily="18" charset="0"/>
                <a:ea typeface="Calibri" panose="020F0502020204030204" pitchFamily="34" charset="0"/>
                <a:cs typeface="Arial" panose="020B0604020202020204" pitchFamily="34" charset="0"/>
              </a:rPr>
              <a:t>antara</a:t>
            </a:r>
            <a:r>
              <a:rPr lang="en-US" sz="2400" dirty="0">
                <a:latin typeface="Times New Roman" panose="02020603050405020304" pitchFamily="18" charset="0"/>
                <a:ea typeface="Calibri" panose="020F0502020204030204" pitchFamily="34" charset="0"/>
                <a:cs typeface="Arial" panose="020B0604020202020204" pitchFamily="34" charset="0"/>
              </a:rPr>
              <a:t> kami, </a:t>
            </a:r>
            <a:r>
              <a:rPr lang="en-US" sz="2400" dirty="0" err="1">
                <a:latin typeface="Times New Roman" panose="02020603050405020304" pitchFamily="18" charset="0"/>
                <a:ea typeface="Calibri" panose="020F0502020204030204" pitchFamily="34" charset="0"/>
                <a:cs typeface="Arial" panose="020B0604020202020204" pitchFamily="34" charset="0"/>
              </a:rPr>
              <a:t>kekalkanlah</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perpaduan</a:t>
            </a:r>
            <a:r>
              <a:rPr lang="en-US" sz="2400" dirty="0">
                <a:latin typeface="Times New Roman" panose="02020603050405020304" pitchFamily="18" charset="0"/>
                <a:ea typeface="Calibri" panose="020F0502020204030204" pitchFamily="34" charset="0"/>
                <a:cs typeface="Arial" panose="020B0604020202020204" pitchFamily="34" charset="0"/>
              </a:rPr>
              <a:t> di </a:t>
            </a:r>
            <a:r>
              <a:rPr lang="en-US" sz="2400" dirty="0" err="1">
                <a:latin typeface="Times New Roman" panose="02020603050405020304" pitchFamily="18" charset="0"/>
                <a:ea typeface="Calibri" panose="020F0502020204030204" pitchFamily="34" charset="0"/>
                <a:cs typeface="Arial" panose="020B0604020202020204" pitchFamily="34" charset="0"/>
              </a:rPr>
              <a:t>kalangan</a:t>
            </a:r>
            <a:r>
              <a:rPr lang="en-US" sz="2400" dirty="0">
                <a:latin typeface="Times New Roman" panose="02020603050405020304" pitchFamily="18" charset="0"/>
                <a:ea typeface="Calibri" panose="020F0502020204030204" pitchFamily="34" charset="0"/>
                <a:cs typeface="Arial" panose="020B0604020202020204" pitchFamily="34" charset="0"/>
              </a:rPr>
              <a:t> kami. </a:t>
            </a:r>
            <a:r>
              <a:rPr lang="en-US" sz="2400" dirty="0" err="1">
                <a:latin typeface="Times New Roman" panose="02020603050405020304" pitchFamily="18" charset="0"/>
                <a:ea typeface="Calibri" panose="020F0502020204030204" pitchFamily="34" charset="0"/>
                <a:cs typeface="Arial" panose="020B0604020202020204" pitchFamily="34" charset="0"/>
              </a:rPr>
              <a:t>Semoga</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dengannya</a:t>
            </a:r>
            <a:r>
              <a:rPr lang="en-US" sz="2400" dirty="0">
                <a:latin typeface="Times New Roman" panose="02020603050405020304" pitchFamily="18" charset="0"/>
                <a:ea typeface="Calibri" panose="020F0502020204030204" pitchFamily="34" charset="0"/>
                <a:cs typeface="Arial" panose="020B0604020202020204" pitchFamily="34" charset="0"/>
              </a:rPr>
              <a:t> kami </a:t>
            </a:r>
            <a:r>
              <a:rPr lang="en-US" sz="2400" dirty="0" err="1">
                <a:latin typeface="Times New Roman" panose="02020603050405020304" pitchFamily="18" charset="0"/>
                <a:ea typeface="Calibri" panose="020F0502020204030204" pitchFamily="34" charset="0"/>
                <a:cs typeface="Arial" panose="020B0604020202020204" pitchFamily="34" charset="0"/>
              </a:rPr>
              <a:t>sentiasa</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hidup</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aman</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damai</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makmur</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dan</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selamat</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sepanjang</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zaman</a:t>
            </a:r>
            <a:r>
              <a:rPr lang="en-US" sz="2400" dirty="0">
                <a:latin typeface="Times New Roman" panose="02020603050405020304" pitchFamily="18" charset="0"/>
                <a:ea typeface="Calibri" panose="020F0502020204030204" pitchFamily="34"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5" cstate="print"/>
          <a:srcRect/>
          <a:stretch>
            <a:fillRect/>
          </a:stretch>
        </p:blipFill>
        <p:spPr bwMode="auto">
          <a:xfrm>
            <a:off x="1071538" y="1500174"/>
            <a:ext cx="6858048" cy="2214578"/>
          </a:xfrm>
          <a:prstGeom prst="rect">
            <a:avLst/>
          </a:prstGeom>
          <a:noFill/>
          <a:ln w="9525">
            <a:noFill/>
            <a:miter lim="800000"/>
            <a:headEnd/>
            <a:tailEnd/>
          </a:ln>
          <a:effectLst>
            <a:glow rad="101600">
              <a:schemeClr val="accent4">
                <a:satMod val="175000"/>
                <a:alpha val="40000"/>
              </a:schemeClr>
            </a:glow>
            <a:outerShdw blurRad="50800" dist="38100" dir="5400000" algn="t" rotWithShape="0">
              <a:prstClr val="black">
                <a:alpha val="40000"/>
              </a:prstClr>
            </a:outerShdw>
          </a:effectLst>
        </p:spPr>
      </p:pic>
      <p:pic>
        <p:nvPicPr>
          <p:cNvPr id="12" name="Picture 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1472" y="3929066"/>
            <a:ext cx="8143932" cy="2214578"/>
          </a:xfrm>
          <a:prstGeom prst="rect">
            <a:avLst/>
          </a:prstGeom>
          <a:noFill/>
          <a:ln>
            <a:noFill/>
          </a:ln>
          <a:effectLst>
            <a:glow rad="101600">
              <a:schemeClr val="accent3">
                <a:satMod val="175000"/>
                <a:alpha val="4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85852" y="1357299"/>
            <a:ext cx="6643734" cy="2643206"/>
          </a:xfrm>
          <a:prstGeom prst="rect">
            <a:avLst/>
          </a:prstGeom>
          <a:noFill/>
          <a:ln>
            <a:noFill/>
          </a:ln>
          <a:effectLst>
            <a:glow rad="139700">
              <a:schemeClr val="accent3">
                <a:satMod val="175000"/>
                <a:alpha val="4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428596" y="4204652"/>
            <a:ext cx="8358246" cy="2123658"/>
          </a:xfrm>
          <a:prstGeom prst="rect">
            <a:avLst/>
          </a:prstGeom>
        </p:spPr>
        <p:txBody>
          <a:bodyPr wrap="square">
            <a:spAutoFit/>
          </a:bodyPr>
          <a:lstStyle/>
          <a:p>
            <a:pPr algn="ctr" rtl="1"/>
            <a:r>
              <a:rPr lang="ar-SA" sz="4400" dirty="0" smtClean="0">
                <a:ln w="18415" cmpd="sng">
                  <a:solidFill>
                    <a:srgbClr val="FFFF00"/>
                  </a:solidFill>
                  <a:prstDash val="solid"/>
                </a:ln>
                <a:solidFill>
                  <a:srgbClr val="FFFF00"/>
                </a:solidFill>
                <a:effectLst>
                  <a:glow rad="63500">
                    <a:schemeClr val="accent5">
                      <a:satMod val="175000"/>
                      <a:alpha val="4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 وَاسْأَلُوهُ مِنْ فَضْلِهِ يُعْطِكُمْ وَلَذِكْرُ اللهِ أَكْبَرُ، وَاللهُ يَعْلَمُ مَا تَصْنَعُونَ.</a:t>
            </a:r>
            <a:endParaRPr lang="en-US" sz="4400" dirty="0">
              <a:ln w="18415" cmpd="sng">
                <a:solidFill>
                  <a:srgbClr val="FFFF00"/>
                </a:solidFill>
                <a:prstDash val="solid"/>
              </a:ln>
              <a:solidFill>
                <a:srgbClr val="FFFF00"/>
              </a:solidFill>
              <a:effectLst>
                <a:glow rad="63500">
                  <a:schemeClr val="accent5">
                    <a:satMod val="175000"/>
                    <a:alpha val="4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
          <p:cNvSpPr>
            <a:spLocks noChangeArrowheads="1"/>
          </p:cNvSpPr>
          <p:nvPr/>
        </p:nvSpPr>
        <p:spPr bwMode="auto">
          <a:xfrm>
            <a:off x="642910" y="2436633"/>
            <a:ext cx="7924800" cy="10233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eaLnBrk="0" fontAlgn="base" hangingPunct="0">
              <a:lnSpc>
                <a:spcPct val="150000"/>
              </a:lnSpc>
              <a:spcBef>
                <a:spcPct val="0"/>
              </a:spcBef>
              <a:spcAft>
                <a:spcPct val="0"/>
              </a:spcAft>
            </a:pPr>
            <a:r>
              <a:rPr lang="ar-SA" sz="4400" dirty="0" smtClean="0">
                <a:ln w="18415" cmpd="sng">
                  <a:solidFill>
                    <a:srgbClr val="FFFF00"/>
                  </a:solidFill>
                  <a:prstDash val="solid"/>
                </a:ln>
                <a:solidFill>
                  <a:srgbClr val="FFFF00"/>
                </a:solidFill>
                <a:effectLst>
                  <a:glow rad="63500">
                    <a:schemeClr val="accent5">
                      <a:satMod val="175000"/>
                      <a:alpha val="40000"/>
                    </a:schemeClr>
                  </a:glow>
                  <a:outerShdw blurRad="63500" dir="3600000" algn="tl" rotWithShape="0">
                    <a:srgbClr val="000000">
                      <a:alpha val="70000"/>
                    </a:srgbClr>
                  </a:outerShdw>
                </a:effectLst>
                <a:cs typeface="Traditional Arabic" pitchFamily="2" charset="-78"/>
              </a:rPr>
              <a:t>أَرْسَلَهُ رَبُّهُ رَحْمَةً لِلْعَالَمِيْنَ وَحُجَّةً عَلَى الْخَلْقِ أَجْمَعِيْنَ</a:t>
            </a:r>
            <a:endParaRPr kumimoji="0" lang="en-US" sz="4400" i="0" u="none" strike="noStrike" normalizeH="0" baseline="0" dirty="0" smtClean="0">
              <a:ln w="18415" cmpd="sng">
                <a:solidFill>
                  <a:srgbClr val="FFFF00"/>
                </a:solidFill>
                <a:prstDash val="solid"/>
              </a:ln>
              <a:solidFill>
                <a:srgbClr val="FFFF00"/>
              </a:solidFill>
              <a:effectLst>
                <a:glow rad="63500">
                  <a:schemeClr val="accent5">
                    <a:satMod val="175000"/>
                    <a:alpha val="4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15" name="Rectangle 14"/>
          <p:cNvSpPr/>
          <p:nvPr/>
        </p:nvSpPr>
        <p:spPr>
          <a:xfrm>
            <a:off x="1357290" y="4091588"/>
            <a:ext cx="6715172" cy="791307"/>
          </a:xfrm>
          <a:prstGeom prst="rect">
            <a:avLst/>
          </a:prstGeom>
        </p:spPr>
        <p:txBody>
          <a:bodyPr wrap="square">
            <a:spAutoFit/>
          </a:bodyPr>
          <a:lstStyle/>
          <a:p>
            <a:pPr lvl="0" algn="just" eaLnBrk="0" fontAlgn="base" hangingPunct="0">
              <a:lnSpc>
                <a:spcPct val="150000"/>
              </a:lnSpc>
              <a:spcBef>
                <a:spcPct val="0"/>
              </a:spcBef>
              <a:spcAft>
                <a:spcPct val="0"/>
              </a:spcAft>
            </a:pP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Diutuskan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oleh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Tuhannya</a:t>
            </a:r>
            <a:r>
              <a:rPr lang="en-US" sz="16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sebagai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pembawa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rahmat</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untuk</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sekalian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alam</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hujjah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bagi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segala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makhluk</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ciptaan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Allah SWT.</a:t>
            </a:r>
            <a:endPar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4271680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868" y="1214422"/>
            <a:ext cx="1802096"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002060"/>
                  </a:solidFill>
                </a:ln>
                <a:solidFill>
                  <a:srgbClr val="FFFF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SELAWAT</a:t>
            </a:r>
            <a:endParaRPr lang="en-US" sz="3200" b="1" spc="50" dirty="0">
              <a:ln w="11430">
                <a:solidFill>
                  <a:srgbClr val="002060"/>
                </a:solidFill>
              </a:ln>
              <a:solidFill>
                <a:srgbClr val="FFFF00"/>
              </a:solidFill>
              <a:effectLst>
                <a:outerShdw blurRad="76200" dist="50800" dir="5400000" algn="tl" rotWithShape="0">
                  <a:srgbClr val="000000">
                    <a:alpha val="65000"/>
                  </a:srgbClr>
                </a:outerShdw>
              </a:effectLst>
              <a:latin typeface="+mj-lt"/>
            </a:endParaRPr>
          </a:p>
        </p:txBody>
      </p:sp>
      <p:sp>
        <p:nvSpPr>
          <p:cNvPr id="12" name="Rectangle 11"/>
          <p:cNvSpPr/>
          <p:nvPr/>
        </p:nvSpPr>
        <p:spPr>
          <a:xfrm>
            <a:off x="857224" y="1934166"/>
            <a:ext cx="7715304" cy="2039020"/>
          </a:xfrm>
          <a:prstGeom prst="rect">
            <a:avLst/>
          </a:prstGeom>
        </p:spPr>
        <p:txBody>
          <a:bodyPr wrap="square">
            <a:spAutoFit/>
          </a:bodyPr>
          <a:lstStyle/>
          <a:p>
            <a:pPr lvl="0" algn="ctr" rtl="1" eaLnBrk="0" hangingPunct="0">
              <a:lnSpc>
                <a:spcPct val="150000"/>
              </a:lnSpc>
            </a:pPr>
            <a:r>
              <a:rPr lang="ar-SA" sz="4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اللهُمَّ صَلِّ وَسَلِّمْ وَبَارِكْ عَلَى سَيِّدِنَا مُحَمَّدٍ وَعَلَى آلِهِ وَصَحْبِهِ أَجْمَعِيْنَ</a:t>
            </a:r>
            <a:endParaRPr kumimoji="0" lang="en-US" sz="44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itchFamily="2" charset="-78"/>
            </a:endParaRPr>
          </a:p>
        </p:txBody>
      </p:sp>
      <p:sp>
        <p:nvSpPr>
          <p:cNvPr id="15" name="Rectangle 14"/>
          <p:cNvSpPr/>
          <p:nvPr/>
        </p:nvSpPr>
        <p:spPr>
          <a:xfrm>
            <a:off x="1071538" y="4291620"/>
            <a:ext cx="7286676" cy="830997"/>
          </a:xfrm>
          <a:prstGeom prst="rect">
            <a:avLst/>
          </a:prstGeom>
        </p:spPr>
        <p:txBody>
          <a:bodyPr wrap="square">
            <a:spAutoFit/>
          </a:bodyPr>
          <a:lstStyle/>
          <a:p>
            <a:pPr lvl="0" algn="just" eaLnBrk="0" fontAlgn="base" hangingPunct="0">
              <a:lnSpc>
                <a:spcPct val="150000"/>
              </a:lnSpc>
              <a:spcBef>
                <a:spcPct val="0"/>
              </a:spcBef>
              <a:spcAft>
                <a:spcPct val="0"/>
              </a:spcAft>
            </a:pP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Ya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Allah,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berilah</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selawat</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sejahtera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dan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keberkatan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ke</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atas</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penghulu</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kami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Nabi</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Muhammad SAW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serta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ke</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atas</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keluarga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seluruh</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sahabat</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baginda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t>
            </a:r>
            <a:endParaRPr lang="en-US" sz="16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928662" y="1585729"/>
            <a:ext cx="7358114" cy="1023357"/>
          </a:xfrm>
          <a:prstGeom prst="rect">
            <a:avLst/>
          </a:prstGeom>
        </p:spPr>
        <p:txBody>
          <a:bodyPr wrap="square">
            <a:spAutoFit/>
          </a:bodyPr>
          <a:lstStyle/>
          <a:p>
            <a:pPr lvl="0" algn="ctr" rtl="1">
              <a:lnSpc>
                <a:spcPct val="150000"/>
              </a:lnSpc>
            </a:pPr>
            <a:r>
              <a:rPr lang="ar-SA" sz="4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وَمَنْ تَبِعَهُمْ بِإِحْسَانٍ إِلَى يَوْمِ الدِّيْنِ</a:t>
            </a:r>
            <a:endParaRPr kumimoji="0" lang="ar-SA" sz="44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12" name="Rectangle 11"/>
          <p:cNvSpPr/>
          <p:nvPr/>
        </p:nvSpPr>
        <p:spPr>
          <a:xfrm>
            <a:off x="1071538" y="3140968"/>
            <a:ext cx="7286676" cy="421975"/>
          </a:xfrm>
          <a:prstGeom prst="rect">
            <a:avLst/>
          </a:prstGeom>
        </p:spPr>
        <p:txBody>
          <a:bodyPr wrap="square">
            <a:spAutoFit/>
          </a:bodyPr>
          <a:lstStyle/>
          <a:p>
            <a:pPr lvl="0" algn="just" eaLnBrk="0" fontAlgn="base" hangingPunct="0">
              <a:lnSpc>
                <a:spcPct val="150000"/>
              </a:lnSpc>
              <a:spcBef>
                <a:spcPct val="0"/>
              </a:spcBef>
              <a:spcAft>
                <a:spcPct val="0"/>
              </a:spcAft>
            </a:pP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Dan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barangsiapa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mengikuti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mereka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dengan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sifat</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ihsan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sehingga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ke</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hari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kiamat</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a:t>
            </a:r>
            <a:endParaRPr lang="en-US" sz="16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728914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928662" y="1585729"/>
            <a:ext cx="7358114" cy="2123658"/>
          </a:xfrm>
          <a:prstGeom prst="rect">
            <a:avLst/>
          </a:prstGeom>
        </p:spPr>
        <p:txBody>
          <a:bodyPr wrap="square">
            <a:spAutoFit/>
          </a:bodyPr>
          <a:lstStyle/>
          <a:p>
            <a:pPr lvl="0" algn="ctr" rtl="1">
              <a:lnSpc>
                <a:spcPct val="150000"/>
              </a:lnSpc>
            </a:pPr>
            <a:r>
              <a:rPr lang="ar-SA" sz="4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أَمَّا بَعْدُ ! فَأُوْصِيْكُمْ عِبَادَ اللهِ وَنَفْسِيْ بِتَقْوَى اللهِ وَطَاعَتِهِ</a:t>
            </a:r>
            <a:endParaRPr kumimoji="0" lang="ar-SA" sz="44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12" name="Rectangle 11"/>
          <p:cNvSpPr/>
          <p:nvPr/>
        </p:nvSpPr>
        <p:spPr>
          <a:xfrm>
            <a:off x="1071538" y="4624341"/>
            <a:ext cx="7286676" cy="791307"/>
          </a:xfrm>
          <a:prstGeom prst="rect">
            <a:avLst/>
          </a:prstGeom>
        </p:spPr>
        <p:txBody>
          <a:bodyPr wrap="square">
            <a:spAutoFit/>
          </a:bodyPr>
          <a:lstStyle/>
          <a:p>
            <a:pPr lvl="0" algn="just" eaLnBrk="0" fontAlgn="base" hangingPunct="0">
              <a:lnSpc>
                <a:spcPct val="150000"/>
              </a:lnSpc>
              <a:spcBef>
                <a:spcPct val="0"/>
              </a:spcBef>
              <a:spcAft>
                <a:spcPct val="0"/>
              </a:spcAft>
            </a:pP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Seterusnya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daku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berpesan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kepada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kamu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sekalian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wahai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hamba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Allah SWT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diriku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sendiri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agar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brtaqwa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kepada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Allah SWT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mentaati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-Nya.</a:t>
            </a:r>
            <a:endParaRPr lang="en-US" sz="16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928662" y="1585729"/>
            <a:ext cx="7358114" cy="1023357"/>
          </a:xfrm>
          <a:prstGeom prst="rect">
            <a:avLst/>
          </a:prstGeom>
        </p:spPr>
        <p:txBody>
          <a:bodyPr wrap="square">
            <a:spAutoFit/>
          </a:bodyPr>
          <a:lstStyle/>
          <a:p>
            <a:pPr lvl="0" algn="ctr" rtl="1">
              <a:lnSpc>
                <a:spcPct val="150000"/>
              </a:lnSpc>
            </a:pPr>
            <a:r>
              <a:rPr lang="ar-SA" sz="4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قَالَ اللهُ تَعَالَى فِى كَتَابِهِ الْعَزِيْزِ:</a:t>
            </a:r>
            <a:endParaRPr kumimoji="0" lang="ar-SA" sz="4400" i="0" u="none" strike="noStrike" normalizeH="0" baseline="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611560" y="2780928"/>
            <a:ext cx="7920880" cy="1323439"/>
          </a:xfrm>
          <a:prstGeom prst="rect">
            <a:avLst/>
          </a:prstGeom>
        </p:spPr>
        <p:txBody>
          <a:bodyPr wrap="square">
            <a:spAutoFit/>
          </a:bodyPr>
          <a:lstStyle/>
          <a:p>
            <a:pPr algn="ctr"/>
            <a:r>
              <a:rPr lang="ar-SA" sz="4000" dirty="0">
                <a:ea typeface="Times New Roman" panose="02020603050405020304" pitchFamily="18" charset="0"/>
                <a:cs typeface="QCF_P192" panose="02000400000000000000" pitchFamily="2" charset="2"/>
              </a:rPr>
              <a:t>ﭑ ﭒ ﭓ ﭔ ﭕ ﭖ ﭗ ﭘ ﭙ ﭚ ﭛ ﭜ ﭝ ﭞ ﭟ</a:t>
            </a:r>
            <a:endParaRPr lang="en-US" sz="4000" dirty="0"/>
          </a:p>
        </p:txBody>
      </p:sp>
      <p:sp>
        <p:nvSpPr>
          <p:cNvPr id="4" name="Rectangle 3"/>
          <p:cNvSpPr/>
          <p:nvPr/>
        </p:nvSpPr>
        <p:spPr>
          <a:xfrm>
            <a:off x="4023612" y="4480464"/>
            <a:ext cx="1096775" cy="388696"/>
          </a:xfrm>
          <a:prstGeom prst="rect">
            <a:avLst/>
          </a:prstGeom>
        </p:spPr>
        <p:txBody>
          <a:bodyPr wrap="none">
            <a:spAutoFit/>
          </a:bodyPr>
          <a:lstStyle/>
          <a:p>
            <a:pPr algn="ctr" rtl="1">
              <a:lnSpc>
                <a:spcPct val="107000"/>
              </a:lnSpc>
            </a:pPr>
            <a:r>
              <a:rPr lang="ar-SA" dirty="0">
                <a:latin typeface="QCF_P192" panose="02000400000000000000" pitchFamily="2" charset="2"/>
                <a:ea typeface="Calibri" panose="020F0502020204030204" pitchFamily="34" charset="0"/>
                <a:cs typeface="Traditional Arabic" panose="02020603050405020304" pitchFamily="18" charset="-78"/>
              </a:rPr>
              <a:t>سورة التوبة:</a:t>
            </a:r>
            <a:r>
              <a:rPr lang="ar-SA" dirty="0">
                <a:latin typeface="QCF_P192" panose="02000400000000000000" pitchFamily="2" charset="2"/>
                <a:ea typeface="Calibri" panose="020F0502020204030204" pitchFamily="34" charset="0"/>
                <a:cs typeface="Arabic Transparent" panose="020B0604020202020204" pitchFamily="34" charset="0"/>
              </a:rPr>
              <a:t>٣</a:t>
            </a:r>
            <a:r>
              <a:rPr lang="ar-SA" dirty="0">
                <a:latin typeface="QCF_P192" panose="02000400000000000000" pitchFamily="2" charset="2"/>
                <a:ea typeface="Calibri" panose="020F0502020204030204" pitchFamily="34" charset="0"/>
                <a:cs typeface="Traditional Arabic" panose="02020603050405020304" pitchFamily="18" charset="-78"/>
              </a:rPr>
              <a:t>٢</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509373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000364" y="1214422"/>
            <a:ext cx="2973058"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ea typeface="Times New Roman" pitchFamily="18" charset="0"/>
                <a:cs typeface="Times New Roman" pitchFamily="18" charset="0"/>
              </a:rPr>
              <a:t>WASIAT TAQWA</a:t>
            </a:r>
            <a:endParaRPr lang="en-US" sz="3200" b="1" spc="50" dirty="0">
              <a:ln w="11430">
                <a:solidFill>
                  <a:srgbClr val="FF00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12" name="Rounded Rectangle 11"/>
          <p:cNvSpPr/>
          <p:nvPr/>
        </p:nvSpPr>
        <p:spPr>
          <a:xfrm>
            <a:off x="1500166" y="2428868"/>
            <a:ext cx="6929486" cy="12144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dirty="0" err="1" smtClean="0"/>
              <a:t>marilah</a:t>
            </a:r>
            <a:r>
              <a:rPr lang="en-US" sz="2400" dirty="0" smtClean="0"/>
              <a:t> </a:t>
            </a:r>
            <a:r>
              <a:rPr lang="en-US" sz="2400" dirty="0" err="1" smtClean="0"/>
              <a:t>sama-sama</a:t>
            </a:r>
            <a:r>
              <a:rPr lang="en-US" sz="2400" dirty="0" smtClean="0"/>
              <a:t> </a:t>
            </a:r>
            <a:r>
              <a:rPr lang="en-US" sz="2400" dirty="0" err="1" smtClean="0"/>
              <a:t>kita</a:t>
            </a:r>
            <a:r>
              <a:rPr lang="en-US" sz="2400" dirty="0" smtClean="0"/>
              <a:t> </a:t>
            </a:r>
            <a:r>
              <a:rPr lang="en-US" sz="2400" dirty="0" err="1" smtClean="0"/>
              <a:t>memperkasakan</a:t>
            </a:r>
            <a:r>
              <a:rPr lang="en-US" sz="2400" dirty="0" smtClean="0"/>
              <a:t> </a:t>
            </a:r>
            <a:r>
              <a:rPr lang="en-US" sz="2400" dirty="0" err="1" smtClean="0"/>
              <a:t>ketakwaan</a:t>
            </a:r>
            <a:r>
              <a:rPr lang="en-US" sz="2400" dirty="0" smtClean="0"/>
              <a:t> </a:t>
            </a:r>
            <a:r>
              <a:rPr lang="en-US" sz="2400" dirty="0" err="1" smtClean="0"/>
              <a:t>kita</a:t>
            </a:r>
            <a:r>
              <a:rPr lang="en-US" sz="2400" dirty="0" smtClean="0"/>
              <a:t> </a:t>
            </a:r>
            <a:r>
              <a:rPr lang="en-US" sz="2400" dirty="0" err="1" smtClean="0"/>
              <a:t>kepada</a:t>
            </a:r>
            <a:r>
              <a:rPr lang="en-US" sz="2400" dirty="0" smtClean="0"/>
              <a:t> Allah SWT </a:t>
            </a:r>
            <a:r>
              <a:rPr lang="en-US" sz="2400" dirty="0" err="1" smtClean="0"/>
              <a:t>dengan</a:t>
            </a:r>
            <a:r>
              <a:rPr lang="en-US" sz="2400" dirty="0" smtClean="0"/>
              <a:t> </a:t>
            </a:r>
            <a:r>
              <a:rPr lang="en-US" sz="2400" dirty="0" err="1" smtClean="0"/>
              <a:t>mengerjakan</a:t>
            </a:r>
            <a:r>
              <a:rPr lang="en-US" sz="2400" dirty="0" smtClean="0"/>
              <a:t> </a:t>
            </a:r>
            <a:r>
              <a:rPr lang="en-US" sz="2400" dirty="0" err="1" smtClean="0"/>
              <a:t>segala</a:t>
            </a:r>
            <a:r>
              <a:rPr lang="en-US" sz="2400" dirty="0" smtClean="0"/>
              <a:t> </a:t>
            </a:r>
            <a:r>
              <a:rPr lang="en-US" sz="2400" dirty="0" err="1" smtClean="0"/>
              <a:t>suruhan-Nya</a:t>
            </a:r>
            <a:r>
              <a:rPr lang="en-US" sz="2400" dirty="0" smtClean="0"/>
              <a:t> </a:t>
            </a:r>
            <a:r>
              <a:rPr lang="en-US" sz="2400" dirty="0" err="1" smtClean="0"/>
              <a:t>dan</a:t>
            </a:r>
            <a:r>
              <a:rPr lang="en-US" sz="2400" dirty="0" smtClean="0"/>
              <a:t> </a:t>
            </a:r>
            <a:r>
              <a:rPr lang="en-US" sz="2400" dirty="0" err="1" smtClean="0"/>
              <a:t>meninggalkan</a:t>
            </a:r>
            <a:r>
              <a:rPr lang="en-US" sz="2400" dirty="0" smtClean="0"/>
              <a:t> </a:t>
            </a:r>
            <a:r>
              <a:rPr lang="en-US" sz="2400" dirty="0" err="1" smtClean="0"/>
              <a:t>larangan-Nya</a:t>
            </a:r>
            <a:r>
              <a:rPr lang="en-US" sz="2400" dirty="0" smtClean="0"/>
              <a:t>. </a:t>
            </a:r>
            <a:endParaRPr lang="en-US" sz="2400" dirty="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endParaRPr>
          </a:p>
        </p:txBody>
      </p:sp>
      <p:sp>
        <p:nvSpPr>
          <p:cNvPr id="15" name="Rounded Rectangle 14"/>
          <p:cNvSpPr/>
          <p:nvPr/>
        </p:nvSpPr>
        <p:spPr>
          <a:xfrm>
            <a:off x="642910" y="3929066"/>
            <a:ext cx="6929486" cy="12326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400" dirty="0" err="1"/>
              <a:t>menjadi</a:t>
            </a:r>
            <a:r>
              <a:rPr lang="en-US" sz="2400" dirty="0"/>
              <a:t> </a:t>
            </a:r>
            <a:r>
              <a:rPr lang="en-US" sz="2400" dirty="0" err="1"/>
              <a:t>pemangkin</a:t>
            </a:r>
            <a:r>
              <a:rPr lang="en-US" sz="2400" dirty="0"/>
              <a:t> </a:t>
            </a:r>
            <a:r>
              <a:rPr lang="en-US" sz="2400" dirty="0" err="1"/>
              <a:t>dan</a:t>
            </a:r>
            <a:r>
              <a:rPr lang="en-US" sz="2400" dirty="0"/>
              <a:t> </a:t>
            </a:r>
            <a:r>
              <a:rPr lang="en-US" sz="2400" dirty="0" err="1"/>
              <a:t>kekuatan</a:t>
            </a:r>
            <a:r>
              <a:rPr lang="en-US" sz="2400" dirty="0"/>
              <a:t> </a:t>
            </a:r>
            <a:r>
              <a:rPr lang="en-US" sz="2400" dirty="0" err="1"/>
              <a:t>untuk</a:t>
            </a:r>
            <a:r>
              <a:rPr lang="en-US" sz="2400" dirty="0"/>
              <a:t> </a:t>
            </a:r>
            <a:r>
              <a:rPr lang="en-US" sz="2400" dirty="0" err="1"/>
              <a:t>kita</a:t>
            </a:r>
            <a:r>
              <a:rPr lang="en-US" sz="2400" dirty="0"/>
              <a:t> </a:t>
            </a:r>
            <a:r>
              <a:rPr lang="en-US" sz="2400" dirty="0" err="1"/>
              <a:t>membangunkan</a:t>
            </a:r>
            <a:r>
              <a:rPr lang="en-US" sz="2400" dirty="0"/>
              <a:t> </a:t>
            </a:r>
            <a:r>
              <a:rPr lang="en-US" sz="2400" dirty="0" err="1"/>
              <a:t>syariat</a:t>
            </a:r>
            <a:r>
              <a:rPr lang="en-US" sz="2400" dirty="0"/>
              <a:t> Islam.</a:t>
            </a:r>
            <a:endParaRPr lang="en-US" sz="2400" dirty="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872</TotalTime>
  <Words>1929</Words>
  <Application>Microsoft Office PowerPoint</Application>
  <PresentationFormat>On-screen Show (4:3)</PresentationFormat>
  <Paragraphs>163</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Integral</vt:lpstr>
      <vt:lpstr>AJARAN SESAT MEMBENTUK PEMIKIRAN RADIKAL</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70</cp:revision>
  <dcterms:created xsi:type="dcterms:W3CDTF">2015-11-26T00:41:05Z</dcterms:created>
  <dcterms:modified xsi:type="dcterms:W3CDTF">2016-02-05T00:32:06Z</dcterms:modified>
</cp:coreProperties>
</file>