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302" r:id="rId13"/>
    <p:sldId id="267" r:id="rId14"/>
    <p:sldId id="268" r:id="rId15"/>
    <p:sldId id="303" r:id="rId16"/>
    <p:sldId id="269" r:id="rId17"/>
    <p:sldId id="304" r:id="rId18"/>
    <p:sldId id="270" r:id="rId19"/>
    <p:sldId id="271" r:id="rId20"/>
    <p:sldId id="272" r:id="rId21"/>
    <p:sldId id="273" r:id="rId22"/>
    <p:sldId id="274" r:id="rId23"/>
    <p:sldId id="305" r:id="rId24"/>
    <p:sldId id="308" r:id="rId25"/>
    <p:sldId id="275" r:id="rId26"/>
    <p:sldId id="276" r:id="rId27"/>
    <p:sldId id="277" r:id="rId28"/>
    <p:sldId id="306" r:id="rId29"/>
    <p:sldId id="278" r:id="rId30"/>
    <p:sldId id="279" r:id="rId31"/>
    <p:sldId id="280" r:id="rId32"/>
    <p:sldId id="281" r:id="rId33"/>
    <p:sldId id="282" r:id="rId34"/>
    <p:sldId id="307"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7F2820CD-D4A8-48C1-84F8-EEFC8392A650}" type="datetimeFigureOut">
              <a:rPr lang="en-MY" smtClean="0"/>
              <a:pPr/>
              <a:t>24/11/2015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8C45FF5-0B52-4FD0-882F-A39F03F00F92}" type="slidenum">
              <a:rPr lang="en-MY" smtClean="0"/>
              <a:pPr/>
              <a:t>‹#›</a:t>
            </a:fld>
            <a:endParaRPr lang="en-MY"/>
          </a:p>
        </p:txBody>
      </p:sp>
    </p:spTree>
    <p:extLst>
      <p:ext uri="{BB962C8B-B14F-4D97-AF65-F5344CB8AC3E}">
        <p14:creationId xmlns:p14="http://schemas.microsoft.com/office/powerpoint/2010/main" val="527282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7F2820CD-D4A8-48C1-84F8-EEFC8392A650}" type="datetimeFigureOut">
              <a:rPr lang="en-MY" smtClean="0"/>
              <a:pPr/>
              <a:t>24/11/2015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8C45FF5-0B52-4FD0-882F-A39F03F00F92}" type="slidenum">
              <a:rPr lang="en-MY" smtClean="0"/>
              <a:pPr/>
              <a:t>‹#›</a:t>
            </a:fld>
            <a:endParaRPr lang="en-MY"/>
          </a:p>
        </p:txBody>
      </p:sp>
    </p:spTree>
    <p:extLst>
      <p:ext uri="{BB962C8B-B14F-4D97-AF65-F5344CB8AC3E}">
        <p14:creationId xmlns:p14="http://schemas.microsoft.com/office/powerpoint/2010/main" val="202122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7F2820CD-D4A8-48C1-84F8-EEFC8392A650}" type="datetimeFigureOut">
              <a:rPr lang="en-MY" smtClean="0"/>
              <a:pPr/>
              <a:t>24/11/2015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8C45FF5-0B52-4FD0-882F-A39F03F00F92}" type="slidenum">
              <a:rPr lang="en-MY" smtClean="0"/>
              <a:pPr/>
              <a:t>‹#›</a:t>
            </a:fld>
            <a:endParaRPr lang="en-MY"/>
          </a:p>
        </p:txBody>
      </p:sp>
    </p:spTree>
    <p:extLst>
      <p:ext uri="{BB962C8B-B14F-4D97-AF65-F5344CB8AC3E}">
        <p14:creationId xmlns:p14="http://schemas.microsoft.com/office/powerpoint/2010/main" val="314159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7F2820CD-D4A8-48C1-84F8-EEFC8392A650}" type="datetimeFigureOut">
              <a:rPr lang="en-MY" smtClean="0"/>
              <a:pPr/>
              <a:t>24/11/2015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8C45FF5-0B52-4FD0-882F-A39F03F00F92}" type="slidenum">
              <a:rPr lang="en-MY" smtClean="0"/>
              <a:pPr/>
              <a:t>‹#›</a:t>
            </a:fld>
            <a:endParaRPr lang="en-MY"/>
          </a:p>
        </p:txBody>
      </p:sp>
    </p:spTree>
    <p:extLst>
      <p:ext uri="{BB962C8B-B14F-4D97-AF65-F5344CB8AC3E}">
        <p14:creationId xmlns:p14="http://schemas.microsoft.com/office/powerpoint/2010/main" val="8726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2820CD-D4A8-48C1-84F8-EEFC8392A650}" type="datetimeFigureOut">
              <a:rPr lang="en-MY" smtClean="0"/>
              <a:pPr/>
              <a:t>24/11/2015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88C45FF5-0B52-4FD0-882F-A39F03F00F92}" type="slidenum">
              <a:rPr lang="en-MY" smtClean="0"/>
              <a:pPr/>
              <a:t>‹#›</a:t>
            </a:fld>
            <a:endParaRPr lang="en-MY"/>
          </a:p>
        </p:txBody>
      </p:sp>
    </p:spTree>
    <p:extLst>
      <p:ext uri="{BB962C8B-B14F-4D97-AF65-F5344CB8AC3E}">
        <p14:creationId xmlns:p14="http://schemas.microsoft.com/office/powerpoint/2010/main" val="407866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7F2820CD-D4A8-48C1-84F8-EEFC8392A650}" type="datetimeFigureOut">
              <a:rPr lang="en-MY" smtClean="0"/>
              <a:pPr/>
              <a:t>24/11/2015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8C45FF5-0B52-4FD0-882F-A39F03F00F92}" type="slidenum">
              <a:rPr lang="en-MY" smtClean="0"/>
              <a:pPr/>
              <a:t>‹#›</a:t>
            </a:fld>
            <a:endParaRPr lang="en-MY"/>
          </a:p>
        </p:txBody>
      </p:sp>
    </p:spTree>
    <p:extLst>
      <p:ext uri="{BB962C8B-B14F-4D97-AF65-F5344CB8AC3E}">
        <p14:creationId xmlns:p14="http://schemas.microsoft.com/office/powerpoint/2010/main" val="2012868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7F2820CD-D4A8-48C1-84F8-EEFC8392A650}" type="datetimeFigureOut">
              <a:rPr lang="en-MY" smtClean="0"/>
              <a:pPr/>
              <a:t>24/11/2015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88C45FF5-0B52-4FD0-882F-A39F03F00F92}" type="slidenum">
              <a:rPr lang="en-MY" smtClean="0"/>
              <a:pPr/>
              <a:t>‹#›</a:t>
            </a:fld>
            <a:endParaRPr lang="en-MY"/>
          </a:p>
        </p:txBody>
      </p:sp>
    </p:spTree>
    <p:extLst>
      <p:ext uri="{BB962C8B-B14F-4D97-AF65-F5344CB8AC3E}">
        <p14:creationId xmlns:p14="http://schemas.microsoft.com/office/powerpoint/2010/main" val="258528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7F2820CD-D4A8-48C1-84F8-EEFC8392A650}" type="datetimeFigureOut">
              <a:rPr lang="en-MY" smtClean="0"/>
              <a:pPr/>
              <a:t>24/11/2015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88C45FF5-0B52-4FD0-882F-A39F03F00F92}" type="slidenum">
              <a:rPr lang="en-MY" smtClean="0"/>
              <a:pPr/>
              <a:t>‹#›</a:t>
            </a:fld>
            <a:endParaRPr lang="en-MY"/>
          </a:p>
        </p:txBody>
      </p:sp>
    </p:spTree>
    <p:extLst>
      <p:ext uri="{BB962C8B-B14F-4D97-AF65-F5344CB8AC3E}">
        <p14:creationId xmlns:p14="http://schemas.microsoft.com/office/powerpoint/2010/main" val="4257146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2820CD-D4A8-48C1-84F8-EEFC8392A650}" type="datetimeFigureOut">
              <a:rPr lang="en-MY" smtClean="0"/>
              <a:pPr/>
              <a:t>24/11/2015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88C45FF5-0B52-4FD0-882F-A39F03F00F92}" type="slidenum">
              <a:rPr lang="en-MY" smtClean="0"/>
              <a:pPr/>
              <a:t>‹#›</a:t>
            </a:fld>
            <a:endParaRPr lang="en-MY"/>
          </a:p>
        </p:txBody>
      </p:sp>
    </p:spTree>
    <p:extLst>
      <p:ext uri="{BB962C8B-B14F-4D97-AF65-F5344CB8AC3E}">
        <p14:creationId xmlns:p14="http://schemas.microsoft.com/office/powerpoint/2010/main" val="125010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820CD-D4A8-48C1-84F8-EEFC8392A650}" type="datetimeFigureOut">
              <a:rPr lang="en-MY" smtClean="0"/>
              <a:pPr/>
              <a:t>24/11/2015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8C45FF5-0B52-4FD0-882F-A39F03F00F92}" type="slidenum">
              <a:rPr lang="en-MY" smtClean="0"/>
              <a:pPr/>
              <a:t>‹#›</a:t>
            </a:fld>
            <a:endParaRPr lang="en-MY"/>
          </a:p>
        </p:txBody>
      </p:sp>
    </p:spTree>
    <p:extLst>
      <p:ext uri="{BB962C8B-B14F-4D97-AF65-F5344CB8AC3E}">
        <p14:creationId xmlns:p14="http://schemas.microsoft.com/office/powerpoint/2010/main" val="231416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2820CD-D4A8-48C1-84F8-EEFC8392A650}" type="datetimeFigureOut">
              <a:rPr lang="en-MY" smtClean="0"/>
              <a:pPr/>
              <a:t>24/11/2015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88C45FF5-0B52-4FD0-882F-A39F03F00F92}" type="slidenum">
              <a:rPr lang="en-MY" smtClean="0"/>
              <a:pPr/>
              <a:t>‹#›</a:t>
            </a:fld>
            <a:endParaRPr lang="en-MY"/>
          </a:p>
        </p:txBody>
      </p:sp>
    </p:spTree>
    <p:extLst>
      <p:ext uri="{BB962C8B-B14F-4D97-AF65-F5344CB8AC3E}">
        <p14:creationId xmlns:p14="http://schemas.microsoft.com/office/powerpoint/2010/main" val="138944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2820CD-D4A8-48C1-84F8-EEFC8392A650}" type="datetimeFigureOut">
              <a:rPr lang="en-MY" smtClean="0"/>
              <a:pPr/>
              <a:t>24/11/2015</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45FF5-0B52-4FD0-882F-A39F03F00F92}" type="slidenum">
              <a:rPr lang="en-MY" smtClean="0"/>
              <a:pPr/>
              <a:t>‹#›</a:t>
            </a:fld>
            <a:endParaRPr lang="en-MY"/>
          </a:p>
        </p:txBody>
      </p:sp>
    </p:spTree>
    <p:extLst>
      <p:ext uri="{BB962C8B-B14F-4D97-AF65-F5344CB8AC3E}">
        <p14:creationId xmlns:p14="http://schemas.microsoft.com/office/powerpoint/2010/main" val="1657643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7" name="Rectangle 6"/>
          <p:cNvSpPr/>
          <p:nvPr/>
        </p:nvSpPr>
        <p:spPr>
          <a:xfrm>
            <a:off x="1219200" y="2362200"/>
            <a:ext cx="6672019" cy="1569660"/>
          </a:xfrm>
          <a:prstGeom prst="rect">
            <a:avLst/>
          </a:prstGeom>
          <a:noFill/>
        </p:spPr>
        <p:txBody>
          <a:bodyPr wrap="none" lIns="91440" tIns="45720" rIns="91440" bIns="45720">
            <a:spAutoFit/>
          </a:bodyPr>
          <a:lstStyle/>
          <a:p>
            <a:pPr algn="ctr"/>
            <a:r>
              <a:rPr lang="ms-MY" sz="4800" b="1" dirty="0" smtClean="0">
                <a:solidFill>
                  <a:srgbClr val="0070C0"/>
                </a:solidFill>
                <a:latin typeface="Berlin Sans FB Demi" pitchFamily="34" charset="0"/>
              </a:rPr>
              <a:t>AWLAWIYYAT </a:t>
            </a:r>
            <a:r>
              <a:rPr lang="ms-MY" sz="4800" b="1" dirty="0">
                <a:solidFill>
                  <a:srgbClr val="0070C0"/>
                </a:solidFill>
                <a:latin typeface="Berlin Sans FB Demi" pitchFamily="34" charset="0"/>
              </a:rPr>
              <a:t>DALAM </a:t>
            </a:r>
            <a:endParaRPr lang="ms-MY" sz="4800" b="1" dirty="0" smtClean="0">
              <a:solidFill>
                <a:srgbClr val="0070C0"/>
              </a:solidFill>
              <a:latin typeface="Berlin Sans FB Demi" pitchFamily="34" charset="0"/>
            </a:endParaRPr>
          </a:p>
          <a:p>
            <a:pPr algn="ctr"/>
            <a:r>
              <a:rPr lang="ms-MY" sz="4800" b="1" dirty="0" smtClean="0">
                <a:solidFill>
                  <a:srgbClr val="0070C0"/>
                </a:solidFill>
                <a:latin typeface="Berlin Sans FB Demi" pitchFamily="34" charset="0"/>
              </a:rPr>
              <a:t>KEHIDUPAN</a:t>
            </a:r>
            <a:endParaRPr lang="en-MY" sz="4800" b="1" dirty="0">
              <a:solidFill>
                <a:srgbClr val="0070C0"/>
              </a:solidFill>
              <a:latin typeface="Berlin Sans FB Demi" pitchFamily="34" charset="0"/>
            </a:endParaRPr>
          </a:p>
        </p:txBody>
      </p:sp>
      <p:sp>
        <p:nvSpPr>
          <p:cNvPr id="8" name="TextBox 7"/>
          <p:cNvSpPr txBox="1"/>
          <p:nvPr/>
        </p:nvSpPr>
        <p:spPr>
          <a:xfrm>
            <a:off x="899592" y="4365104"/>
            <a:ext cx="7128792" cy="800219"/>
          </a:xfrm>
          <a:prstGeom prst="rect">
            <a:avLst/>
          </a:prstGeom>
          <a:noFill/>
        </p:spPr>
        <p:txBody>
          <a:bodyPr wrap="square" rtlCol="0">
            <a:spAutoFit/>
          </a:bodyPr>
          <a:lstStyle/>
          <a:p>
            <a:pPr algn="ct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23 </a:t>
            </a:r>
            <a:r>
              <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JANUARI 2015/ 02 RABIULAKHIR </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1436</a:t>
            </a: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t>
            </a:r>
            <a:endParaRPr lang="en-MY"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endParaRPr lang="en-MY" dirty="0"/>
          </a:p>
        </p:txBody>
      </p:sp>
      <p:pic>
        <p:nvPicPr>
          <p:cNvPr id="9" name="Picture 3" descr="C:\Users\asari\AppData\Local\Temp\Rar$DRa0.764\LOGO JAKIM EDITE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62800" y="0"/>
            <a:ext cx="1981200" cy="2209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2362200" cy="2438400"/>
          </a:xfrm>
          <a:prstGeom prst="rect">
            <a:avLst/>
          </a:prstGeom>
          <a:noFill/>
          <a:ln w="9525">
            <a:noFill/>
            <a:miter lim="800000"/>
            <a:headEnd/>
            <a:tailEnd/>
          </a:ln>
        </p:spPr>
      </p:pic>
    </p:spTree>
    <p:extLst>
      <p:ext uri="{BB962C8B-B14F-4D97-AF65-F5344CB8AC3E}">
        <p14:creationId xmlns:p14="http://schemas.microsoft.com/office/powerpoint/2010/main" val="993984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Freeform 7"/>
          <p:cNvSpPr/>
          <p:nvPr/>
        </p:nvSpPr>
        <p:spPr>
          <a:xfrm>
            <a:off x="404361" y="2492896"/>
            <a:ext cx="8286808" cy="374441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a:moveTo>
                  <a:pt x="0" y="0"/>
                </a:moveTo>
                <a:lnTo>
                  <a:pt x="21600" y="0"/>
                </a:lnTo>
                <a:lnTo>
                  <a:pt x="21600" y="17322"/>
                </a:lnTo>
                <a:cubicBezTo>
                  <a:pt x="10800" y="17322"/>
                  <a:pt x="10800" y="23922"/>
                  <a:pt x="0" y="20172"/>
                </a:cubicBezTo>
                <a:lnTo>
                  <a:pt x="0"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8575">
            <a:solidFill>
              <a:schemeClr val="bg1"/>
            </a:solidFill>
          </a:ln>
        </p:spPr>
        <p:style>
          <a:lnRef idx="2">
            <a:schemeClr val="accent4"/>
          </a:lnRef>
          <a:fillRef idx="1">
            <a:schemeClr val="lt1"/>
          </a:fillRef>
          <a:effectRef idx="0">
            <a:schemeClr val="accent4"/>
          </a:effectRef>
          <a:fontRef idx="minor">
            <a:schemeClr val="dk1"/>
          </a:fontRef>
        </p:style>
        <p:txBody>
          <a:bodyPr spcFirstLastPara="0" vert="horz" wrap="square" lIns="106680" tIns="106680" rIns="106680" bIns="389845" numCol="1" spcCol="1270" anchor="ctr" anchorCtr="0">
            <a:noAutofit/>
          </a:bodyPr>
          <a:lstStyle/>
          <a:p>
            <a:pPr marL="342900" lvl="0" indent="-342900" defTabSz="1244600">
              <a:lnSpc>
                <a:spcPct val="90000"/>
              </a:lnSpc>
              <a:spcBef>
                <a:spcPct val="0"/>
              </a:spcBef>
              <a:spcAft>
                <a:spcPct val="35000"/>
              </a:spcAft>
              <a:buFont typeface="Wingdings" pitchFamily="2" charset="2"/>
              <a:buChar char="v"/>
            </a:pPr>
            <a:r>
              <a:rPr lang="en-US" sz="2400" b="1" i="1" dirty="0" err="1" smtClean="0">
                <a:solidFill>
                  <a:schemeClr val="bg1">
                    <a:lumMod val="95000"/>
                  </a:schemeClr>
                </a:solidFill>
              </a:rPr>
              <a:t>meletakkan</a:t>
            </a:r>
            <a:r>
              <a:rPr lang="en-US" sz="2400" b="1" i="1" dirty="0" smtClean="0">
                <a:solidFill>
                  <a:schemeClr val="bg1">
                    <a:lumMod val="95000"/>
                  </a:schemeClr>
                </a:solidFill>
              </a:rPr>
              <a:t> </a:t>
            </a:r>
            <a:r>
              <a:rPr lang="en-US" sz="2400" b="1" i="1" dirty="0" err="1" smtClean="0">
                <a:solidFill>
                  <a:schemeClr val="bg1">
                    <a:lumMod val="95000"/>
                  </a:schemeClr>
                </a:solidFill>
              </a:rPr>
              <a:t>sesuatu</a:t>
            </a:r>
            <a:r>
              <a:rPr lang="en-US" sz="2400" b="1" i="1" dirty="0" smtClean="0">
                <a:solidFill>
                  <a:schemeClr val="bg1">
                    <a:lumMod val="95000"/>
                  </a:schemeClr>
                </a:solidFill>
              </a:rPr>
              <a:t> </a:t>
            </a:r>
            <a:r>
              <a:rPr lang="en-US" sz="2400" b="1" i="1" dirty="0" err="1" smtClean="0">
                <a:solidFill>
                  <a:schemeClr val="bg1">
                    <a:lumMod val="95000"/>
                  </a:schemeClr>
                </a:solidFill>
              </a:rPr>
              <a:t>pada</a:t>
            </a:r>
            <a:r>
              <a:rPr lang="en-US" sz="2400" b="1" i="1" dirty="0" smtClean="0">
                <a:solidFill>
                  <a:schemeClr val="bg1">
                    <a:lumMod val="95000"/>
                  </a:schemeClr>
                </a:solidFill>
              </a:rPr>
              <a:t> </a:t>
            </a:r>
            <a:r>
              <a:rPr lang="en-US" sz="2400" b="1" i="1" dirty="0" err="1" smtClean="0">
                <a:solidFill>
                  <a:schemeClr val="bg1">
                    <a:lumMod val="95000"/>
                  </a:schemeClr>
                </a:solidFill>
              </a:rPr>
              <a:t>tahap</a:t>
            </a:r>
            <a:r>
              <a:rPr lang="en-US" sz="2400" b="1" i="1" dirty="0" smtClean="0">
                <a:solidFill>
                  <a:schemeClr val="bg1">
                    <a:lumMod val="95000"/>
                  </a:schemeClr>
                </a:solidFill>
              </a:rPr>
              <a:t> </a:t>
            </a:r>
            <a:r>
              <a:rPr lang="en-US" sz="2400" b="1" i="1" dirty="0" err="1" smtClean="0">
                <a:solidFill>
                  <a:schemeClr val="bg1">
                    <a:lumMod val="95000"/>
                  </a:schemeClr>
                </a:solidFill>
              </a:rPr>
              <a:t>dan</a:t>
            </a:r>
            <a:r>
              <a:rPr lang="en-US" sz="2400" b="1" i="1" dirty="0" smtClean="0">
                <a:solidFill>
                  <a:schemeClr val="bg1">
                    <a:lumMod val="95000"/>
                  </a:schemeClr>
                </a:solidFill>
              </a:rPr>
              <a:t> </a:t>
            </a:r>
            <a:r>
              <a:rPr lang="en-US" sz="2400" b="1" i="1" dirty="0" err="1" smtClean="0">
                <a:solidFill>
                  <a:schemeClr val="bg1">
                    <a:lumMod val="95000"/>
                  </a:schemeClr>
                </a:solidFill>
              </a:rPr>
              <a:t>peringkatnya</a:t>
            </a:r>
            <a:r>
              <a:rPr lang="en-US" sz="2400" b="1" i="1" dirty="0" smtClean="0">
                <a:solidFill>
                  <a:schemeClr val="bg1">
                    <a:lumMod val="95000"/>
                  </a:schemeClr>
                </a:solidFill>
              </a:rPr>
              <a:t> yang </a:t>
            </a:r>
            <a:r>
              <a:rPr lang="en-US" sz="2400" b="1" i="1" dirty="0" err="1" smtClean="0">
                <a:solidFill>
                  <a:schemeClr val="bg1">
                    <a:lumMod val="95000"/>
                  </a:schemeClr>
                </a:solidFill>
              </a:rPr>
              <a:t>sebenar</a:t>
            </a:r>
            <a:r>
              <a:rPr lang="en-US" sz="2400" b="1" i="1" dirty="0" smtClean="0">
                <a:solidFill>
                  <a:schemeClr val="bg1">
                    <a:lumMod val="95000"/>
                  </a:schemeClr>
                </a:solidFill>
              </a:rPr>
              <a:t> </a:t>
            </a:r>
            <a:r>
              <a:rPr lang="en-US" sz="2400" b="1" i="1" dirty="0" err="1" smtClean="0">
                <a:solidFill>
                  <a:schemeClr val="bg1">
                    <a:lumMod val="95000"/>
                  </a:schemeClr>
                </a:solidFill>
              </a:rPr>
              <a:t>dengan</a:t>
            </a:r>
            <a:r>
              <a:rPr lang="en-US" sz="2400" b="1" i="1" dirty="0" smtClean="0">
                <a:solidFill>
                  <a:schemeClr val="bg1">
                    <a:lumMod val="95000"/>
                  </a:schemeClr>
                </a:solidFill>
              </a:rPr>
              <a:t> </a:t>
            </a:r>
            <a:r>
              <a:rPr lang="en-US" sz="2400" b="1" i="1" dirty="0" err="1" smtClean="0">
                <a:solidFill>
                  <a:schemeClr val="bg1">
                    <a:lumMod val="95000"/>
                  </a:schemeClr>
                </a:solidFill>
              </a:rPr>
              <a:t>pertimbangan</a:t>
            </a:r>
            <a:r>
              <a:rPr lang="en-US" sz="2400" b="1" i="1" dirty="0" smtClean="0">
                <a:solidFill>
                  <a:schemeClr val="bg1">
                    <a:lumMod val="95000"/>
                  </a:schemeClr>
                </a:solidFill>
              </a:rPr>
              <a:t> </a:t>
            </a:r>
            <a:r>
              <a:rPr lang="en-US" sz="2400" b="1" i="1" dirty="0" err="1" smtClean="0">
                <a:solidFill>
                  <a:schemeClr val="bg1">
                    <a:lumMod val="95000"/>
                  </a:schemeClr>
                </a:solidFill>
              </a:rPr>
              <a:t>keadilan</a:t>
            </a:r>
            <a:r>
              <a:rPr lang="en-US" sz="2400" b="1" i="1" dirty="0" smtClean="0">
                <a:solidFill>
                  <a:schemeClr val="bg1">
                    <a:lumMod val="95000"/>
                  </a:schemeClr>
                </a:solidFill>
              </a:rPr>
              <a:t>, </a:t>
            </a:r>
            <a:r>
              <a:rPr lang="en-US" sz="2400" b="1" i="1" dirty="0" err="1" smtClean="0">
                <a:solidFill>
                  <a:schemeClr val="bg1">
                    <a:lumMod val="95000"/>
                  </a:schemeClr>
                </a:solidFill>
              </a:rPr>
              <a:t>samada</a:t>
            </a:r>
            <a:r>
              <a:rPr lang="en-US" sz="2400" b="1" i="1" dirty="0" smtClean="0">
                <a:solidFill>
                  <a:schemeClr val="bg1">
                    <a:lumMod val="95000"/>
                  </a:schemeClr>
                </a:solidFill>
              </a:rPr>
              <a:t> </a:t>
            </a:r>
            <a:r>
              <a:rPr lang="en-US" sz="2400" b="1" i="1" dirty="0" err="1" smtClean="0">
                <a:solidFill>
                  <a:schemeClr val="bg1">
                    <a:lumMod val="95000"/>
                  </a:schemeClr>
                </a:solidFill>
              </a:rPr>
              <a:t>mengenai</a:t>
            </a:r>
            <a:r>
              <a:rPr lang="en-US" sz="2400" b="1" i="1" dirty="0" smtClean="0">
                <a:solidFill>
                  <a:schemeClr val="bg1">
                    <a:lumMod val="95000"/>
                  </a:schemeClr>
                </a:solidFill>
              </a:rPr>
              <a:t> </a:t>
            </a:r>
            <a:r>
              <a:rPr lang="en-US" sz="2400" b="1" i="1" dirty="0" err="1" smtClean="0">
                <a:solidFill>
                  <a:schemeClr val="bg1">
                    <a:lumMod val="95000"/>
                  </a:schemeClr>
                </a:solidFill>
              </a:rPr>
              <a:t>perbuatan</a:t>
            </a:r>
            <a:r>
              <a:rPr lang="en-US" sz="2400" b="1" i="1" dirty="0" smtClean="0">
                <a:solidFill>
                  <a:schemeClr val="bg1">
                    <a:lumMod val="95000"/>
                  </a:schemeClr>
                </a:solidFill>
              </a:rPr>
              <a:t>, </a:t>
            </a:r>
            <a:r>
              <a:rPr lang="en-US" sz="2400" b="1" i="1" dirty="0" err="1" smtClean="0">
                <a:solidFill>
                  <a:schemeClr val="bg1">
                    <a:lumMod val="95000"/>
                  </a:schemeClr>
                </a:solidFill>
              </a:rPr>
              <a:t>pemikiran</a:t>
            </a:r>
            <a:r>
              <a:rPr lang="en-US" sz="2400" b="1" i="1" dirty="0" smtClean="0">
                <a:solidFill>
                  <a:schemeClr val="bg1">
                    <a:lumMod val="95000"/>
                  </a:schemeClr>
                </a:solidFill>
              </a:rPr>
              <a:t> ,</a:t>
            </a:r>
            <a:r>
              <a:rPr lang="en-US" sz="2400" b="1" i="1" dirty="0" err="1" smtClean="0">
                <a:solidFill>
                  <a:schemeClr val="bg1">
                    <a:lumMod val="95000"/>
                  </a:schemeClr>
                </a:solidFill>
              </a:rPr>
              <a:t>hukum</a:t>
            </a:r>
            <a:r>
              <a:rPr lang="en-US" sz="2400" b="1" i="1" dirty="0" smtClean="0">
                <a:solidFill>
                  <a:schemeClr val="bg1">
                    <a:lumMod val="95000"/>
                  </a:schemeClr>
                </a:solidFill>
              </a:rPr>
              <a:t> </a:t>
            </a:r>
            <a:r>
              <a:rPr lang="en-US" sz="2400" b="1" i="1" dirty="0" err="1" smtClean="0">
                <a:solidFill>
                  <a:schemeClr val="bg1">
                    <a:lumMod val="95000"/>
                  </a:schemeClr>
                </a:solidFill>
              </a:rPr>
              <a:t>hakam</a:t>
            </a:r>
            <a:r>
              <a:rPr lang="en-US" sz="2400" b="1" i="1" dirty="0" smtClean="0">
                <a:solidFill>
                  <a:schemeClr val="bg1">
                    <a:lumMod val="95000"/>
                  </a:schemeClr>
                </a:solidFill>
              </a:rPr>
              <a:t>, </a:t>
            </a:r>
            <a:r>
              <a:rPr lang="en-US" sz="2400" b="1" i="1" dirty="0" err="1" smtClean="0">
                <a:solidFill>
                  <a:schemeClr val="bg1">
                    <a:lumMod val="95000"/>
                  </a:schemeClr>
                </a:solidFill>
              </a:rPr>
              <a:t>dan</a:t>
            </a:r>
            <a:r>
              <a:rPr lang="en-US" sz="2400" b="1" i="1" dirty="0" smtClean="0">
                <a:solidFill>
                  <a:schemeClr val="bg1">
                    <a:lumMod val="95000"/>
                  </a:schemeClr>
                </a:solidFill>
              </a:rPr>
              <a:t> </a:t>
            </a:r>
            <a:r>
              <a:rPr lang="en-US" sz="2400" b="1" i="1" dirty="0" err="1" smtClean="0">
                <a:solidFill>
                  <a:schemeClr val="bg1">
                    <a:lumMod val="95000"/>
                  </a:schemeClr>
                </a:solidFill>
              </a:rPr>
              <a:t>nilai</a:t>
            </a:r>
            <a:r>
              <a:rPr lang="en-US" sz="2400" b="1" i="1" dirty="0" smtClean="0">
                <a:solidFill>
                  <a:schemeClr val="bg1">
                    <a:lumMod val="95000"/>
                  </a:schemeClr>
                </a:solidFill>
              </a:rPr>
              <a:t> </a:t>
            </a:r>
            <a:r>
              <a:rPr lang="en-US" sz="2400" b="1" i="1" dirty="0" err="1" smtClean="0">
                <a:solidFill>
                  <a:schemeClr val="bg1">
                    <a:lumMod val="95000"/>
                  </a:schemeClr>
                </a:solidFill>
              </a:rPr>
              <a:t>nilai</a:t>
            </a:r>
            <a:r>
              <a:rPr lang="en-US" sz="2400" b="1" i="1" dirty="0" smtClean="0">
                <a:solidFill>
                  <a:schemeClr val="bg1">
                    <a:lumMod val="95000"/>
                  </a:schemeClr>
                </a:solidFill>
              </a:rPr>
              <a:t> </a:t>
            </a:r>
            <a:r>
              <a:rPr lang="en-US" sz="2400" b="1" i="1" dirty="0" err="1" smtClean="0">
                <a:solidFill>
                  <a:schemeClr val="bg1">
                    <a:lumMod val="95000"/>
                  </a:schemeClr>
                </a:solidFill>
              </a:rPr>
              <a:t>akhlak</a:t>
            </a:r>
            <a:r>
              <a:rPr lang="en-US" sz="2400" b="1" i="1" dirty="0" smtClean="0">
                <a:solidFill>
                  <a:schemeClr val="bg1">
                    <a:lumMod val="95000"/>
                  </a:schemeClr>
                </a:solidFill>
              </a:rPr>
              <a:t> </a:t>
            </a:r>
            <a:r>
              <a:rPr lang="en-US" sz="2400" b="1" i="1" dirty="0" err="1" smtClean="0">
                <a:solidFill>
                  <a:schemeClr val="bg1">
                    <a:lumMod val="95000"/>
                  </a:schemeClr>
                </a:solidFill>
              </a:rPr>
              <a:t>mulia</a:t>
            </a:r>
            <a:r>
              <a:rPr lang="en-US" sz="2400" b="1" i="1" dirty="0" smtClean="0">
                <a:solidFill>
                  <a:schemeClr val="bg1">
                    <a:lumMod val="95000"/>
                  </a:schemeClr>
                </a:solidFill>
              </a:rPr>
              <a:t>. </a:t>
            </a:r>
            <a:r>
              <a:rPr lang="en-US" sz="2400" b="1" i="1" dirty="0" err="1" smtClean="0">
                <a:solidFill>
                  <a:schemeClr val="bg1">
                    <a:lumMod val="95000"/>
                  </a:schemeClr>
                </a:solidFill>
              </a:rPr>
              <a:t>Perkara</a:t>
            </a:r>
            <a:r>
              <a:rPr lang="en-US" sz="2400" b="1" i="1" dirty="0" smtClean="0">
                <a:solidFill>
                  <a:schemeClr val="bg1">
                    <a:lumMod val="95000"/>
                  </a:schemeClr>
                </a:solidFill>
              </a:rPr>
              <a:t> yang paling </a:t>
            </a:r>
            <a:r>
              <a:rPr lang="en-US" sz="2400" b="1" i="1" dirty="0" err="1" smtClean="0">
                <a:solidFill>
                  <a:schemeClr val="bg1">
                    <a:lumMod val="95000"/>
                  </a:schemeClr>
                </a:solidFill>
              </a:rPr>
              <a:t>penting</a:t>
            </a:r>
            <a:r>
              <a:rPr lang="en-US" sz="2400" b="1" i="1" dirty="0" smtClean="0">
                <a:solidFill>
                  <a:schemeClr val="bg1">
                    <a:lumMod val="95000"/>
                  </a:schemeClr>
                </a:solidFill>
              </a:rPr>
              <a:t> </a:t>
            </a:r>
            <a:r>
              <a:rPr lang="en-US" sz="2400" b="1" i="1" dirty="0" err="1" smtClean="0">
                <a:solidFill>
                  <a:schemeClr val="bg1">
                    <a:lumMod val="95000"/>
                  </a:schemeClr>
                </a:solidFill>
              </a:rPr>
              <a:t>mesti</a:t>
            </a:r>
            <a:r>
              <a:rPr lang="en-US" sz="2400" b="1" i="1" dirty="0" smtClean="0">
                <a:solidFill>
                  <a:schemeClr val="bg1">
                    <a:lumMod val="95000"/>
                  </a:schemeClr>
                </a:solidFill>
              </a:rPr>
              <a:t> </a:t>
            </a:r>
            <a:r>
              <a:rPr lang="en-US" sz="2400" b="1" i="1" dirty="0" err="1" smtClean="0">
                <a:solidFill>
                  <a:schemeClr val="bg1">
                    <a:lumMod val="95000"/>
                  </a:schemeClr>
                </a:solidFill>
              </a:rPr>
              <a:t>didahulukan</a:t>
            </a:r>
            <a:r>
              <a:rPr lang="en-US" sz="2400" b="1" i="1" dirty="0" smtClean="0">
                <a:solidFill>
                  <a:schemeClr val="bg1">
                    <a:lumMod val="95000"/>
                  </a:schemeClr>
                </a:solidFill>
              </a:rPr>
              <a:t> </a:t>
            </a:r>
            <a:r>
              <a:rPr lang="en-US" sz="2400" b="1" i="1" dirty="0" err="1" smtClean="0">
                <a:solidFill>
                  <a:schemeClr val="bg1">
                    <a:lumMod val="95000"/>
                  </a:schemeClr>
                </a:solidFill>
              </a:rPr>
              <a:t>dan</a:t>
            </a:r>
            <a:r>
              <a:rPr lang="en-US" sz="2400" b="1" i="1" dirty="0" smtClean="0">
                <a:solidFill>
                  <a:schemeClr val="bg1">
                    <a:lumMod val="95000"/>
                  </a:schemeClr>
                </a:solidFill>
              </a:rPr>
              <a:t> </a:t>
            </a:r>
            <a:r>
              <a:rPr lang="en-US" sz="2400" b="1" i="1" dirty="0" err="1" smtClean="0">
                <a:solidFill>
                  <a:schemeClr val="bg1">
                    <a:lumMod val="95000"/>
                  </a:schemeClr>
                </a:solidFill>
              </a:rPr>
              <a:t>diutamakan</a:t>
            </a:r>
            <a:r>
              <a:rPr lang="en-US" sz="2400" b="1" i="1" dirty="0" smtClean="0">
                <a:solidFill>
                  <a:schemeClr val="bg1">
                    <a:lumMod val="95000"/>
                  </a:schemeClr>
                </a:solidFill>
              </a:rPr>
              <a:t>, </a:t>
            </a:r>
            <a:r>
              <a:rPr lang="en-US" sz="2400" b="1" i="1" dirty="0" err="1" smtClean="0">
                <a:solidFill>
                  <a:schemeClr val="bg1">
                    <a:lumMod val="95000"/>
                  </a:schemeClr>
                </a:solidFill>
              </a:rPr>
              <a:t>kemudian</a:t>
            </a:r>
            <a:r>
              <a:rPr lang="en-US" sz="2400" b="1" i="1" dirty="0" smtClean="0">
                <a:solidFill>
                  <a:schemeClr val="bg1">
                    <a:lumMod val="95000"/>
                  </a:schemeClr>
                </a:solidFill>
              </a:rPr>
              <a:t> yang </a:t>
            </a:r>
            <a:r>
              <a:rPr lang="en-US" sz="2400" b="1" i="1" dirty="0" err="1" smtClean="0">
                <a:solidFill>
                  <a:schemeClr val="bg1">
                    <a:lumMod val="95000"/>
                  </a:schemeClr>
                </a:solidFill>
              </a:rPr>
              <a:t>penting,kurang</a:t>
            </a:r>
            <a:r>
              <a:rPr lang="en-US" sz="2400" b="1" i="1" dirty="0" smtClean="0">
                <a:solidFill>
                  <a:schemeClr val="bg1">
                    <a:lumMod val="95000"/>
                  </a:schemeClr>
                </a:solidFill>
              </a:rPr>
              <a:t> </a:t>
            </a:r>
            <a:r>
              <a:rPr lang="en-US" sz="2400" b="1" i="1" dirty="0" err="1" smtClean="0">
                <a:solidFill>
                  <a:schemeClr val="bg1">
                    <a:lumMod val="95000"/>
                  </a:schemeClr>
                </a:solidFill>
              </a:rPr>
              <a:t>penting</a:t>
            </a:r>
            <a:r>
              <a:rPr lang="en-US" sz="2400" b="1" i="1" dirty="0" smtClean="0">
                <a:solidFill>
                  <a:schemeClr val="bg1">
                    <a:lumMod val="95000"/>
                  </a:schemeClr>
                </a:solidFill>
              </a:rPr>
              <a:t> </a:t>
            </a:r>
            <a:r>
              <a:rPr lang="en-US" sz="2400" b="1" i="1" dirty="0" err="1" smtClean="0">
                <a:solidFill>
                  <a:schemeClr val="bg1">
                    <a:lumMod val="95000"/>
                  </a:schemeClr>
                </a:solidFill>
              </a:rPr>
              <a:t>dan</a:t>
            </a:r>
            <a:r>
              <a:rPr lang="en-US" sz="2400" b="1" i="1" dirty="0" smtClean="0">
                <a:solidFill>
                  <a:schemeClr val="bg1">
                    <a:lumMod val="95000"/>
                  </a:schemeClr>
                </a:solidFill>
              </a:rPr>
              <a:t> </a:t>
            </a:r>
            <a:r>
              <a:rPr lang="en-US" sz="2400" b="1" i="1" dirty="0" err="1" smtClean="0">
                <a:solidFill>
                  <a:schemeClr val="bg1">
                    <a:lumMod val="95000"/>
                  </a:schemeClr>
                </a:solidFill>
              </a:rPr>
              <a:t>selanjutnya</a:t>
            </a:r>
            <a:r>
              <a:rPr lang="en-US" sz="2400" b="1" i="1" dirty="0" smtClean="0">
                <a:solidFill>
                  <a:schemeClr val="bg1">
                    <a:lumMod val="95000"/>
                  </a:schemeClr>
                </a:solidFill>
              </a:rPr>
              <a:t> </a:t>
            </a:r>
            <a:r>
              <a:rPr lang="en-US" sz="2400" b="1" i="1" dirty="0" err="1" smtClean="0">
                <a:solidFill>
                  <a:schemeClr val="bg1">
                    <a:lumMod val="95000"/>
                  </a:schemeClr>
                </a:solidFill>
              </a:rPr>
              <a:t>mengikut</a:t>
            </a:r>
            <a:r>
              <a:rPr lang="en-US" sz="2400" b="1" i="1" dirty="0" smtClean="0">
                <a:solidFill>
                  <a:schemeClr val="bg1">
                    <a:lumMod val="95000"/>
                  </a:schemeClr>
                </a:solidFill>
              </a:rPr>
              <a:t> </a:t>
            </a:r>
            <a:r>
              <a:rPr lang="en-US" sz="2400" b="1" i="1" dirty="0" err="1" smtClean="0">
                <a:solidFill>
                  <a:schemeClr val="bg1">
                    <a:lumMod val="95000"/>
                  </a:schemeClr>
                </a:solidFill>
              </a:rPr>
              <a:t>pandangan</a:t>
            </a:r>
            <a:r>
              <a:rPr lang="en-US" sz="2400" b="1" i="1" dirty="0" smtClean="0">
                <a:solidFill>
                  <a:schemeClr val="bg1">
                    <a:lumMod val="95000"/>
                  </a:schemeClr>
                </a:solidFill>
              </a:rPr>
              <a:t> </a:t>
            </a:r>
            <a:r>
              <a:rPr lang="en-US" sz="2400" b="1" i="1" dirty="0" err="1" smtClean="0">
                <a:solidFill>
                  <a:schemeClr val="bg1">
                    <a:lumMod val="95000"/>
                  </a:schemeClr>
                </a:solidFill>
              </a:rPr>
              <a:t>syariat</a:t>
            </a:r>
            <a:r>
              <a:rPr lang="en-US" sz="2400" b="1" i="1" dirty="0" smtClean="0">
                <a:solidFill>
                  <a:schemeClr val="bg1">
                    <a:lumMod val="95000"/>
                  </a:schemeClr>
                </a:solidFill>
              </a:rPr>
              <a:t> Islam yang </a:t>
            </a:r>
            <a:r>
              <a:rPr lang="en-US" sz="2400" b="1" i="1" dirty="0" err="1" smtClean="0">
                <a:solidFill>
                  <a:schemeClr val="bg1">
                    <a:lumMod val="95000"/>
                  </a:schemeClr>
                </a:solidFill>
              </a:rPr>
              <a:t>bersumberkan</a:t>
            </a:r>
            <a:r>
              <a:rPr lang="en-US" sz="2400" b="1" i="1" dirty="0" smtClean="0">
                <a:solidFill>
                  <a:schemeClr val="bg1">
                    <a:lumMod val="95000"/>
                  </a:schemeClr>
                </a:solidFill>
              </a:rPr>
              <a:t> </a:t>
            </a:r>
            <a:r>
              <a:rPr lang="en-US" sz="2400" b="1" i="1" dirty="0" err="1" smtClean="0">
                <a:solidFill>
                  <a:schemeClr val="bg1">
                    <a:lumMod val="95000"/>
                  </a:schemeClr>
                </a:solidFill>
              </a:rPr>
              <a:t>kepada</a:t>
            </a:r>
            <a:r>
              <a:rPr lang="en-US" sz="2400" b="1" i="1" dirty="0" smtClean="0">
                <a:solidFill>
                  <a:schemeClr val="bg1">
                    <a:lumMod val="95000"/>
                  </a:schemeClr>
                </a:solidFill>
              </a:rPr>
              <a:t> </a:t>
            </a:r>
            <a:r>
              <a:rPr lang="en-US" sz="2400" b="1" i="1" dirty="0" err="1" smtClean="0">
                <a:solidFill>
                  <a:schemeClr val="bg1">
                    <a:lumMod val="95000"/>
                  </a:schemeClr>
                </a:solidFill>
              </a:rPr>
              <a:t>wahyu</a:t>
            </a:r>
            <a:r>
              <a:rPr lang="en-US" sz="2400" b="1" i="1" dirty="0" smtClean="0">
                <a:solidFill>
                  <a:schemeClr val="bg1">
                    <a:lumMod val="95000"/>
                  </a:schemeClr>
                </a:solidFill>
              </a:rPr>
              <a:t> </a:t>
            </a:r>
            <a:r>
              <a:rPr lang="en-US" sz="2400" b="1" i="1" dirty="0" err="1" smtClean="0">
                <a:solidFill>
                  <a:schemeClr val="bg1">
                    <a:lumMod val="95000"/>
                  </a:schemeClr>
                </a:solidFill>
              </a:rPr>
              <a:t>dan</a:t>
            </a:r>
            <a:r>
              <a:rPr lang="en-US" sz="2400" b="1" i="1" dirty="0" smtClean="0">
                <a:solidFill>
                  <a:schemeClr val="bg1">
                    <a:lumMod val="95000"/>
                  </a:schemeClr>
                </a:solidFill>
              </a:rPr>
              <a:t> </a:t>
            </a:r>
            <a:r>
              <a:rPr lang="en-US" sz="2400" b="1" i="1" dirty="0" err="1" smtClean="0">
                <a:solidFill>
                  <a:schemeClr val="bg1">
                    <a:lumMod val="95000"/>
                  </a:schemeClr>
                </a:solidFill>
              </a:rPr>
              <a:t>berfungsi</a:t>
            </a:r>
            <a:r>
              <a:rPr lang="en-US" sz="2400" b="1" i="1" dirty="0" smtClean="0">
                <a:solidFill>
                  <a:schemeClr val="bg1">
                    <a:lumMod val="95000"/>
                  </a:schemeClr>
                </a:solidFill>
              </a:rPr>
              <a:t> </a:t>
            </a:r>
            <a:r>
              <a:rPr lang="en-US" sz="2400" b="1" i="1" dirty="0" err="1" smtClean="0">
                <a:solidFill>
                  <a:schemeClr val="bg1">
                    <a:lumMod val="95000"/>
                  </a:schemeClr>
                </a:solidFill>
              </a:rPr>
              <a:t>sebagai</a:t>
            </a:r>
            <a:r>
              <a:rPr lang="en-US" sz="2400" b="1" i="1" dirty="0" smtClean="0">
                <a:solidFill>
                  <a:schemeClr val="bg1">
                    <a:lumMod val="95000"/>
                  </a:schemeClr>
                </a:solidFill>
              </a:rPr>
              <a:t> </a:t>
            </a:r>
            <a:r>
              <a:rPr lang="en-US" sz="2400" b="1" i="1" dirty="0" err="1" smtClean="0">
                <a:solidFill>
                  <a:schemeClr val="bg1">
                    <a:lumMod val="95000"/>
                  </a:schemeClr>
                </a:solidFill>
              </a:rPr>
              <a:t>petunjuk</a:t>
            </a:r>
            <a:r>
              <a:rPr lang="en-US" sz="2400" b="1" i="1" dirty="0" smtClean="0">
                <a:solidFill>
                  <a:schemeClr val="bg1">
                    <a:lumMod val="95000"/>
                  </a:schemeClr>
                </a:solidFill>
              </a:rPr>
              <a:t> </a:t>
            </a:r>
            <a:r>
              <a:rPr lang="en-US" sz="2400" b="1" i="1" dirty="0" err="1" smtClean="0">
                <a:solidFill>
                  <a:schemeClr val="bg1">
                    <a:lumMod val="95000"/>
                  </a:schemeClr>
                </a:solidFill>
              </a:rPr>
              <a:t>kepada</a:t>
            </a:r>
            <a:r>
              <a:rPr lang="en-US" sz="2400" b="1" i="1" dirty="0" smtClean="0">
                <a:solidFill>
                  <a:schemeClr val="bg1">
                    <a:lumMod val="95000"/>
                  </a:schemeClr>
                </a:solidFill>
              </a:rPr>
              <a:t> </a:t>
            </a:r>
            <a:r>
              <a:rPr lang="en-US" sz="2400" b="1" i="1" dirty="0" err="1" smtClean="0">
                <a:solidFill>
                  <a:schemeClr val="bg1">
                    <a:lumMod val="95000"/>
                  </a:schemeClr>
                </a:solidFill>
              </a:rPr>
              <a:t>akal</a:t>
            </a:r>
            <a:r>
              <a:rPr lang="en-US" sz="2400" b="1" i="1" dirty="0" smtClean="0">
                <a:solidFill>
                  <a:schemeClr val="bg1">
                    <a:lumMod val="95000"/>
                  </a:schemeClr>
                </a:solidFill>
              </a:rPr>
              <a:t> </a:t>
            </a:r>
            <a:r>
              <a:rPr lang="en-US" sz="2400" b="1" i="1" dirty="0" err="1" smtClean="0">
                <a:solidFill>
                  <a:schemeClr val="bg1">
                    <a:lumMod val="95000"/>
                  </a:schemeClr>
                </a:solidFill>
              </a:rPr>
              <a:t>fikiran</a:t>
            </a:r>
            <a:r>
              <a:rPr lang="en-US" sz="2400" b="1" i="1" dirty="0" smtClean="0">
                <a:solidFill>
                  <a:schemeClr val="bg1">
                    <a:lumMod val="95000"/>
                  </a:schemeClr>
                </a:solidFill>
              </a:rPr>
              <a:t> </a:t>
            </a:r>
            <a:r>
              <a:rPr lang="en-US" sz="2400" b="1" i="1" dirty="0" err="1" smtClean="0">
                <a:solidFill>
                  <a:schemeClr val="bg1">
                    <a:lumMod val="95000"/>
                  </a:schemeClr>
                </a:solidFill>
              </a:rPr>
              <a:t>insan</a:t>
            </a:r>
            <a:r>
              <a:rPr lang="en-US" sz="2400" b="1" i="1" dirty="0" smtClean="0">
                <a:solidFill>
                  <a:schemeClr val="bg1">
                    <a:lumMod val="95000"/>
                  </a:schemeClr>
                </a:solidFill>
              </a:rPr>
              <a:t>.</a:t>
            </a:r>
            <a:endParaRPr lang="ms-MY" sz="2200" kern="1200" dirty="0">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endParaRPr>
          </a:p>
        </p:txBody>
      </p:sp>
      <p:sp>
        <p:nvSpPr>
          <p:cNvPr id="13" name="Rectangle 12"/>
          <p:cNvSpPr/>
          <p:nvPr/>
        </p:nvSpPr>
        <p:spPr>
          <a:xfrm>
            <a:off x="179512" y="1700808"/>
            <a:ext cx="5431102" cy="707886"/>
          </a:xfrm>
          <a:prstGeom prst="rect">
            <a:avLst/>
          </a:prstGeom>
          <a:noFill/>
        </p:spPr>
        <p:txBody>
          <a:bodyPr wrap="none" lIns="91440" tIns="45720" rIns="91440" bIns="45720">
            <a:spAutoFit/>
          </a:bodyPr>
          <a:lstStyle/>
          <a:p>
            <a:pPr algn="ctr"/>
            <a:r>
              <a:rPr lang="en-US" sz="4000" b="1" dirty="0"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Prof </a:t>
            </a:r>
            <a:r>
              <a:rPr lang="en-US" sz="4000" b="1" dirty="0" err="1"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Dr</a:t>
            </a:r>
            <a:r>
              <a:rPr lang="en-US" sz="4000" b="1" dirty="0"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 Yusuf al-</a:t>
            </a:r>
            <a:r>
              <a:rPr lang="en-US" sz="4000" b="1" dirty="0" err="1"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Qadrawi</a:t>
            </a:r>
            <a:endParaRPr lang="en-US" sz="4000" b="1" cap="none" spc="0" dirty="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64302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Freeform 7"/>
          <p:cNvSpPr/>
          <p:nvPr/>
        </p:nvSpPr>
        <p:spPr>
          <a:xfrm>
            <a:off x="688776" y="1524573"/>
            <a:ext cx="7843664" cy="3920651"/>
          </a:xfrm>
          <a:custGeom>
            <a:avLst/>
            <a:gdLst>
              <a:gd name="connsiteX0" fmla="*/ 0 w 2245206"/>
              <a:gd name="connsiteY0" fmla="*/ 0 h 1122603"/>
              <a:gd name="connsiteX1" fmla="*/ 2245206 w 2245206"/>
              <a:gd name="connsiteY1" fmla="*/ 0 h 1122603"/>
              <a:gd name="connsiteX2" fmla="*/ 2245206 w 2245206"/>
              <a:gd name="connsiteY2" fmla="*/ 1122603 h 1122603"/>
              <a:gd name="connsiteX3" fmla="*/ 0 w 2245206"/>
              <a:gd name="connsiteY3" fmla="*/ 1122603 h 1122603"/>
              <a:gd name="connsiteX4" fmla="*/ 0 w 2245206"/>
              <a:gd name="connsiteY4" fmla="*/ 0 h 1122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5206" h="1122603">
                <a:moveTo>
                  <a:pt x="0" y="0"/>
                </a:moveTo>
                <a:lnTo>
                  <a:pt x="2245206" y="0"/>
                </a:lnTo>
                <a:lnTo>
                  <a:pt x="2245206" y="1122603"/>
                </a:lnTo>
                <a:lnTo>
                  <a:pt x="0" y="1122603"/>
                </a:lnTo>
                <a:lnTo>
                  <a:pt x="0" y="0"/>
                </a:lnTo>
                <a:close/>
              </a:path>
            </a:pathLst>
          </a:custGeom>
          <a:solidFill>
            <a:schemeClr val="bg2">
              <a:lumMod val="75000"/>
            </a:schemeClr>
          </a:solidFill>
        </p:spPr>
        <p:style>
          <a:lnRef idx="3">
            <a:schemeClr val="lt1"/>
          </a:lnRef>
          <a:fillRef idx="1">
            <a:schemeClr val="dk1"/>
          </a:fillRef>
          <a:effectRef idx="1">
            <a:schemeClr val="dk1"/>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i-FI" sz="28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Meletakkan pertimbangan yang sewajarnya dalam menentukan hala tuju kehidupan kita dengan mengambil kira keutamaan  bagi mencapai segala bentuk kebaikan dan menolak segala bentuk keburukan dan kemudaratan hidup di dunia dan akhirat</a:t>
            </a:r>
            <a:endParaRPr lang="en-MY" sz="2800" kern="1200" dirty="0">
              <a:ln w="18415" cmpd="sng">
                <a:solidFill>
                  <a:srgbClr val="FFFFFF"/>
                </a:soli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6332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4" name="TextBox 13"/>
          <p:cNvSpPr txBox="1"/>
          <p:nvPr/>
        </p:nvSpPr>
        <p:spPr>
          <a:xfrm>
            <a:off x="179512" y="1484784"/>
            <a:ext cx="9036496" cy="4524315"/>
          </a:xfrm>
          <a:prstGeom prst="rect">
            <a:avLst/>
          </a:prstGeom>
          <a:noFill/>
        </p:spPr>
        <p:txBody>
          <a:bodyPr wrap="square" rtlCol="0">
            <a:spAutoFit/>
          </a:bodyPr>
          <a:lstStyle/>
          <a:p>
            <a:r>
              <a:rPr lang="en-US" sz="3600" b="1" dirty="0" err="1"/>
              <a:t>Justeru</a:t>
            </a:r>
            <a:r>
              <a:rPr lang="en-US" sz="3600" b="1" dirty="0"/>
              <a:t>, </a:t>
            </a:r>
            <a:r>
              <a:rPr lang="en-US" sz="3600" b="1" dirty="0" err="1"/>
              <a:t>sebagai</a:t>
            </a:r>
            <a:r>
              <a:rPr lang="en-US" sz="3600" b="1" dirty="0"/>
              <a:t> </a:t>
            </a:r>
            <a:r>
              <a:rPr lang="en-US" sz="3600" b="1" dirty="0" err="1"/>
              <a:t>umat</a:t>
            </a:r>
            <a:r>
              <a:rPr lang="en-US" sz="3600" b="1" dirty="0"/>
              <a:t> Islam, </a:t>
            </a:r>
            <a:r>
              <a:rPr lang="en-US" sz="3600" b="1" dirty="0" err="1"/>
              <a:t>maka</a:t>
            </a:r>
            <a:r>
              <a:rPr lang="en-US" sz="3600" b="1" dirty="0"/>
              <a:t> </a:t>
            </a:r>
            <a:r>
              <a:rPr lang="en-US" sz="3600" b="1" dirty="0" err="1"/>
              <a:t>kita</a:t>
            </a:r>
            <a:r>
              <a:rPr lang="en-US" sz="3600" b="1" dirty="0"/>
              <a:t> </a:t>
            </a:r>
            <a:r>
              <a:rPr lang="en-US" sz="3600" b="1" dirty="0" err="1"/>
              <a:t>hendaklah</a:t>
            </a:r>
            <a:r>
              <a:rPr lang="en-US" sz="3600" b="1" dirty="0"/>
              <a:t> </a:t>
            </a:r>
            <a:r>
              <a:rPr lang="en-US" sz="3600" b="1" dirty="0" err="1"/>
              <a:t>meletakkan</a:t>
            </a:r>
            <a:r>
              <a:rPr lang="en-US" sz="3600" b="1" dirty="0"/>
              <a:t> </a:t>
            </a:r>
            <a:r>
              <a:rPr lang="en-US" sz="3600" b="1" dirty="0" err="1"/>
              <a:t>pertimbangan</a:t>
            </a:r>
            <a:r>
              <a:rPr lang="en-US" sz="3600" b="1" dirty="0"/>
              <a:t> yang </a:t>
            </a:r>
            <a:r>
              <a:rPr lang="en-US" sz="3600" b="1" dirty="0" err="1"/>
              <a:t>sewajarnya</a:t>
            </a:r>
            <a:r>
              <a:rPr lang="en-US" sz="3600" b="1" dirty="0"/>
              <a:t> </a:t>
            </a:r>
            <a:r>
              <a:rPr lang="en-US" sz="3600" b="1" dirty="0" err="1"/>
              <a:t>dalam</a:t>
            </a:r>
            <a:r>
              <a:rPr lang="en-US" sz="3600" b="1" dirty="0"/>
              <a:t> </a:t>
            </a:r>
            <a:r>
              <a:rPr lang="en-US" sz="3600" b="1" dirty="0" err="1"/>
              <a:t>menentukan</a:t>
            </a:r>
            <a:r>
              <a:rPr lang="en-US" sz="3600" b="1" dirty="0"/>
              <a:t> </a:t>
            </a:r>
            <a:r>
              <a:rPr lang="en-US" sz="3600" b="1" dirty="0" err="1"/>
              <a:t>hala</a:t>
            </a:r>
            <a:r>
              <a:rPr lang="en-US" sz="3600" b="1" dirty="0"/>
              <a:t> </a:t>
            </a:r>
            <a:r>
              <a:rPr lang="en-US" sz="3600" b="1" dirty="0" err="1"/>
              <a:t>tuju</a:t>
            </a:r>
            <a:r>
              <a:rPr lang="en-US" sz="3600" b="1" dirty="0"/>
              <a:t> </a:t>
            </a:r>
            <a:r>
              <a:rPr lang="en-US" sz="3600" b="1" dirty="0" err="1"/>
              <a:t>kehidupan</a:t>
            </a:r>
            <a:r>
              <a:rPr lang="en-US" sz="3600" b="1" dirty="0"/>
              <a:t> </a:t>
            </a:r>
            <a:r>
              <a:rPr lang="en-US" sz="3600" b="1" dirty="0" err="1"/>
              <a:t>kita</a:t>
            </a:r>
            <a:r>
              <a:rPr lang="en-US" sz="3600" b="1" dirty="0"/>
              <a:t> </a:t>
            </a:r>
            <a:r>
              <a:rPr lang="en-US" sz="3600" b="1" dirty="0" err="1"/>
              <a:t>dengan</a:t>
            </a:r>
            <a:r>
              <a:rPr lang="en-US" sz="3600" b="1" dirty="0"/>
              <a:t> </a:t>
            </a:r>
            <a:r>
              <a:rPr lang="en-US" sz="3600" b="1" dirty="0" err="1"/>
              <a:t>mengambil</a:t>
            </a:r>
            <a:r>
              <a:rPr lang="en-US" sz="3600" b="1" dirty="0"/>
              <a:t> </a:t>
            </a:r>
            <a:r>
              <a:rPr lang="en-US" sz="3600" b="1" dirty="0" err="1"/>
              <a:t>kira</a:t>
            </a:r>
            <a:r>
              <a:rPr lang="en-US" sz="3600" b="1" dirty="0"/>
              <a:t> </a:t>
            </a:r>
            <a:r>
              <a:rPr lang="en-US" sz="3600" b="1" dirty="0" err="1"/>
              <a:t>keutamaan</a:t>
            </a:r>
            <a:r>
              <a:rPr lang="en-US" sz="3600" b="1" dirty="0"/>
              <a:t> yang </a:t>
            </a:r>
            <a:r>
              <a:rPr lang="en-US" sz="3600" b="1" dirty="0" err="1"/>
              <a:t>perlu</a:t>
            </a:r>
            <a:r>
              <a:rPr lang="en-US" sz="3600" b="1" dirty="0"/>
              <a:t> </a:t>
            </a:r>
            <a:r>
              <a:rPr lang="en-US" sz="3600" b="1" dirty="0" err="1"/>
              <a:t>didahulukan</a:t>
            </a:r>
            <a:r>
              <a:rPr lang="en-US" sz="3600" b="1" dirty="0"/>
              <a:t> </a:t>
            </a:r>
            <a:r>
              <a:rPr lang="en-US" sz="3600" b="1" dirty="0" err="1"/>
              <a:t>bagi</a:t>
            </a:r>
            <a:r>
              <a:rPr lang="en-US" sz="3600" b="1" dirty="0"/>
              <a:t> </a:t>
            </a:r>
            <a:r>
              <a:rPr lang="en-US" sz="3600" b="1" dirty="0" err="1"/>
              <a:t>mencapai</a:t>
            </a:r>
            <a:r>
              <a:rPr lang="en-US" sz="3600" b="1" dirty="0"/>
              <a:t> </a:t>
            </a:r>
            <a:r>
              <a:rPr lang="en-US" sz="3600" b="1" dirty="0" err="1"/>
              <a:t>segala</a:t>
            </a:r>
            <a:r>
              <a:rPr lang="en-US" sz="3600" b="1" dirty="0"/>
              <a:t> </a:t>
            </a:r>
            <a:r>
              <a:rPr lang="en-US" sz="3600" b="1" dirty="0" err="1"/>
              <a:t>bentuk</a:t>
            </a:r>
            <a:r>
              <a:rPr lang="en-US" sz="3600" b="1" dirty="0"/>
              <a:t> </a:t>
            </a:r>
            <a:r>
              <a:rPr lang="en-US" sz="3600" b="1" dirty="0" err="1"/>
              <a:t>kebaikan</a:t>
            </a:r>
            <a:r>
              <a:rPr lang="en-US" sz="3600" b="1" dirty="0"/>
              <a:t> </a:t>
            </a:r>
            <a:r>
              <a:rPr lang="en-US" sz="3600" b="1" dirty="0" err="1"/>
              <a:t>dan</a:t>
            </a:r>
            <a:r>
              <a:rPr lang="en-US" sz="3600" b="1" dirty="0"/>
              <a:t> </a:t>
            </a:r>
            <a:r>
              <a:rPr lang="en-US" sz="3600" b="1" dirty="0" err="1"/>
              <a:t>menolak</a:t>
            </a:r>
            <a:r>
              <a:rPr lang="en-US" sz="3600" b="1" dirty="0"/>
              <a:t> </a:t>
            </a:r>
            <a:r>
              <a:rPr lang="en-US" sz="3600" b="1" dirty="0" err="1"/>
              <a:t>segala</a:t>
            </a:r>
            <a:r>
              <a:rPr lang="en-US" sz="3600" b="1" dirty="0"/>
              <a:t> </a:t>
            </a:r>
            <a:r>
              <a:rPr lang="en-US" sz="3600" b="1" dirty="0" err="1"/>
              <a:t>bentuk</a:t>
            </a:r>
            <a:r>
              <a:rPr lang="en-US" sz="3600" b="1" dirty="0"/>
              <a:t> </a:t>
            </a:r>
            <a:r>
              <a:rPr lang="en-US" sz="3600" b="1" dirty="0" err="1"/>
              <a:t>keburukan</a:t>
            </a:r>
            <a:r>
              <a:rPr lang="en-US" sz="3600" b="1" dirty="0"/>
              <a:t> </a:t>
            </a:r>
            <a:r>
              <a:rPr lang="en-US" sz="3600" b="1" dirty="0" err="1"/>
              <a:t>dan</a:t>
            </a:r>
            <a:r>
              <a:rPr lang="en-US" sz="3600" b="1" dirty="0"/>
              <a:t> </a:t>
            </a:r>
            <a:r>
              <a:rPr lang="en-US" sz="3600" b="1" dirty="0" err="1"/>
              <a:t>kemudaratan</a:t>
            </a:r>
            <a:r>
              <a:rPr lang="en-US" sz="3600" b="1" dirty="0"/>
              <a:t> </a:t>
            </a:r>
            <a:r>
              <a:rPr lang="en-US" sz="3600" b="1" dirty="0" err="1"/>
              <a:t>hidup</a:t>
            </a:r>
            <a:r>
              <a:rPr lang="en-US" sz="3600" b="1" dirty="0"/>
              <a:t> di </a:t>
            </a:r>
            <a:r>
              <a:rPr lang="en-US" sz="3600" b="1" dirty="0" err="1"/>
              <a:t>dunia</a:t>
            </a:r>
            <a:r>
              <a:rPr lang="en-US" sz="3600" b="1" dirty="0"/>
              <a:t> </a:t>
            </a:r>
            <a:r>
              <a:rPr lang="en-US" sz="3600" b="1" dirty="0" err="1"/>
              <a:t>dan</a:t>
            </a:r>
            <a:r>
              <a:rPr lang="en-US" sz="3600" b="1" dirty="0"/>
              <a:t> </a:t>
            </a:r>
            <a:r>
              <a:rPr lang="en-US" sz="3600" b="1" dirty="0" err="1"/>
              <a:t>akhirat</a:t>
            </a:r>
            <a:r>
              <a:rPr lang="en-US" sz="3600" b="1" dirty="0"/>
              <a:t>.</a:t>
            </a:r>
            <a:endParaRPr lang="en-MY" sz="3600" b="1" dirty="0">
              <a:solidFill>
                <a:srgbClr val="7030A0"/>
              </a:solidFill>
            </a:endParaRPr>
          </a:p>
        </p:txBody>
      </p:sp>
    </p:spTree>
    <p:extLst>
      <p:ext uri="{BB962C8B-B14F-4D97-AF65-F5344CB8AC3E}">
        <p14:creationId xmlns:p14="http://schemas.microsoft.com/office/powerpoint/2010/main" val="3737005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7584" y="2924944"/>
            <a:ext cx="6978532" cy="1092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83568" y="1700809"/>
            <a:ext cx="4464496" cy="86409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800" b="1" dirty="0"/>
              <a:t>S</a:t>
            </a:r>
            <a:r>
              <a:rPr lang="en-US" sz="2800" b="1" dirty="0" smtClean="0"/>
              <a:t>urah al-</a:t>
            </a:r>
            <a:r>
              <a:rPr lang="en-US" sz="2800" b="1" dirty="0" err="1" smtClean="0"/>
              <a:t>Anbiya</a:t>
            </a:r>
            <a:r>
              <a:rPr lang="en-US" sz="2800" b="1" dirty="0" smtClean="0"/>
              <a:t>’ </a:t>
            </a:r>
            <a:r>
              <a:rPr lang="en-US" sz="2800" b="1" dirty="0" err="1" smtClean="0"/>
              <a:t>ayat</a:t>
            </a:r>
            <a:r>
              <a:rPr lang="en-US" sz="2800" b="1" dirty="0" smtClean="0"/>
              <a:t> 107</a:t>
            </a:r>
            <a:endParaRPr lang="en-MY"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Freeform 16"/>
          <p:cNvSpPr/>
          <p:nvPr/>
        </p:nvSpPr>
        <p:spPr>
          <a:xfrm>
            <a:off x="464422" y="4365104"/>
            <a:ext cx="7704856" cy="1507896"/>
          </a:xfrm>
          <a:custGeom>
            <a:avLst/>
            <a:gdLst>
              <a:gd name="connsiteX0" fmla="*/ 0 w 3130993"/>
              <a:gd name="connsiteY0" fmla="*/ 0 h 1878596"/>
              <a:gd name="connsiteX1" fmla="*/ 3130993 w 3130993"/>
              <a:gd name="connsiteY1" fmla="*/ 0 h 1878596"/>
              <a:gd name="connsiteX2" fmla="*/ 3130993 w 3130993"/>
              <a:gd name="connsiteY2" fmla="*/ 1878596 h 1878596"/>
              <a:gd name="connsiteX3" fmla="*/ 0 w 3130993"/>
              <a:gd name="connsiteY3" fmla="*/ 1878596 h 1878596"/>
              <a:gd name="connsiteX4" fmla="*/ 0 w 3130993"/>
              <a:gd name="connsiteY4" fmla="*/ 0 h 1878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0993" h="1878596">
                <a:moveTo>
                  <a:pt x="0" y="0"/>
                </a:moveTo>
                <a:lnTo>
                  <a:pt x="3130993" y="0"/>
                </a:lnTo>
                <a:lnTo>
                  <a:pt x="3130993" y="1878596"/>
                </a:lnTo>
                <a:lnTo>
                  <a:pt x="0" y="1878596"/>
                </a:lnTo>
                <a:lnTo>
                  <a:pt x="0"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ms-MY" sz="2800" b="1" dirty="0" smtClean="0">
                <a:solidFill>
                  <a:schemeClr val="bg1">
                    <a:lumMod val="95000"/>
                  </a:schemeClr>
                </a:solidFill>
              </a:rPr>
              <a:t>“</a:t>
            </a:r>
            <a:r>
              <a:rPr lang="ms-MY" sz="2800" b="1" i="1" dirty="0" smtClean="0">
                <a:solidFill>
                  <a:schemeClr val="bg1">
                    <a:lumMod val="95000"/>
                  </a:schemeClr>
                </a:solidFill>
              </a:rPr>
              <a:t>Dan tiadalah Kami mengutuskan kamu, melainkan untuk menjadi rahmat bagi sekalian alam</a:t>
            </a:r>
            <a:r>
              <a:rPr lang="ms-MY" sz="2800" b="1" dirty="0" smtClean="0">
                <a:solidFill>
                  <a:schemeClr val="bg1">
                    <a:lumMod val="95000"/>
                  </a:schemeClr>
                </a:solidFill>
              </a:rPr>
              <a:t>”.</a:t>
            </a:r>
            <a:endParaRPr lang="en-MY" sz="2800" kern="1200" noProof="1">
              <a:ln w="18415" cmpd="sng">
                <a:solidFill>
                  <a:srgbClr val="FFFFFF"/>
                </a:solidFill>
                <a:prstDash val="solid"/>
              </a:ln>
              <a:solidFill>
                <a:schemeClr val="bg1">
                  <a:lumMod val="95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27539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6512" y="-27384"/>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3" name="Oval 12"/>
          <p:cNvSpPr/>
          <p:nvPr/>
        </p:nvSpPr>
        <p:spPr>
          <a:xfrm>
            <a:off x="2987824" y="1484784"/>
            <a:ext cx="2664296" cy="1296144"/>
          </a:xfrm>
          <a:prstGeom prst="ellipse">
            <a:avLst/>
          </a:prstGeom>
          <a:solidFill>
            <a:srgbClr val="660033"/>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4000" noProof="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Rahmat</a:t>
            </a:r>
            <a:endParaRPr lang="en-US" sz="4000" noProof="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4" name="Right Arrow 13"/>
          <p:cNvSpPr/>
          <p:nvPr/>
        </p:nvSpPr>
        <p:spPr>
          <a:xfrm rot="5400000">
            <a:off x="3710789" y="3024863"/>
            <a:ext cx="1265348" cy="983085"/>
          </a:xfrm>
          <a:prstGeom prst="rightArrow">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p>
        </p:txBody>
      </p:sp>
      <p:sp>
        <p:nvSpPr>
          <p:cNvPr id="16" name="Freeform 15"/>
          <p:cNvSpPr/>
          <p:nvPr/>
        </p:nvSpPr>
        <p:spPr>
          <a:xfrm>
            <a:off x="971600" y="4221088"/>
            <a:ext cx="6840760" cy="2016224"/>
          </a:xfrm>
          <a:custGeom>
            <a:avLst/>
            <a:gdLst>
              <a:gd name="connsiteX0" fmla="*/ 0 w 6246692"/>
              <a:gd name="connsiteY0" fmla="*/ 195278 h 1171431"/>
              <a:gd name="connsiteX1" fmla="*/ 195278 w 6246692"/>
              <a:gd name="connsiteY1" fmla="*/ 0 h 1171431"/>
              <a:gd name="connsiteX2" fmla="*/ 6051414 w 6246692"/>
              <a:gd name="connsiteY2" fmla="*/ 0 h 1171431"/>
              <a:gd name="connsiteX3" fmla="*/ 6246692 w 6246692"/>
              <a:gd name="connsiteY3" fmla="*/ 195278 h 1171431"/>
              <a:gd name="connsiteX4" fmla="*/ 6246692 w 6246692"/>
              <a:gd name="connsiteY4" fmla="*/ 976153 h 1171431"/>
              <a:gd name="connsiteX5" fmla="*/ 6051414 w 6246692"/>
              <a:gd name="connsiteY5" fmla="*/ 1171431 h 1171431"/>
              <a:gd name="connsiteX6" fmla="*/ 195278 w 6246692"/>
              <a:gd name="connsiteY6" fmla="*/ 1171431 h 1171431"/>
              <a:gd name="connsiteX7" fmla="*/ 0 w 6246692"/>
              <a:gd name="connsiteY7" fmla="*/ 976153 h 1171431"/>
              <a:gd name="connsiteX8" fmla="*/ 0 w 6246692"/>
              <a:gd name="connsiteY8" fmla="*/ 195278 h 117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692" h="1171431">
                <a:moveTo>
                  <a:pt x="0" y="195278"/>
                </a:moveTo>
                <a:cubicBezTo>
                  <a:pt x="0" y="87429"/>
                  <a:pt x="87429" y="0"/>
                  <a:pt x="195278" y="0"/>
                </a:cubicBezTo>
                <a:lnTo>
                  <a:pt x="6051414" y="0"/>
                </a:lnTo>
                <a:cubicBezTo>
                  <a:pt x="6159263" y="0"/>
                  <a:pt x="6246692" y="87429"/>
                  <a:pt x="6246692" y="195278"/>
                </a:cubicBezTo>
                <a:lnTo>
                  <a:pt x="6246692" y="976153"/>
                </a:lnTo>
                <a:cubicBezTo>
                  <a:pt x="6246692" y="1084002"/>
                  <a:pt x="6159263" y="1171431"/>
                  <a:pt x="6051414" y="1171431"/>
                </a:cubicBezTo>
                <a:lnTo>
                  <a:pt x="195278" y="1171431"/>
                </a:lnTo>
                <a:cubicBezTo>
                  <a:pt x="87429" y="1171431"/>
                  <a:pt x="0" y="1084002"/>
                  <a:pt x="0" y="976153"/>
                </a:cubicBezTo>
                <a:lnTo>
                  <a:pt x="0" y="195278"/>
                </a:lnTo>
                <a:close/>
              </a:path>
            </a:pathLst>
          </a:custGeom>
          <a:ln>
            <a:solidFill>
              <a:schemeClr val="accent1"/>
            </a:solidFill>
          </a:ln>
        </p:spPr>
        <p:style>
          <a:lnRef idx="1">
            <a:schemeClr val="accent4"/>
          </a:lnRef>
          <a:fillRef idx="2">
            <a:schemeClr val="accent4"/>
          </a:fillRef>
          <a:effectRef idx="1">
            <a:schemeClr val="accent4"/>
          </a:effectRef>
          <a:fontRef idx="minor">
            <a:schemeClr val="dk1"/>
          </a:fontRef>
        </p:style>
        <p:txBody>
          <a:bodyPr spcFirstLastPara="0" vert="horz" wrap="square" lIns="156763" tIns="156763" rIns="156763" bIns="156763" numCol="1" spcCol="1270" anchor="ctr" anchorCtr="0">
            <a:noAutofit/>
          </a:bodyPr>
          <a:lstStyle/>
          <a:p>
            <a:pPr lvl="0" algn="ctr" defTabSz="622300">
              <a:lnSpc>
                <a:spcPct val="90000"/>
              </a:lnSpc>
              <a:spcBef>
                <a:spcPct val="0"/>
              </a:spcBef>
              <a:spcAft>
                <a:spcPct val="35000"/>
              </a:spcAft>
            </a:pPr>
            <a:r>
              <a:rPr lang="fi-FI" sz="3200" dirty="0" smtClean="0">
                <a:ln w="18415" cmpd="sng">
                  <a:solidFill>
                    <a:schemeClr val="tx2">
                      <a:lumMod val="60000"/>
                      <a:lumOff val="40000"/>
                    </a:schemeClr>
                  </a:solidFill>
                  <a:prstDash val="solid"/>
                </a:ln>
                <a:solidFill>
                  <a:schemeClr val="tx2">
                    <a:lumMod val="60000"/>
                    <a:lumOff val="40000"/>
                  </a:schemeClr>
                </a:solidFill>
                <a:effectLst>
                  <a:outerShdw blurRad="63500" dir="3600000" algn="tl" rotWithShape="0">
                    <a:srgbClr val="000000">
                      <a:alpha val="70000"/>
                    </a:srgbClr>
                  </a:outerShdw>
                </a:effectLst>
              </a:rPr>
              <a:t>Segala </a:t>
            </a:r>
            <a:r>
              <a:rPr lang="fi-FI" sz="3200" dirty="0">
                <a:ln w="18415" cmpd="sng">
                  <a:solidFill>
                    <a:schemeClr val="tx2">
                      <a:lumMod val="60000"/>
                      <a:lumOff val="40000"/>
                    </a:schemeClr>
                  </a:solidFill>
                  <a:prstDash val="solid"/>
                </a:ln>
                <a:solidFill>
                  <a:schemeClr val="tx2">
                    <a:lumMod val="60000"/>
                    <a:lumOff val="40000"/>
                  </a:schemeClr>
                </a:solidFill>
                <a:effectLst>
                  <a:outerShdw blurRad="63500" dir="3600000" algn="tl" rotWithShape="0">
                    <a:srgbClr val="000000">
                      <a:alpha val="70000"/>
                    </a:srgbClr>
                  </a:outerShdw>
                </a:effectLst>
              </a:rPr>
              <a:t>bentuk kebaikan dan menjauhi segala bentuk keburukan dan </a:t>
            </a:r>
            <a:r>
              <a:rPr lang="fi-FI" sz="3200" dirty="0" smtClean="0">
                <a:ln w="18415" cmpd="sng">
                  <a:solidFill>
                    <a:schemeClr val="tx2">
                      <a:lumMod val="60000"/>
                      <a:lumOff val="40000"/>
                    </a:schemeClr>
                  </a:solidFill>
                  <a:prstDash val="solid"/>
                </a:ln>
                <a:solidFill>
                  <a:schemeClr val="tx2">
                    <a:lumMod val="60000"/>
                    <a:lumOff val="40000"/>
                  </a:schemeClr>
                </a:solidFill>
                <a:effectLst>
                  <a:outerShdw blurRad="63500" dir="3600000" algn="tl" rotWithShape="0">
                    <a:srgbClr val="000000">
                      <a:alpha val="70000"/>
                    </a:srgbClr>
                  </a:outerShdw>
                </a:effectLst>
              </a:rPr>
              <a:t>kemudaratan</a:t>
            </a:r>
            <a:endParaRPr lang="en-MY" sz="3200" kern="1200" dirty="0">
              <a:ln w="18415" cmpd="sng">
                <a:solidFill>
                  <a:schemeClr val="tx2">
                    <a:lumMod val="60000"/>
                    <a:lumOff val="40000"/>
                  </a:schemeClr>
                </a:solidFill>
                <a:prstDash val="solid"/>
              </a:ln>
              <a:solidFill>
                <a:schemeClr val="tx2">
                  <a:lumMod val="60000"/>
                  <a:lumOff val="40000"/>
                </a:schemeClr>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37617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 name="TextBox 1"/>
          <p:cNvSpPr txBox="1"/>
          <p:nvPr/>
        </p:nvSpPr>
        <p:spPr>
          <a:xfrm>
            <a:off x="179512" y="1484784"/>
            <a:ext cx="8712968" cy="4524315"/>
          </a:xfrm>
          <a:prstGeom prst="rect">
            <a:avLst/>
          </a:prstGeom>
          <a:noFill/>
        </p:spPr>
        <p:txBody>
          <a:bodyPr wrap="square" rtlCol="0">
            <a:spAutoFit/>
          </a:bodyPr>
          <a:lstStyle/>
          <a:p>
            <a:r>
              <a:rPr lang="en-US" sz="3200" b="1" dirty="0" err="1"/>
              <a:t>Berdasarkan</a:t>
            </a:r>
            <a:r>
              <a:rPr lang="en-US" sz="3200" b="1" dirty="0"/>
              <a:t> </a:t>
            </a:r>
            <a:r>
              <a:rPr lang="en-US" sz="3200" b="1" dirty="0" err="1"/>
              <a:t>kepada</a:t>
            </a:r>
            <a:r>
              <a:rPr lang="en-US" sz="3200" b="1" dirty="0"/>
              <a:t> </a:t>
            </a:r>
            <a:r>
              <a:rPr lang="en-US" sz="3200" b="1" dirty="0" err="1"/>
              <a:t>ayat</a:t>
            </a:r>
            <a:r>
              <a:rPr lang="en-US" sz="3200" b="1" dirty="0"/>
              <a:t> </a:t>
            </a:r>
            <a:r>
              <a:rPr lang="en-US" sz="3200" b="1" dirty="0" err="1"/>
              <a:t>ini</a:t>
            </a:r>
            <a:r>
              <a:rPr lang="en-US" sz="3200" b="1" dirty="0"/>
              <a:t>, </a:t>
            </a:r>
            <a:r>
              <a:rPr lang="en-US" sz="3200" b="1" dirty="0" err="1"/>
              <a:t>perkataan</a:t>
            </a:r>
            <a:r>
              <a:rPr lang="en-US" sz="3200" b="1" dirty="0"/>
              <a:t> </a:t>
            </a:r>
            <a:r>
              <a:rPr lang="en-US" sz="3200" b="1" i="1" dirty="0" err="1">
                <a:solidFill>
                  <a:srgbClr val="7030A0"/>
                </a:solidFill>
              </a:rPr>
              <a:t>rahmat</a:t>
            </a:r>
            <a:r>
              <a:rPr lang="en-US" sz="3200" b="1" dirty="0">
                <a:solidFill>
                  <a:srgbClr val="7030A0"/>
                </a:solidFill>
              </a:rPr>
              <a:t> </a:t>
            </a:r>
            <a:r>
              <a:rPr lang="en-US" sz="3200" b="1" dirty="0" err="1">
                <a:solidFill>
                  <a:srgbClr val="7030A0"/>
                </a:solidFill>
              </a:rPr>
              <a:t>itu</a:t>
            </a:r>
            <a:r>
              <a:rPr lang="en-US" sz="3200" b="1" dirty="0">
                <a:solidFill>
                  <a:srgbClr val="7030A0"/>
                </a:solidFill>
              </a:rPr>
              <a:t> </a:t>
            </a:r>
            <a:r>
              <a:rPr lang="en-US" sz="3200" b="1" dirty="0" err="1">
                <a:solidFill>
                  <a:srgbClr val="7030A0"/>
                </a:solidFill>
              </a:rPr>
              <a:t>bermaksud</a:t>
            </a:r>
            <a:r>
              <a:rPr lang="en-US" sz="3200" b="1" dirty="0">
                <a:solidFill>
                  <a:srgbClr val="7030A0"/>
                </a:solidFill>
              </a:rPr>
              <a:t> </a:t>
            </a:r>
            <a:r>
              <a:rPr lang="en-US" sz="3200" b="1" dirty="0" err="1">
                <a:solidFill>
                  <a:srgbClr val="7030A0"/>
                </a:solidFill>
              </a:rPr>
              <a:t>segala</a:t>
            </a:r>
            <a:r>
              <a:rPr lang="en-US" sz="3200" b="1" dirty="0">
                <a:solidFill>
                  <a:srgbClr val="7030A0"/>
                </a:solidFill>
              </a:rPr>
              <a:t> </a:t>
            </a:r>
            <a:r>
              <a:rPr lang="en-US" sz="3200" b="1" dirty="0" err="1">
                <a:solidFill>
                  <a:srgbClr val="7030A0"/>
                </a:solidFill>
              </a:rPr>
              <a:t>bentuk</a:t>
            </a:r>
            <a:r>
              <a:rPr lang="en-US" sz="3200" b="1" dirty="0">
                <a:solidFill>
                  <a:srgbClr val="7030A0"/>
                </a:solidFill>
              </a:rPr>
              <a:t> </a:t>
            </a:r>
            <a:r>
              <a:rPr lang="en-US" sz="3200" b="1" dirty="0" err="1">
                <a:solidFill>
                  <a:srgbClr val="7030A0"/>
                </a:solidFill>
              </a:rPr>
              <a:t>kebaikan</a:t>
            </a:r>
            <a:r>
              <a:rPr lang="en-US" sz="3200" b="1" dirty="0">
                <a:solidFill>
                  <a:srgbClr val="7030A0"/>
                </a:solidFill>
              </a:rPr>
              <a:t> </a:t>
            </a:r>
            <a:r>
              <a:rPr lang="en-US" sz="3200" b="1" dirty="0" err="1">
                <a:solidFill>
                  <a:srgbClr val="7030A0"/>
                </a:solidFill>
              </a:rPr>
              <a:t>dan</a:t>
            </a:r>
            <a:r>
              <a:rPr lang="en-US" sz="3200" b="1" dirty="0">
                <a:solidFill>
                  <a:srgbClr val="7030A0"/>
                </a:solidFill>
              </a:rPr>
              <a:t> </a:t>
            </a:r>
            <a:r>
              <a:rPr lang="en-US" sz="3200" b="1" dirty="0" err="1">
                <a:solidFill>
                  <a:srgbClr val="7030A0"/>
                </a:solidFill>
              </a:rPr>
              <a:t>menjauhi</a:t>
            </a:r>
            <a:r>
              <a:rPr lang="en-US" sz="3200" b="1" dirty="0">
                <a:solidFill>
                  <a:srgbClr val="7030A0"/>
                </a:solidFill>
              </a:rPr>
              <a:t> </a:t>
            </a:r>
            <a:r>
              <a:rPr lang="en-US" sz="3200" b="1" dirty="0" err="1">
                <a:solidFill>
                  <a:srgbClr val="7030A0"/>
                </a:solidFill>
              </a:rPr>
              <a:t>segala</a:t>
            </a:r>
            <a:r>
              <a:rPr lang="en-US" sz="3200" b="1" dirty="0">
                <a:solidFill>
                  <a:srgbClr val="7030A0"/>
                </a:solidFill>
              </a:rPr>
              <a:t> </a:t>
            </a:r>
            <a:r>
              <a:rPr lang="en-US" sz="3200" b="1" dirty="0" err="1">
                <a:solidFill>
                  <a:srgbClr val="7030A0"/>
                </a:solidFill>
              </a:rPr>
              <a:t>bentuk</a:t>
            </a:r>
            <a:r>
              <a:rPr lang="en-US" sz="3200" b="1" dirty="0">
                <a:solidFill>
                  <a:srgbClr val="7030A0"/>
                </a:solidFill>
              </a:rPr>
              <a:t> </a:t>
            </a:r>
            <a:r>
              <a:rPr lang="en-US" sz="3200" b="1" dirty="0" err="1">
                <a:solidFill>
                  <a:srgbClr val="7030A0"/>
                </a:solidFill>
              </a:rPr>
              <a:t>keburukan</a:t>
            </a:r>
            <a:r>
              <a:rPr lang="en-US" sz="3200" b="1" dirty="0">
                <a:solidFill>
                  <a:srgbClr val="7030A0"/>
                </a:solidFill>
              </a:rPr>
              <a:t> </a:t>
            </a:r>
            <a:r>
              <a:rPr lang="en-US" sz="3200" b="1" dirty="0" err="1">
                <a:solidFill>
                  <a:srgbClr val="7030A0"/>
                </a:solidFill>
              </a:rPr>
              <a:t>dan</a:t>
            </a:r>
            <a:r>
              <a:rPr lang="en-US" sz="3200" b="1" dirty="0">
                <a:solidFill>
                  <a:srgbClr val="7030A0"/>
                </a:solidFill>
              </a:rPr>
              <a:t> </a:t>
            </a:r>
            <a:r>
              <a:rPr lang="en-US" sz="3200" b="1" dirty="0" err="1">
                <a:solidFill>
                  <a:srgbClr val="7030A0"/>
                </a:solidFill>
              </a:rPr>
              <a:t>kemudaratan</a:t>
            </a:r>
            <a:r>
              <a:rPr lang="en-US" sz="3200" b="1" dirty="0"/>
              <a:t>. </a:t>
            </a:r>
            <a:r>
              <a:rPr lang="en-US" sz="3200" b="1" dirty="0" err="1"/>
              <a:t>Percayalah</a:t>
            </a:r>
            <a:r>
              <a:rPr lang="en-US" sz="3200" b="1" dirty="0"/>
              <a:t> </a:t>
            </a:r>
            <a:r>
              <a:rPr lang="en-US" sz="3200" b="1" dirty="0" err="1"/>
              <a:t>bahawa</a:t>
            </a:r>
            <a:r>
              <a:rPr lang="en-US" sz="3200" b="1" dirty="0"/>
              <a:t> </a:t>
            </a:r>
            <a:r>
              <a:rPr lang="en-US" sz="3200" b="1" dirty="0" err="1"/>
              <a:t>hikmat</a:t>
            </a:r>
            <a:r>
              <a:rPr lang="en-US" sz="3200" b="1" dirty="0"/>
              <a:t> </a:t>
            </a:r>
            <a:r>
              <a:rPr lang="en-US" sz="3200" b="1" dirty="0" err="1"/>
              <a:t>diutuskan</a:t>
            </a:r>
            <a:r>
              <a:rPr lang="en-US" sz="3200" b="1" dirty="0"/>
              <a:t> </a:t>
            </a:r>
            <a:r>
              <a:rPr lang="en-US" sz="3200" b="1" dirty="0" err="1"/>
              <a:t>Rasulullah</a:t>
            </a:r>
            <a:r>
              <a:rPr lang="en-US" sz="3200" b="1" dirty="0"/>
              <a:t> SAW </a:t>
            </a:r>
            <a:r>
              <a:rPr lang="en-US" sz="3200" b="1" dirty="0" err="1"/>
              <a:t>sebagai</a:t>
            </a:r>
            <a:r>
              <a:rPr lang="en-US" sz="3200" b="1" dirty="0"/>
              <a:t> </a:t>
            </a:r>
            <a:r>
              <a:rPr lang="en-US" sz="3200" b="1" dirty="0" err="1"/>
              <a:t>rahmat</a:t>
            </a:r>
            <a:r>
              <a:rPr lang="en-US" sz="3200" b="1" dirty="0"/>
              <a:t> </a:t>
            </a:r>
            <a:r>
              <a:rPr lang="en-US" sz="3200" b="1" dirty="0" err="1"/>
              <a:t>kepada</a:t>
            </a:r>
            <a:r>
              <a:rPr lang="en-US" sz="3200" b="1" dirty="0"/>
              <a:t> </a:t>
            </a:r>
            <a:r>
              <a:rPr lang="en-US" sz="3200" b="1" dirty="0" err="1"/>
              <a:t>seluruh</a:t>
            </a:r>
            <a:r>
              <a:rPr lang="en-US" sz="3200" b="1" dirty="0"/>
              <a:t> </a:t>
            </a:r>
            <a:r>
              <a:rPr lang="en-US" sz="3200" b="1" dirty="0" err="1"/>
              <a:t>alam</a:t>
            </a:r>
            <a:r>
              <a:rPr lang="en-US" sz="3200" b="1" dirty="0"/>
              <a:t> </a:t>
            </a:r>
            <a:r>
              <a:rPr lang="en-US" sz="3200" b="1" dirty="0" err="1"/>
              <a:t>adalah</a:t>
            </a:r>
            <a:r>
              <a:rPr lang="en-US" sz="3200" b="1" dirty="0"/>
              <a:t> </a:t>
            </a:r>
            <a:r>
              <a:rPr lang="en-US" sz="3200" b="1" dirty="0" err="1"/>
              <a:t>untuk</a:t>
            </a:r>
            <a:r>
              <a:rPr lang="en-US" sz="3200" b="1" dirty="0"/>
              <a:t> </a:t>
            </a:r>
            <a:r>
              <a:rPr lang="en-US" sz="3200" b="1" dirty="0" err="1"/>
              <a:t>memberi</a:t>
            </a:r>
            <a:r>
              <a:rPr lang="en-US" sz="3200" b="1" dirty="0"/>
              <a:t> </a:t>
            </a:r>
            <a:r>
              <a:rPr lang="en-US" sz="3200" b="1" dirty="0" err="1"/>
              <a:t>keselamatan</a:t>
            </a:r>
            <a:r>
              <a:rPr lang="en-US" sz="3200" b="1" dirty="0"/>
              <a:t> </a:t>
            </a:r>
            <a:r>
              <a:rPr lang="en-US" sz="3200" b="1" dirty="0" err="1"/>
              <a:t>kepada</a:t>
            </a:r>
            <a:r>
              <a:rPr lang="en-US" sz="3200" b="1" dirty="0"/>
              <a:t> </a:t>
            </a:r>
            <a:r>
              <a:rPr lang="en-US" sz="3200" b="1" dirty="0" err="1"/>
              <a:t>umatnya</a:t>
            </a:r>
            <a:r>
              <a:rPr lang="en-US" sz="3200" b="1" dirty="0"/>
              <a:t> di </a:t>
            </a:r>
            <a:r>
              <a:rPr lang="en-US" sz="3200" b="1" dirty="0" err="1"/>
              <a:t>dunia</a:t>
            </a:r>
            <a:r>
              <a:rPr lang="en-US" sz="3200" b="1" dirty="0"/>
              <a:t> </a:t>
            </a:r>
            <a:r>
              <a:rPr lang="en-US" sz="3200" b="1" dirty="0" err="1"/>
              <a:t>dan</a:t>
            </a:r>
            <a:r>
              <a:rPr lang="en-US" sz="3200" b="1" dirty="0"/>
              <a:t> </a:t>
            </a:r>
            <a:r>
              <a:rPr lang="en-US" sz="3200" b="1" dirty="0" err="1"/>
              <a:t>akhirat</a:t>
            </a:r>
            <a:r>
              <a:rPr lang="en-US" sz="3200" b="1" dirty="0"/>
              <a:t> </a:t>
            </a:r>
            <a:r>
              <a:rPr lang="en-US" sz="3200" b="1" dirty="0" err="1"/>
              <a:t>dengan</a:t>
            </a:r>
            <a:r>
              <a:rPr lang="en-US" sz="3200" b="1" dirty="0"/>
              <a:t> </a:t>
            </a:r>
            <a:r>
              <a:rPr lang="en-US" sz="3200" b="1" dirty="0" err="1"/>
              <a:t>melakukan</a:t>
            </a:r>
            <a:r>
              <a:rPr lang="en-US" sz="3200" b="1" dirty="0"/>
              <a:t> </a:t>
            </a:r>
            <a:r>
              <a:rPr lang="en-US" sz="3200" b="1" dirty="0" err="1"/>
              <a:t>dan</a:t>
            </a:r>
            <a:r>
              <a:rPr lang="en-US" sz="3200" b="1" dirty="0"/>
              <a:t> </a:t>
            </a:r>
            <a:r>
              <a:rPr lang="en-US" sz="3200" b="1" dirty="0" err="1"/>
              <a:t>menyeru</a:t>
            </a:r>
            <a:r>
              <a:rPr lang="en-US" sz="3200" b="1" dirty="0"/>
              <a:t> </a:t>
            </a:r>
            <a:r>
              <a:rPr lang="en-US" sz="3200" b="1" dirty="0" err="1"/>
              <a:t>kepada</a:t>
            </a:r>
            <a:r>
              <a:rPr lang="en-US" sz="3200" b="1" dirty="0"/>
              <a:t> </a:t>
            </a:r>
            <a:r>
              <a:rPr lang="en-US" sz="3200" b="1" dirty="0" err="1"/>
              <a:t>segala</a:t>
            </a:r>
            <a:r>
              <a:rPr lang="en-US" sz="3200" b="1" dirty="0"/>
              <a:t> </a:t>
            </a:r>
            <a:r>
              <a:rPr lang="en-US" sz="3200" b="1" dirty="0" err="1"/>
              <a:t>kebaikan</a:t>
            </a:r>
            <a:r>
              <a:rPr lang="en-US" sz="3200" b="1" dirty="0"/>
              <a:t> </a:t>
            </a:r>
            <a:r>
              <a:rPr lang="en-US" sz="3200" b="1" dirty="0" err="1"/>
              <a:t>dan</a:t>
            </a:r>
            <a:r>
              <a:rPr lang="en-US" sz="3200" b="1" dirty="0"/>
              <a:t> </a:t>
            </a:r>
            <a:r>
              <a:rPr lang="en-US" sz="3200" b="1" dirty="0" err="1"/>
              <a:t>menjauhi</a:t>
            </a:r>
            <a:r>
              <a:rPr lang="en-US" sz="3200" b="1" dirty="0"/>
              <a:t> </a:t>
            </a:r>
            <a:r>
              <a:rPr lang="en-US" sz="3200" b="1" dirty="0" err="1"/>
              <a:t>segala</a:t>
            </a:r>
            <a:r>
              <a:rPr lang="en-US" sz="3200" b="1" dirty="0"/>
              <a:t> </a:t>
            </a:r>
            <a:r>
              <a:rPr lang="en-US" sz="3200" b="1" dirty="0" err="1"/>
              <a:t>larangan</a:t>
            </a:r>
            <a:r>
              <a:rPr lang="en-US" sz="3200" b="1" dirty="0"/>
              <a:t> </a:t>
            </a:r>
            <a:r>
              <a:rPr lang="en-US" sz="3200" b="1" dirty="0" err="1"/>
              <a:t>dan</a:t>
            </a:r>
            <a:r>
              <a:rPr lang="en-US" sz="3200" b="1" dirty="0"/>
              <a:t> </a:t>
            </a:r>
            <a:r>
              <a:rPr lang="en-US" sz="3200" b="1" dirty="0" err="1"/>
              <a:t>keburukan</a:t>
            </a:r>
            <a:r>
              <a:rPr lang="en-US" sz="3200" b="1" dirty="0"/>
              <a:t>.</a:t>
            </a:r>
            <a:endParaRPr lang="en-MY" sz="3200" b="1" i="1" dirty="0"/>
          </a:p>
        </p:txBody>
      </p:sp>
    </p:spTree>
    <p:extLst>
      <p:ext uri="{BB962C8B-B14F-4D97-AF65-F5344CB8AC3E}">
        <p14:creationId xmlns:p14="http://schemas.microsoft.com/office/powerpoint/2010/main" val="998476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04664"/>
            <a:ext cx="7740352" cy="648072"/>
            <a:chOff x="0" y="404664"/>
            <a:chExt cx="7740352" cy="648072"/>
          </a:xfrm>
        </p:grpSpPr>
        <p:sp>
          <p:nvSpPr>
            <p:cNvPr id="10" name="TextBox 9"/>
            <p:cNvSpPr txBox="1"/>
            <p:nvPr/>
          </p:nvSpPr>
          <p:spPr>
            <a:xfrm>
              <a:off x="0" y="404664"/>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940231"/>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Oval 7"/>
          <p:cNvSpPr/>
          <p:nvPr/>
        </p:nvSpPr>
        <p:spPr>
          <a:xfrm>
            <a:off x="3658632" y="1136044"/>
            <a:ext cx="2065496" cy="996812"/>
          </a:xfrm>
          <a:prstGeom prst="ellipse">
            <a:avLst/>
          </a:prstGeom>
          <a:solidFill>
            <a:srgbClr val="FFFF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Maqasid</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Syariah</a:t>
            </a:r>
            <a:endParaRPr lang="en-MY" dirty="0">
              <a:solidFill>
                <a:schemeClr val="tx1"/>
              </a:solidFill>
              <a:effectLst>
                <a:glow rad="101600">
                  <a:schemeClr val="tx1">
                    <a:alpha val="60000"/>
                  </a:schemeClr>
                </a:glow>
                <a:outerShdw blurRad="63500" dir="3600000" algn="tl" rotWithShape="0">
                  <a:srgbClr val="000000">
                    <a:alpha val="70000"/>
                  </a:srgbClr>
                </a:outerShdw>
              </a:effectLst>
            </a:endParaRPr>
          </a:p>
        </p:txBody>
      </p:sp>
      <p:sp>
        <p:nvSpPr>
          <p:cNvPr id="13" name="Oval 12"/>
          <p:cNvSpPr/>
          <p:nvPr/>
        </p:nvSpPr>
        <p:spPr>
          <a:xfrm>
            <a:off x="6012160" y="2348880"/>
            <a:ext cx="1898244" cy="1180153"/>
          </a:xfrm>
          <a:prstGeom prst="ellipse">
            <a:avLst/>
          </a:prstGeom>
          <a:solidFill>
            <a:schemeClr val="bg2">
              <a:lumMod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noProof="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Tahsiniyyat (Tambahan)</a:t>
            </a:r>
            <a:endParaRPr lang="en-US" noProof="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4" name="Oval 13"/>
          <p:cNvSpPr/>
          <p:nvPr/>
        </p:nvSpPr>
        <p:spPr>
          <a:xfrm>
            <a:off x="3707904" y="2564904"/>
            <a:ext cx="1944216" cy="1109762"/>
          </a:xfrm>
          <a:prstGeom prst="ellipse">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noProof="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Hajiyyat (Keperluan)</a:t>
            </a:r>
            <a:endParaRPr lang="en-US" noProof="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5" name="Oval 14"/>
          <p:cNvSpPr/>
          <p:nvPr/>
        </p:nvSpPr>
        <p:spPr>
          <a:xfrm>
            <a:off x="1522818" y="2132856"/>
            <a:ext cx="1969062" cy="1033651"/>
          </a:xfrm>
          <a:prstGeom prst="ellipse">
            <a:avLst/>
          </a:prstGeom>
          <a:solidFill>
            <a:srgbClr val="660033"/>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noProof="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Dharuriyyat (Keutamaan)</a:t>
            </a:r>
            <a:endParaRPr lang="en-US" noProof="1">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6" name="Right Arrow 15"/>
          <p:cNvSpPr/>
          <p:nvPr/>
        </p:nvSpPr>
        <p:spPr>
          <a:xfrm rot="7603311">
            <a:off x="2955523" y="1770855"/>
            <a:ext cx="648072" cy="585352"/>
          </a:xfrm>
          <a:prstGeom prst="rightArrow">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p>
        </p:txBody>
      </p:sp>
      <p:sp>
        <p:nvSpPr>
          <p:cNvPr id="17" name="Right Arrow 16"/>
          <p:cNvSpPr/>
          <p:nvPr/>
        </p:nvSpPr>
        <p:spPr>
          <a:xfrm rot="2617397">
            <a:off x="5904127" y="2024573"/>
            <a:ext cx="648072" cy="585352"/>
          </a:xfrm>
          <a:prstGeom prst="rightArrow">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p>
        </p:txBody>
      </p:sp>
      <p:sp>
        <p:nvSpPr>
          <p:cNvPr id="18" name="Right Arrow 17"/>
          <p:cNvSpPr/>
          <p:nvPr/>
        </p:nvSpPr>
        <p:spPr>
          <a:xfrm rot="5061429">
            <a:off x="4367344" y="2191424"/>
            <a:ext cx="648072" cy="585352"/>
          </a:xfrm>
          <a:prstGeom prst="rightArrow">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MY"/>
          </a:p>
        </p:txBody>
      </p:sp>
      <p:sp>
        <p:nvSpPr>
          <p:cNvPr id="19" name="Freeform 18"/>
          <p:cNvSpPr/>
          <p:nvPr/>
        </p:nvSpPr>
        <p:spPr>
          <a:xfrm>
            <a:off x="1043608" y="3789040"/>
            <a:ext cx="7704856" cy="2541984"/>
          </a:xfrm>
          <a:custGeom>
            <a:avLst/>
            <a:gdLst>
              <a:gd name="connsiteX0" fmla="*/ 0 w 3130993"/>
              <a:gd name="connsiteY0" fmla="*/ 0 h 1878596"/>
              <a:gd name="connsiteX1" fmla="*/ 3130993 w 3130993"/>
              <a:gd name="connsiteY1" fmla="*/ 0 h 1878596"/>
              <a:gd name="connsiteX2" fmla="*/ 3130993 w 3130993"/>
              <a:gd name="connsiteY2" fmla="*/ 1878596 h 1878596"/>
              <a:gd name="connsiteX3" fmla="*/ 0 w 3130993"/>
              <a:gd name="connsiteY3" fmla="*/ 1878596 h 1878596"/>
              <a:gd name="connsiteX4" fmla="*/ 0 w 3130993"/>
              <a:gd name="connsiteY4" fmla="*/ 0 h 1878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0993" h="1878596">
                <a:moveTo>
                  <a:pt x="0" y="0"/>
                </a:moveTo>
                <a:lnTo>
                  <a:pt x="3130993" y="0"/>
                </a:lnTo>
                <a:lnTo>
                  <a:pt x="3130993" y="1878596"/>
                </a:lnTo>
                <a:lnTo>
                  <a:pt x="0" y="1878596"/>
                </a:lnTo>
                <a:lnTo>
                  <a:pt x="0" y="0"/>
                </a:lnTo>
                <a:close/>
              </a:path>
            </a:pathLst>
          </a:cu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8110" tIns="118110" rIns="118110" bIns="118110" numCol="1" spcCol="1270" anchor="ctr" anchorCtr="0">
            <a:noAutofit/>
          </a:bodyPr>
          <a:lstStyle/>
          <a:p>
            <a:pPr lvl="0" algn="just" defTabSz="1377950">
              <a:lnSpc>
                <a:spcPct val="90000"/>
              </a:lnSpc>
              <a:spcBef>
                <a:spcPct val="0"/>
              </a:spcBef>
              <a:spcAft>
                <a:spcPct val="35000"/>
              </a:spcAft>
            </a:pPr>
            <a:r>
              <a:rPr lang="fi-FI"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Sebagai umat Islam hendaklah menjaga : </a:t>
            </a:r>
          </a:p>
          <a:p>
            <a:pPr marL="457200" lvl="0" indent="-457200" algn="just" defTabSz="1377950">
              <a:lnSpc>
                <a:spcPct val="90000"/>
              </a:lnSpc>
              <a:spcBef>
                <a:spcPct val="0"/>
              </a:spcBef>
              <a:spcAft>
                <a:spcPct val="35000"/>
              </a:spcAft>
              <a:buFont typeface="Wingdings" pitchFamily="2" charset="2"/>
              <a:buChar char="v"/>
            </a:pPr>
            <a:r>
              <a:rPr lang="fi-FI" sz="2400" noProof="1" smtClean="0">
                <a:ln w="18415" cmpd="sng">
                  <a:solidFill>
                    <a:srgbClr val="FFFFFF"/>
                  </a:solidFill>
                  <a:prstDash val="solid"/>
                </a:ln>
                <a:solidFill>
                  <a:srgbClr val="FFFFFF"/>
                </a:solidFill>
                <a:effectLst>
                  <a:outerShdw blurRad="63500" dir="3600000" algn="tl" rotWithShape="0">
                    <a:srgbClr val="000000">
                      <a:alpha val="70000"/>
                    </a:srgbClr>
                  </a:outerShdw>
                </a:effectLst>
              </a:rPr>
              <a:t>Menjaga </a:t>
            </a:r>
            <a:r>
              <a:rPr lang="fi-FI" sz="2400" noProof="1">
                <a:ln w="18415" cmpd="sng">
                  <a:solidFill>
                    <a:srgbClr val="FFFFFF"/>
                  </a:solidFill>
                  <a:prstDash val="solid"/>
                </a:ln>
                <a:solidFill>
                  <a:srgbClr val="FFFFFF"/>
                </a:solidFill>
                <a:effectLst>
                  <a:outerShdw blurRad="63500" dir="3600000" algn="tl" rotWithShape="0">
                    <a:srgbClr val="000000">
                      <a:alpha val="70000"/>
                    </a:srgbClr>
                  </a:outerShdw>
                </a:effectLst>
              </a:rPr>
              <a:t>agama dari segi kewujudannya </a:t>
            </a:r>
            <a:endParaRPr lang="fi-FI" sz="2400" noProof="1"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457200" lvl="0" indent="-457200" algn="just" defTabSz="1377950">
              <a:lnSpc>
                <a:spcPct val="90000"/>
              </a:lnSpc>
              <a:spcBef>
                <a:spcPct val="0"/>
              </a:spcBef>
              <a:spcAft>
                <a:spcPct val="35000"/>
              </a:spcAft>
              <a:buFont typeface="Wingdings" pitchFamily="2" charset="2"/>
              <a:buChar char="v"/>
            </a:pPr>
            <a:r>
              <a:rPr lang="fi-FI" sz="2400" noProof="1">
                <a:ln w="18415" cmpd="sng">
                  <a:solidFill>
                    <a:srgbClr val="FFFFFF"/>
                  </a:solidFill>
                  <a:prstDash val="solid"/>
                </a:ln>
                <a:solidFill>
                  <a:srgbClr val="FFFFFF"/>
                </a:solidFill>
                <a:effectLst>
                  <a:outerShdw blurRad="63500" dir="3600000" algn="tl" rotWithShape="0">
                    <a:srgbClr val="000000">
                      <a:alpha val="70000"/>
                    </a:srgbClr>
                  </a:outerShdw>
                </a:effectLst>
              </a:rPr>
              <a:t>B</a:t>
            </a:r>
            <a:r>
              <a:rPr lang="fi-FI" sz="2400" noProof="1" smtClean="0">
                <a:ln w="18415" cmpd="sng">
                  <a:solidFill>
                    <a:srgbClr val="FFFFFF"/>
                  </a:solidFill>
                  <a:prstDash val="solid"/>
                </a:ln>
                <a:solidFill>
                  <a:srgbClr val="FFFFFF"/>
                </a:solidFill>
                <a:effectLst>
                  <a:outerShdw blurRad="63500" dir="3600000" algn="tl" rotWithShape="0">
                    <a:srgbClr val="000000">
                      <a:alpha val="70000"/>
                    </a:srgbClr>
                  </a:outerShdw>
                </a:effectLst>
              </a:rPr>
              <a:t>eramal dan menghayati ajaran agama </a:t>
            </a:r>
          </a:p>
          <a:p>
            <a:pPr marL="457200" lvl="0" indent="-457200" algn="just" defTabSz="1377950">
              <a:lnSpc>
                <a:spcPct val="90000"/>
              </a:lnSpc>
              <a:spcBef>
                <a:spcPct val="0"/>
              </a:spcBef>
              <a:spcAft>
                <a:spcPct val="35000"/>
              </a:spcAft>
              <a:buFont typeface="Wingdings" pitchFamily="2" charset="2"/>
              <a:buChar char="v"/>
            </a:pPr>
            <a:r>
              <a:rPr lang="fi-FI"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melaksanakan amal makruf dan nahi mungkar</a:t>
            </a:r>
            <a:endParaRPr lang="fi-FI" sz="2400" noProof="1"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80053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 name="TextBox 1"/>
          <p:cNvSpPr txBox="1"/>
          <p:nvPr/>
        </p:nvSpPr>
        <p:spPr>
          <a:xfrm>
            <a:off x="179512" y="1340768"/>
            <a:ext cx="8712968" cy="5293757"/>
          </a:xfrm>
          <a:prstGeom prst="rect">
            <a:avLst/>
          </a:prstGeom>
          <a:noFill/>
        </p:spPr>
        <p:txBody>
          <a:bodyPr wrap="square" rtlCol="0">
            <a:spAutoFit/>
          </a:bodyPr>
          <a:lstStyle/>
          <a:p>
            <a:r>
              <a:rPr lang="en-US" sz="2600" b="1" dirty="0" err="1"/>
              <a:t>Dalam</a:t>
            </a:r>
            <a:r>
              <a:rPr lang="en-US" sz="2600" b="1" dirty="0"/>
              <a:t> </a:t>
            </a:r>
            <a:r>
              <a:rPr lang="en-US" sz="2600" b="1" dirty="0" err="1"/>
              <a:t>menentukan</a:t>
            </a:r>
            <a:r>
              <a:rPr lang="en-US" sz="2600" b="1" dirty="0"/>
              <a:t> </a:t>
            </a:r>
            <a:r>
              <a:rPr lang="en-US" sz="2600" b="1" dirty="0" err="1"/>
              <a:t>awlawiyyat</a:t>
            </a:r>
            <a:r>
              <a:rPr lang="en-US" sz="2600" b="1" dirty="0"/>
              <a:t> </a:t>
            </a:r>
            <a:r>
              <a:rPr lang="en-US" sz="2600" b="1" dirty="0" err="1"/>
              <a:t>dalam</a:t>
            </a:r>
            <a:r>
              <a:rPr lang="en-US" sz="2600" b="1" dirty="0"/>
              <a:t> </a:t>
            </a:r>
            <a:r>
              <a:rPr lang="en-US" sz="2600" b="1" dirty="0" err="1"/>
              <a:t>kehidupan</a:t>
            </a:r>
            <a:r>
              <a:rPr lang="en-US" sz="2600" b="1" dirty="0"/>
              <a:t> </a:t>
            </a:r>
            <a:r>
              <a:rPr lang="en-US" sz="2600" b="1" dirty="0" err="1"/>
              <a:t>ini</a:t>
            </a:r>
            <a:r>
              <a:rPr lang="en-US" sz="2600" b="1" dirty="0"/>
              <a:t>, </a:t>
            </a:r>
            <a:r>
              <a:rPr lang="en-US" sz="2600" b="1" dirty="0" err="1"/>
              <a:t>umat</a:t>
            </a:r>
            <a:r>
              <a:rPr lang="en-US" sz="2600" b="1" dirty="0"/>
              <a:t> Islam </a:t>
            </a:r>
            <a:r>
              <a:rPr lang="en-US" sz="2600" b="1" dirty="0" err="1"/>
              <a:t>perlulah</a:t>
            </a:r>
            <a:r>
              <a:rPr lang="en-US" sz="2600" b="1" dirty="0"/>
              <a:t> </a:t>
            </a:r>
            <a:r>
              <a:rPr lang="en-US" sz="2600" b="1" dirty="0" err="1"/>
              <a:t>memahami</a:t>
            </a:r>
            <a:r>
              <a:rPr lang="en-US" sz="2600" b="1" dirty="0"/>
              <a:t> </a:t>
            </a:r>
            <a:r>
              <a:rPr lang="en-US" sz="2600" b="1" dirty="0" err="1"/>
              <a:t>tujuan</a:t>
            </a:r>
            <a:r>
              <a:rPr lang="en-US" sz="2600" b="1" dirty="0"/>
              <a:t> </a:t>
            </a:r>
            <a:r>
              <a:rPr lang="en-US" sz="2600" b="1" dirty="0" err="1"/>
              <a:t>syarak</a:t>
            </a:r>
            <a:r>
              <a:rPr lang="en-US" sz="2600" b="1" dirty="0"/>
              <a:t> </a:t>
            </a:r>
            <a:r>
              <a:rPr lang="en-US" sz="2600" b="1" dirty="0" err="1"/>
              <a:t>ataupun</a:t>
            </a:r>
            <a:r>
              <a:rPr lang="en-US" sz="2600" b="1" dirty="0"/>
              <a:t> yang di </a:t>
            </a:r>
            <a:r>
              <a:rPr lang="en-US" sz="2600" b="1" dirty="0" err="1"/>
              <a:t>sebut</a:t>
            </a:r>
            <a:r>
              <a:rPr lang="en-US" sz="2600" b="1" dirty="0"/>
              <a:t> </a:t>
            </a:r>
            <a:r>
              <a:rPr lang="en-US" sz="2600" b="1" dirty="0" err="1"/>
              <a:t>sebagai</a:t>
            </a:r>
            <a:r>
              <a:rPr lang="ms-MY" sz="2600" b="1" i="1" dirty="0"/>
              <a:t> Maqasid al-Syariah</a:t>
            </a:r>
            <a:r>
              <a:rPr lang="ms-MY" sz="2600" b="1" dirty="0"/>
              <a:t> demi menjaga tata susila, kepentingan dan sistem hidup dengan meletakan kepada tahap </a:t>
            </a:r>
            <a:r>
              <a:rPr lang="ms-MY" sz="2600" b="1" i="1" dirty="0">
                <a:solidFill>
                  <a:srgbClr val="7030A0"/>
                </a:solidFill>
              </a:rPr>
              <a:t>Dharuriyyat</a:t>
            </a:r>
            <a:r>
              <a:rPr lang="ms-MY" sz="2600" b="1" dirty="0">
                <a:solidFill>
                  <a:srgbClr val="7030A0"/>
                </a:solidFill>
              </a:rPr>
              <a:t> (Keutamaan) </a:t>
            </a:r>
            <a:r>
              <a:rPr lang="ms-MY" sz="2600" b="1" i="1" dirty="0">
                <a:solidFill>
                  <a:srgbClr val="7030A0"/>
                </a:solidFill>
              </a:rPr>
              <a:t>Hajiyyat</a:t>
            </a:r>
            <a:r>
              <a:rPr lang="ms-MY" sz="2600" b="1" dirty="0">
                <a:solidFill>
                  <a:srgbClr val="7030A0"/>
                </a:solidFill>
              </a:rPr>
              <a:t> (Keperluan) dan </a:t>
            </a:r>
            <a:r>
              <a:rPr lang="ms-MY" sz="2600" b="1" i="1" dirty="0">
                <a:solidFill>
                  <a:srgbClr val="7030A0"/>
                </a:solidFill>
              </a:rPr>
              <a:t>Tahsiniyyat</a:t>
            </a:r>
            <a:r>
              <a:rPr lang="ms-MY" sz="2600" b="1" dirty="0">
                <a:solidFill>
                  <a:srgbClr val="7030A0"/>
                </a:solidFill>
              </a:rPr>
              <a:t> (Tambahan)</a:t>
            </a:r>
            <a:r>
              <a:rPr lang="ms-MY" sz="2600" b="1" dirty="0"/>
              <a:t>. Dalam hal ini apa yang penting bagi diri kita sebagai umat Islam hendaklah pertama: </a:t>
            </a:r>
            <a:r>
              <a:rPr lang="ms-MY" sz="2600" b="1" dirty="0">
                <a:solidFill>
                  <a:srgbClr val="7030A0"/>
                </a:solidFill>
              </a:rPr>
              <a:t>menjaga agama dari segi kewujudannya</a:t>
            </a:r>
            <a:r>
              <a:rPr lang="ms-MY" sz="2600" b="1" dirty="0"/>
              <a:t>, Kedua:</a:t>
            </a:r>
            <a:r>
              <a:rPr lang="ms-MY" sz="2600" b="1" dirty="0">
                <a:solidFill>
                  <a:srgbClr val="7030A0"/>
                </a:solidFill>
              </a:rPr>
              <a:t>beramal dan menghayati ajaran agama</a:t>
            </a:r>
            <a:r>
              <a:rPr lang="ms-MY" sz="2600" b="1" dirty="0"/>
              <a:t> dan yang ketiga:</a:t>
            </a:r>
            <a:r>
              <a:rPr lang="ms-MY" sz="2600" b="1" dirty="0">
                <a:solidFill>
                  <a:srgbClr val="7030A0"/>
                </a:solidFill>
              </a:rPr>
              <a:t>melaksanakan amal makruf dan nahi mungkar</a:t>
            </a:r>
            <a:r>
              <a:rPr lang="ms-MY" sz="2600" b="1" dirty="0"/>
              <a:t>. Menurut Imam al-Ghazali di dalam kitabnya </a:t>
            </a:r>
            <a:r>
              <a:rPr lang="ms-MY" sz="2600" b="1" i="1" dirty="0">
                <a:solidFill>
                  <a:srgbClr val="7030A0"/>
                </a:solidFill>
              </a:rPr>
              <a:t>al-Mustashfa'</a:t>
            </a:r>
            <a:r>
              <a:rPr lang="ms-MY" sz="2600" b="1" dirty="0"/>
              <a:t> bahawa lima perkara pokok yang perlu dipelihara dalam maksud syariah itu sendiri iaitu; </a:t>
            </a:r>
            <a:r>
              <a:rPr lang="ms-MY" sz="2600" b="1" dirty="0">
                <a:solidFill>
                  <a:srgbClr val="7030A0"/>
                </a:solidFill>
              </a:rPr>
              <a:t>agama, diri, akal, keturunan dan harta</a:t>
            </a:r>
            <a:r>
              <a:rPr lang="ms-MY" sz="2600" b="1" dirty="0"/>
              <a:t>.</a:t>
            </a:r>
            <a:endParaRPr lang="en-MY" sz="2600" b="1" i="1" dirty="0"/>
          </a:p>
        </p:txBody>
      </p:sp>
    </p:spTree>
    <p:extLst>
      <p:ext uri="{BB962C8B-B14F-4D97-AF65-F5344CB8AC3E}">
        <p14:creationId xmlns:p14="http://schemas.microsoft.com/office/powerpoint/2010/main" val="291599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pic>
        <p:nvPicPr>
          <p:cNvPr id="307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1077" y="2060848"/>
            <a:ext cx="8409838"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51520" y="1412776"/>
            <a:ext cx="4464496" cy="57606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800" b="1" dirty="0"/>
              <a:t>S</a:t>
            </a:r>
            <a:r>
              <a:rPr lang="en-US" sz="2800" b="1" dirty="0" smtClean="0"/>
              <a:t>urah al-Haj </a:t>
            </a:r>
            <a:r>
              <a:rPr lang="en-US" sz="2800" b="1" dirty="0" err="1" smtClean="0"/>
              <a:t>ayat</a:t>
            </a:r>
            <a:r>
              <a:rPr lang="en-US" sz="2800" b="1" dirty="0" smtClean="0"/>
              <a:t> 41:</a:t>
            </a:r>
            <a:endParaRPr lang="en-MY"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Freeform 13"/>
          <p:cNvSpPr/>
          <p:nvPr/>
        </p:nvSpPr>
        <p:spPr>
          <a:xfrm>
            <a:off x="179512" y="4107454"/>
            <a:ext cx="8784976" cy="2561906"/>
          </a:xfrm>
          <a:custGeom>
            <a:avLst/>
            <a:gdLst>
              <a:gd name="connsiteX0" fmla="*/ 0 w 4502304"/>
              <a:gd name="connsiteY0" fmla="*/ 264590 h 1587510"/>
              <a:gd name="connsiteX1" fmla="*/ 264590 w 4502304"/>
              <a:gd name="connsiteY1" fmla="*/ 0 h 1587510"/>
              <a:gd name="connsiteX2" fmla="*/ 4237714 w 4502304"/>
              <a:gd name="connsiteY2" fmla="*/ 0 h 1587510"/>
              <a:gd name="connsiteX3" fmla="*/ 4502304 w 4502304"/>
              <a:gd name="connsiteY3" fmla="*/ 264590 h 1587510"/>
              <a:gd name="connsiteX4" fmla="*/ 4502304 w 4502304"/>
              <a:gd name="connsiteY4" fmla="*/ 1322920 h 1587510"/>
              <a:gd name="connsiteX5" fmla="*/ 4237714 w 4502304"/>
              <a:gd name="connsiteY5" fmla="*/ 1587510 h 1587510"/>
              <a:gd name="connsiteX6" fmla="*/ 264590 w 4502304"/>
              <a:gd name="connsiteY6" fmla="*/ 1587510 h 1587510"/>
              <a:gd name="connsiteX7" fmla="*/ 0 w 4502304"/>
              <a:gd name="connsiteY7" fmla="*/ 1322920 h 1587510"/>
              <a:gd name="connsiteX8" fmla="*/ 0 w 4502304"/>
              <a:gd name="connsiteY8" fmla="*/ 264590 h 158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2304" h="1587510">
                <a:moveTo>
                  <a:pt x="0" y="264590"/>
                </a:moveTo>
                <a:cubicBezTo>
                  <a:pt x="0" y="118461"/>
                  <a:pt x="118461" y="0"/>
                  <a:pt x="264590" y="0"/>
                </a:cubicBezTo>
                <a:lnTo>
                  <a:pt x="4237714" y="0"/>
                </a:lnTo>
                <a:cubicBezTo>
                  <a:pt x="4383843" y="0"/>
                  <a:pt x="4502304" y="118461"/>
                  <a:pt x="4502304" y="264590"/>
                </a:cubicBezTo>
                <a:lnTo>
                  <a:pt x="4502304" y="1322920"/>
                </a:lnTo>
                <a:cubicBezTo>
                  <a:pt x="4502304" y="1469049"/>
                  <a:pt x="4383843" y="1587510"/>
                  <a:pt x="4237714" y="1587510"/>
                </a:cubicBezTo>
                <a:lnTo>
                  <a:pt x="264590" y="1587510"/>
                </a:lnTo>
                <a:cubicBezTo>
                  <a:pt x="118461" y="1587510"/>
                  <a:pt x="0" y="1469049"/>
                  <a:pt x="0" y="1322920"/>
                </a:cubicBezTo>
                <a:lnTo>
                  <a:pt x="0" y="264590"/>
                </a:lnTo>
                <a:close/>
              </a:path>
            </a:pathLst>
          </a:custGeom>
          <a:ln w="57150">
            <a:solidFill>
              <a:srgbClr val="0070C0"/>
            </a:solidFill>
          </a:ln>
        </p:spPr>
        <p:style>
          <a:lnRef idx="2">
            <a:schemeClr val="accent1"/>
          </a:lnRef>
          <a:fillRef idx="1">
            <a:schemeClr val="lt1"/>
          </a:fillRef>
          <a:effectRef idx="0">
            <a:schemeClr val="accent1"/>
          </a:effectRef>
          <a:fontRef idx="minor">
            <a:schemeClr val="dk1"/>
          </a:fontRef>
        </p:style>
        <p:txBody>
          <a:bodyPr spcFirstLastPara="0" vert="horz" wrap="square" lIns="214656" tIns="214656" rIns="214656" bIns="214656" numCol="1" spcCol="1270" anchor="ctr" anchorCtr="0">
            <a:noAutofit/>
          </a:bodyPr>
          <a:lstStyle/>
          <a:p>
            <a:pPr lvl="0" algn="ctr" defTabSz="1600200">
              <a:lnSpc>
                <a:spcPct val="90000"/>
              </a:lnSpc>
              <a:spcBef>
                <a:spcPct val="0"/>
              </a:spcBef>
              <a:spcAft>
                <a:spcPct val="35000"/>
              </a:spcAft>
            </a:pPr>
            <a:r>
              <a:rPr lang="en-US" sz="2400" b="1" noProof="1"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a:t>
            </a:r>
            <a:r>
              <a:rPr lang="en-US" sz="2400" b="1" noProof="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Iaitu mereka yang jika Kami berikan mereka kekuasaan </a:t>
            </a:r>
          </a:p>
          <a:p>
            <a:pPr lvl="0" algn="ctr" defTabSz="1600200">
              <a:lnSpc>
                <a:spcPct val="90000"/>
              </a:lnSpc>
              <a:spcBef>
                <a:spcPct val="0"/>
              </a:spcBef>
              <a:spcAft>
                <a:spcPct val="35000"/>
              </a:spcAft>
            </a:pPr>
            <a:r>
              <a:rPr lang="en-US" sz="2400" b="1" noProof="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memerintah bumi nescaya mereka mendirikan sembahyang serta </a:t>
            </a:r>
          </a:p>
          <a:p>
            <a:pPr lvl="0" algn="ctr" defTabSz="1600200">
              <a:lnSpc>
                <a:spcPct val="90000"/>
              </a:lnSpc>
              <a:spcBef>
                <a:spcPct val="0"/>
              </a:spcBef>
              <a:spcAft>
                <a:spcPct val="35000"/>
              </a:spcAft>
            </a:pPr>
            <a:r>
              <a:rPr lang="en-US" sz="2400" b="1" noProof="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memberi zakat, dan mereka menyuruh berbuat kebaikan serta</a:t>
            </a:r>
          </a:p>
          <a:p>
            <a:pPr lvl="0" algn="ctr" defTabSz="1600200">
              <a:lnSpc>
                <a:spcPct val="90000"/>
              </a:lnSpc>
              <a:spcBef>
                <a:spcPct val="0"/>
              </a:spcBef>
              <a:spcAft>
                <a:spcPct val="35000"/>
              </a:spcAft>
            </a:pPr>
            <a:r>
              <a:rPr lang="en-US" sz="2400" b="1" noProof="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 melarang dari melakukan perkara yang mungkar. </a:t>
            </a:r>
          </a:p>
          <a:p>
            <a:pPr lvl="0" algn="ctr" defTabSz="1600200">
              <a:lnSpc>
                <a:spcPct val="90000"/>
              </a:lnSpc>
              <a:spcBef>
                <a:spcPct val="0"/>
              </a:spcBef>
              <a:spcAft>
                <a:spcPct val="35000"/>
              </a:spcAft>
            </a:pPr>
            <a:r>
              <a:rPr lang="en-US" sz="2400" b="1" noProof="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Dan ingatlah bagi Allah jualah kesudahan segala urusan.”</a:t>
            </a:r>
            <a:endParaRPr lang="en-MY" sz="2400" b="1" kern="1200" noProof="1">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186321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3" name="Freeform 12"/>
          <p:cNvSpPr/>
          <p:nvPr/>
        </p:nvSpPr>
        <p:spPr>
          <a:xfrm>
            <a:off x="323528" y="1314174"/>
            <a:ext cx="7488410" cy="931204"/>
          </a:xfrm>
          <a:custGeom>
            <a:avLst/>
            <a:gdLst>
              <a:gd name="connsiteX0" fmla="*/ 0 w 7488410"/>
              <a:gd name="connsiteY0" fmla="*/ 117143 h 1171431"/>
              <a:gd name="connsiteX1" fmla="*/ 117143 w 7488410"/>
              <a:gd name="connsiteY1" fmla="*/ 0 h 1171431"/>
              <a:gd name="connsiteX2" fmla="*/ 7371267 w 7488410"/>
              <a:gd name="connsiteY2" fmla="*/ 0 h 1171431"/>
              <a:gd name="connsiteX3" fmla="*/ 7488410 w 7488410"/>
              <a:gd name="connsiteY3" fmla="*/ 117143 h 1171431"/>
              <a:gd name="connsiteX4" fmla="*/ 7488410 w 7488410"/>
              <a:gd name="connsiteY4" fmla="*/ 1054288 h 1171431"/>
              <a:gd name="connsiteX5" fmla="*/ 7371267 w 7488410"/>
              <a:gd name="connsiteY5" fmla="*/ 1171431 h 1171431"/>
              <a:gd name="connsiteX6" fmla="*/ 117143 w 7488410"/>
              <a:gd name="connsiteY6" fmla="*/ 1171431 h 1171431"/>
              <a:gd name="connsiteX7" fmla="*/ 0 w 7488410"/>
              <a:gd name="connsiteY7" fmla="*/ 1054288 h 1171431"/>
              <a:gd name="connsiteX8" fmla="*/ 0 w 7488410"/>
              <a:gd name="connsiteY8" fmla="*/ 117143 h 117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8410" h="1171431">
                <a:moveTo>
                  <a:pt x="0" y="117143"/>
                </a:moveTo>
                <a:cubicBezTo>
                  <a:pt x="0" y="52447"/>
                  <a:pt x="52447" y="0"/>
                  <a:pt x="117143" y="0"/>
                </a:cubicBezTo>
                <a:lnTo>
                  <a:pt x="7371267" y="0"/>
                </a:lnTo>
                <a:cubicBezTo>
                  <a:pt x="7435963" y="0"/>
                  <a:pt x="7488410" y="52447"/>
                  <a:pt x="7488410" y="117143"/>
                </a:cubicBezTo>
                <a:lnTo>
                  <a:pt x="7488410" y="1054288"/>
                </a:lnTo>
                <a:cubicBezTo>
                  <a:pt x="7488410" y="1118984"/>
                  <a:pt x="7435963" y="1171431"/>
                  <a:pt x="7371267" y="1171431"/>
                </a:cubicBezTo>
                <a:lnTo>
                  <a:pt x="117143" y="1171431"/>
                </a:lnTo>
                <a:cubicBezTo>
                  <a:pt x="52447" y="1171431"/>
                  <a:pt x="0" y="1118984"/>
                  <a:pt x="0" y="1054288"/>
                </a:cubicBezTo>
                <a:lnTo>
                  <a:pt x="0" y="117143"/>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95270" tIns="74950" rIns="95270" bIns="74950" numCol="1" spcCol="1270" anchor="ctr" anchorCtr="0">
            <a:noAutofit/>
          </a:bodyPr>
          <a:lstStyle/>
          <a:p>
            <a:pPr lvl="0" algn="ctr" defTabSz="1422400">
              <a:lnSpc>
                <a:spcPct val="90000"/>
              </a:lnSpc>
              <a:spcBef>
                <a:spcPct val="0"/>
              </a:spcBef>
              <a:spcAft>
                <a:spcPct val="35000"/>
              </a:spcAft>
            </a:pPr>
            <a:r>
              <a:rPr lang="fi-FI" sz="2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t>
            </a:r>
            <a:r>
              <a:rPr lang="fi-FI"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eutamaan yang perlu dilaksanakan di dalam bidang kemasyarakatan adalah</a:t>
            </a:r>
            <a:r>
              <a:rPr lang="fi-FI" sz="2600" b="1"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MY" sz="2600" b="1"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Freeform 13"/>
          <p:cNvSpPr/>
          <p:nvPr/>
        </p:nvSpPr>
        <p:spPr>
          <a:xfrm>
            <a:off x="539552" y="2636912"/>
            <a:ext cx="7488832" cy="2952328"/>
          </a:xfrm>
          <a:custGeom>
            <a:avLst/>
            <a:gdLst>
              <a:gd name="connsiteX0" fmla="*/ 0 w 6246692"/>
              <a:gd name="connsiteY0" fmla="*/ 195278 h 1171431"/>
              <a:gd name="connsiteX1" fmla="*/ 195278 w 6246692"/>
              <a:gd name="connsiteY1" fmla="*/ 0 h 1171431"/>
              <a:gd name="connsiteX2" fmla="*/ 6051414 w 6246692"/>
              <a:gd name="connsiteY2" fmla="*/ 0 h 1171431"/>
              <a:gd name="connsiteX3" fmla="*/ 6246692 w 6246692"/>
              <a:gd name="connsiteY3" fmla="*/ 195278 h 1171431"/>
              <a:gd name="connsiteX4" fmla="*/ 6246692 w 6246692"/>
              <a:gd name="connsiteY4" fmla="*/ 976153 h 1171431"/>
              <a:gd name="connsiteX5" fmla="*/ 6051414 w 6246692"/>
              <a:gd name="connsiteY5" fmla="*/ 1171431 h 1171431"/>
              <a:gd name="connsiteX6" fmla="*/ 195278 w 6246692"/>
              <a:gd name="connsiteY6" fmla="*/ 1171431 h 1171431"/>
              <a:gd name="connsiteX7" fmla="*/ 0 w 6246692"/>
              <a:gd name="connsiteY7" fmla="*/ 976153 h 1171431"/>
              <a:gd name="connsiteX8" fmla="*/ 0 w 6246692"/>
              <a:gd name="connsiteY8" fmla="*/ 195278 h 117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692" h="1171431">
                <a:moveTo>
                  <a:pt x="0" y="195278"/>
                </a:moveTo>
                <a:cubicBezTo>
                  <a:pt x="0" y="87429"/>
                  <a:pt x="87429" y="0"/>
                  <a:pt x="195278" y="0"/>
                </a:cubicBezTo>
                <a:lnTo>
                  <a:pt x="6051414" y="0"/>
                </a:lnTo>
                <a:cubicBezTo>
                  <a:pt x="6159263" y="0"/>
                  <a:pt x="6246692" y="87429"/>
                  <a:pt x="6246692" y="195278"/>
                </a:cubicBezTo>
                <a:lnTo>
                  <a:pt x="6246692" y="976153"/>
                </a:lnTo>
                <a:cubicBezTo>
                  <a:pt x="6246692" y="1084002"/>
                  <a:pt x="6159263" y="1171431"/>
                  <a:pt x="6051414" y="1171431"/>
                </a:cubicBezTo>
                <a:lnTo>
                  <a:pt x="195278" y="1171431"/>
                </a:lnTo>
                <a:cubicBezTo>
                  <a:pt x="87429" y="1171431"/>
                  <a:pt x="0" y="1084002"/>
                  <a:pt x="0" y="976153"/>
                </a:cubicBezTo>
                <a:lnTo>
                  <a:pt x="0" y="195278"/>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56763" tIns="156763" rIns="156763" bIns="156763" numCol="1" spcCol="1270" anchor="ctr" anchorCtr="0">
            <a:noAutofit/>
          </a:bodyPr>
          <a:lstStyle/>
          <a:p>
            <a:pPr lvl="0" defTabSz="622300">
              <a:lnSpc>
                <a:spcPct val="90000"/>
              </a:lnSpc>
              <a:spcBef>
                <a:spcPct val="0"/>
              </a:spcBef>
              <a:spcAft>
                <a:spcPct val="35000"/>
              </a:spcAft>
            </a:pPr>
            <a:r>
              <a:rPr lang="fi-FI" sz="32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1) Perubahan </a:t>
            </a:r>
            <a:r>
              <a:rPr lang="fi-FI" sz="3200" dirty="0">
                <a:ln w="18415" cmpd="sng">
                  <a:solidFill>
                    <a:schemeClr val="tx1"/>
                  </a:solidFill>
                  <a:prstDash val="solid"/>
                </a:ln>
                <a:solidFill>
                  <a:schemeClr val="tx1"/>
                </a:solidFill>
                <a:effectLst>
                  <a:outerShdw blurRad="63500" dir="3600000" algn="tl" rotWithShape="0">
                    <a:srgbClr val="000000">
                      <a:alpha val="70000"/>
                    </a:srgbClr>
                  </a:outerShdw>
                </a:effectLst>
              </a:rPr>
              <a:t>mentaliti akal sebelum perubahan organisasi</a:t>
            </a:r>
            <a:r>
              <a:rPr lang="fi-FI" sz="32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a:t>
            </a:r>
            <a:r>
              <a:rPr lang="fi-FI" sz="3200" dirty="0">
                <a:ln w="18415" cmpd="sng">
                  <a:solidFill>
                    <a:schemeClr val="tx1"/>
                  </a:solidFill>
                  <a:prstDash val="solid"/>
                </a:ln>
                <a:solidFill>
                  <a:schemeClr val="tx1"/>
                </a:solidFill>
                <a:effectLst>
                  <a:outerShdw blurRad="63500" dir="3600000" algn="tl" rotWithShape="0">
                    <a:srgbClr val="000000">
                      <a:alpha val="70000"/>
                    </a:srgbClr>
                  </a:outerShdw>
                </a:effectLst>
              </a:rPr>
              <a:t>Dengan kata lain pendidikan dan pembaharuan sikap </a:t>
            </a:r>
            <a:r>
              <a:rPr lang="fi-FI" sz="32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individu </a:t>
            </a:r>
            <a:r>
              <a:rPr lang="fi-FI" sz="3200" dirty="0">
                <a:ln w="18415" cmpd="sng">
                  <a:solidFill>
                    <a:schemeClr val="tx1"/>
                  </a:solidFill>
                  <a:prstDash val="solid"/>
                </a:ln>
                <a:solidFill>
                  <a:schemeClr val="tx1"/>
                </a:solidFill>
                <a:effectLst>
                  <a:outerShdw blurRad="63500" dir="3600000" algn="tl" rotWithShape="0">
                    <a:srgbClr val="000000">
                      <a:alpha val="70000"/>
                    </a:srgbClr>
                  </a:outerShdw>
                </a:effectLst>
              </a:rPr>
              <a:t>mestilah di dahulukan sebelum mengemas kembali </a:t>
            </a:r>
            <a:r>
              <a:rPr lang="fi-FI" sz="32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organisasi </a:t>
            </a:r>
            <a:r>
              <a:rPr lang="fi-FI" sz="3200" dirty="0">
                <a:ln w="18415" cmpd="sng">
                  <a:solidFill>
                    <a:schemeClr val="tx1"/>
                  </a:solidFill>
                  <a:prstDash val="solid"/>
                </a:ln>
                <a:solidFill>
                  <a:schemeClr val="tx1"/>
                </a:solidFill>
                <a:effectLst>
                  <a:outerShdw blurRad="63500" dir="3600000" algn="tl" rotWithShape="0">
                    <a:srgbClr val="000000">
                      <a:alpha val="70000"/>
                    </a:srgbClr>
                  </a:outerShdw>
                </a:effectLst>
              </a:rPr>
              <a:t>ataupun institusi. </a:t>
            </a:r>
            <a:endParaRPr lang="fi-FI" sz="3200" kern="1200" dirty="0" smtClean="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13408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Pujian Kepada Allah  S.W.T.</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 name="TextBox 1"/>
          <p:cNvSpPr txBox="1"/>
          <p:nvPr/>
        </p:nvSpPr>
        <p:spPr>
          <a:xfrm>
            <a:off x="228600" y="1524000"/>
            <a:ext cx="8534400" cy="4154984"/>
          </a:xfrm>
          <a:prstGeom prst="rect">
            <a:avLst/>
          </a:prstGeom>
          <a:noFill/>
        </p:spPr>
        <p:txBody>
          <a:bodyPr wrap="square" rtlCol="0">
            <a:spAutoFit/>
          </a:bodyPr>
          <a:lstStyle/>
          <a:p>
            <a:pPr algn="ctr" rtl="1"/>
            <a:r>
              <a:rPr lang="ar-SA"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اَلْحَمْدُ لِلَّهِ الْغَنِيِّ وَكُل مَا سِوَاهُ إلَيْه فَقِيْرٌ، </a:t>
            </a:r>
            <a:endPar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a:p>
            <a:pPr algn="ctr"/>
            <a:r>
              <a:rPr lang="ar-SA"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أَحْمَدُهُ </a:t>
            </a:r>
            <a:r>
              <a:rPr lang="ar-SA"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سُبْحَانَهُ وَتَعَالَى وَهُوَ بِالْحَمْدِ جَدِيْرٌ</a:t>
            </a:r>
            <a:endParaRPr lang="en-MY"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1206809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Rectangle 7"/>
          <p:cNvSpPr/>
          <p:nvPr/>
        </p:nvSpPr>
        <p:spPr>
          <a:xfrm>
            <a:off x="179512" y="1700808"/>
            <a:ext cx="5431102" cy="707886"/>
          </a:xfrm>
          <a:prstGeom prst="rect">
            <a:avLst/>
          </a:prstGeom>
          <a:noFill/>
        </p:spPr>
        <p:txBody>
          <a:bodyPr wrap="none" lIns="91440" tIns="45720" rIns="91440" bIns="45720">
            <a:spAutoFit/>
          </a:bodyPr>
          <a:lstStyle/>
          <a:p>
            <a:pPr algn="ctr"/>
            <a:r>
              <a:rPr lang="en-US" sz="4000" b="1" dirty="0"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Prof </a:t>
            </a:r>
            <a:r>
              <a:rPr lang="en-US" sz="4000" b="1" dirty="0" err="1"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Dr</a:t>
            </a:r>
            <a:r>
              <a:rPr lang="en-US" sz="4000" b="1" dirty="0"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 Yusuf al-</a:t>
            </a:r>
            <a:r>
              <a:rPr lang="en-US" sz="4000" b="1" dirty="0" err="1"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Qadrawi</a:t>
            </a:r>
            <a:endParaRPr lang="en-US" sz="4000" b="1" cap="none" spc="0" dirty="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endParaRPr>
          </a:p>
        </p:txBody>
      </p:sp>
      <p:sp>
        <p:nvSpPr>
          <p:cNvPr id="13" name="Rectangle 12"/>
          <p:cNvSpPr/>
          <p:nvPr/>
        </p:nvSpPr>
        <p:spPr>
          <a:xfrm>
            <a:off x="683568" y="2492896"/>
            <a:ext cx="7488832" cy="34673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56763" tIns="156763" rIns="156763" bIns="156763" numCol="1" spcCol="1270" anchor="ctr" anchorCtr="0">
            <a:noAutofit/>
          </a:bodyPr>
          <a:lstStyle/>
          <a:p>
            <a:pPr lvl="0" defTabSz="622300">
              <a:lnSpc>
                <a:spcPct val="90000"/>
              </a:lnSpc>
              <a:spcBef>
                <a:spcPct val="0"/>
              </a:spcBef>
              <a:spcAft>
                <a:spcPct val="35000"/>
              </a:spcAft>
            </a:pPr>
            <a:r>
              <a:rPr lang="fi-FI" sz="3200" i="1" dirty="0">
                <a:ln w="18415" cmpd="sng">
                  <a:solidFill>
                    <a:srgbClr val="FFFFFF"/>
                  </a:solidFill>
                  <a:prstDash val="solid"/>
                </a:ln>
                <a:solidFill>
                  <a:srgbClr val="FFFFFF"/>
                </a:solidFill>
                <a:effectLst>
                  <a:outerShdw blurRad="63500" dir="3600000" algn="tl" rotWithShape="0">
                    <a:srgbClr val="000000">
                      <a:alpha val="70000"/>
                    </a:srgbClr>
                  </a:outerShdw>
                </a:effectLst>
              </a:rPr>
              <a:t>“pendidikan merangkumi keseluruhan hidup termasuklah akal, hati, rohani, jasmani, akhlak dan tingkahlaku, ia bertujuan untuk membentuk manusia bagi menghadapi masyarakat yang sering berhadapan dengan kebaikan, kejahatan, kemanisan dan kepahitan”</a:t>
            </a:r>
          </a:p>
        </p:txBody>
      </p:sp>
    </p:spTree>
    <p:extLst>
      <p:ext uri="{BB962C8B-B14F-4D97-AF65-F5344CB8AC3E}">
        <p14:creationId xmlns:p14="http://schemas.microsoft.com/office/powerpoint/2010/main" val="2512738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Freeform 7"/>
          <p:cNvSpPr/>
          <p:nvPr/>
        </p:nvSpPr>
        <p:spPr>
          <a:xfrm>
            <a:off x="706325" y="2132856"/>
            <a:ext cx="7731350" cy="2952328"/>
          </a:xfrm>
          <a:custGeom>
            <a:avLst/>
            <a:gdLst>
              <a:gd name="connsiteX0" fmla="*/ 0 w 6246692"/>
              <a:gd name="connsiteY0" fmla="*/ 195278 h 1171431"/>
              <a:gd name="connsiteX1" fmla="*/ 195278 w 6246692"/>
              <a:gd name="connsiteY1" fmla="*/ 0 h 1171431"/>
              <a:gd name="connsiteX2" fmla="*/ 6051414 w 6246692"/>
              <a:gd name="connsiteY2" fmla="*/ 0 h 1171431"/>
              <a:gd name="connsiteX3" fmla="*/ 6246692 w 6246692"/>
              <a:gd name="connsiteY3" fmla="*/ 195278 h 1171431"/>
              <a:gd name="connsiteX4" fmla="*/ 6246692 w 6246692"/>
              <a:gd name="connsiteY4" fmla="*/ 976153 h 1171431"/>
              <a:gd name="connsiteX5" fmla="*/ 6051414 w 6246692"/>
              <a:gd name="connsiteY5" fmla="*/ 1171431 h 1171431"/>
              <a:gd name="connsiteX6" fmla="*/ 195278 w 6246692"/>
              <a:gd name="connsiteY6" fmla="*/ 1171431 h 1171431"/>
              <a:gd name="connsiteX7" fmla="*/ 0 w 6246692"/>
              <a:gd name="connsiteY7" fmla="*/ 976153 h 1171431"/>
              <a:gd name="connsiteX8" fmla="*/ 0 w 6246692"/>
              <a:gd name="connsiteY8" fmla="*/ 195278 h 117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692" h="1171431">
                <a:moveTo>
                  <a:pt x="0" y="195278"/>
                </a:moveTo>
                <a:cubicBezTo>
                  <a:pt x="0" y="87429"/>
                  <a:pt x="87429" y="0"/>
                  <a:pt x="195278" y="0"/>
                </a:cubicBezTo>
                <a:lnTo>
                  <a:pt x="6051414" y="0"/>
                </a:lnTo>
                <a:cubicBezTo>
                  <a:pt x="6159263" y="0"/>
                  <a:pt x="6246692" y="87429"/>
                  <a:pt x="6246692" y="195278"/>
                </a:cubicBezTo>
                <a:lnTo>
                  <a:pt x="6246692" y="976153"/>
                </a:lnTo>
                <a:cubicBezTo>
                  <a:pt x="6246692" y="1084002"/>
                  <a:pt x="6159263" y="1171431"/>
                  <a:pt x="6051414" y="1171431"/>
                </a:cubicBezTo>
                <a:lnTo>
                  <a:pt x="195278" y="1171431"/>
                </a:lnTo>
                <a:cubicBezTo>
                  <a:pt x="87429" y="1171431"/>
                  <a:pt x="0" y="1084002"/>
                  <a:pt x="0" y="976153"/>
                </a:cubicBezTo>
                <a:lnTo>
                  <a:pt x="0" y="195278"/>
                </a:lnTo>
                <a:close/>
              </a:path>
            </a:pathLst>
          </a:custGeom>
        </p:spPr>
        <p:style>
          <a:lnRef idx="1">
            <a:schemeClr val="accent4"/>
          </a:lnRef>
          <a:fillRef idx="2">
            <a:schemeClr val="accent4"/>
          </a:fillRef>
          <a:effectRef idx="1">
            <a:schemeClr val="accent4"/>
          </a:effectRef>
          <a:fontRef idx="minor">
            <a:schemeClr val="dk1"/>
          </a:fontRef>
        </p:style>
        <p:txBody>
          <a:bodyPr spcFirstLastPara="0" vert="horz" wrap="square" lIns="156763" tIns="156763" rIns="156763" bIns="156763" numCol="1" spcCol="1270" anchor="ctr" anchorCtr="0">
            <a:noAutofit/>
          </a:bodyPr>
          <a:lstStyle/>
          <a:p>
            <a:pPr lvl="0" algn="ctr" defTabSz="622300">
              <a:lnSpc>
                <a:spcPct val="90000"/>
              </a:lnSpc>
              <a:spcBef>
                <a:spcPct val="0"/>
              </a:spcBef>
              <a:spcAft>
                <a:spcPct val="35000"/>
              </a:spcAft>
            </a:pPr>
            <a:r>
              <a:rPr lang="fi-FI" sz="3200" dirty="0">
                <a:ln w="18415" cmpd="sng">
                  <a:solidFill>
                    <a:schemeClr val="tx2">
                      <a:lumMod val="60000"/>
                      <a:lumOff val="40000"/>
                    </a:schemeClr>
                  </a:solidFill>
                  <a:prstDash val="solid"/>
                </a:ln>
                <a:solidFill>
                  <a:schemeClr val="tx2">
                    <a:lumMod val="60000"/>
                    <a:lumOff val="40000"/>
                  </a:schemeClr>
                </a:solidFill>
                <a:effectLst>
                  <a:outerShdw blurRad="63500" dir="3600000" algn="tl" rotWithShape="0">
                    <a:srgbClr val="000000">
                      <a:alpha val="70000"/>
                    </a:srgbClr>
                  </a:outerShdw>
                </a:effectLst>
              </a:rPr>
              <a:t>Agama Islam sangat menganjurkan umatnya supaya membangunkan akal dan meningkatkan taraf kehidupan ke arah yang lebih maju dan dalam masa yang sama tidak mengabaikan pembangunan dari aspek keperibadian dan akhlak. </a:t>
            </a:r>
          </a:p>
        </p:txBody>
      </p:sp>
    </p:spTree>
    <p:extLst>
      <p:ext uri="{BB962C8B-B14F-4D97-AF65-F5344CB8AC3E}">
        <p14:creationId xmlns:p14="http://schemas.microsoft.com/office/powerpoint/2010/main" val="2486359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Freeform 7"/>
          <p:cNvSpPr/>
          <p:nvPr/>
        </p:nvSpPr>
        <p:spPr>
          <a:xfrm>
            <a:off x="539552" y="1916832"/>
            <a:ext cx="7992888" cy="3672408"/>
          </a:xfrm>
          <a:custGeom>
            <a:avLst/>
            <a:gdLst>
              <a:gd name="connsiteX0" fmla="*/ 0 w 6246692"/>
              <a:gd name="connsiteY0" fmla="*/ 195278 h 1171431"/>
              <a:gd name="connsiteX1" fmla="*/ 195278 w 6246692"/>
              <a:gd name="connsiteY1" fmla="*/ 0 h 1171431"/>
              <a:gd name="connsiteX2" fmla="*/ 6051414 w 6246692"/>
              <a:gd name="connsiteY2" fmla="*/ 0 h 1171431"/>
              <a:gd name="connsiteX3" fmla="*/ 6246692 w 6246692"/>
              <a:gd name="connsiteY3" fmla="*/ 195278 h 1171431"/>
              <a:gd name="connsiteX4" fmla="*/ 6246692 w 6246692"/>
              <a:gd name="connsiteY4" fmla="*/ 976153 h 1171431"/>
              <a:gd name="connsiteX5" fmla="*/ 6051414 w 6246692"/>
              <a:gd name="connsiteY5" fmla="*/ 1171431 h 1171431"/>
              <a:gd name="connsiteX6" fmla="*/ 195278 w 6246692"/>
              <a:gd name="connsiteY6" fmla="*/ 1171431 h 1171431"/>
              <a:gd name="connsiteX7" fmla="*/ 0 w 6246692"/>
              <a:gd name="connsiteY7" fmla="*/ 976153 h 1171431"/>
              <a:gd name="connsiteX8" fmla="*/ 0 w 6246692"/>
              <a:gd name="connsiteY8" fmla="*/ 195278 h 117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46692" h="1171431">
                <a:moveTo>
                  <a:pt x="0" y="195278"/>
                </a:moveTo>
                <a:cubicBezTo>
                  <a:pt x="0" y="87429"/>
                  <a:pt x="87429" y="0"/>
                  <a:pt x="195278" y="0"/>
                </a:cubicBezTo>
                <a:lnTo>
                  <a:pt x="6051414" y="0"/>
                </a:lnTo>
                <a:cubicBezTo>
                  <a:pt x="6159263" y="0"/>
                  <a:pt x="6246692" y="87429"/>
                  <a:pt x="6246692" y="195278"/>
                </a:cubicBezTo>
                <a:lnTo>
                  <a:pt x="6246692" y="976153"/>
                </a:lnTo>
                <a:cubicBezTo>
                  <a:pt x="6246692" y="1084002"/>
                  <a:pt x="6159263" y="1171431"/>
                  <a:pt x="6051414" y="1171431"/>
                </a:cubicBezTo>
                <a:lnTo>
                  <a:pt x="195278" y="1171431"/>
                </a:lnTo>
                <a:cubicBezTo>
                  <a:pt x="87429" y="1171431"/>
                  <a:pt x="0" y="1084002"/>
                  <a:pt x="0" y="976153"/>
                </a:cubicBezTo>
                <a:lnTo>
                  <a:pt x="0" y="195278"/>
                </a:lnTo>
                <a:close/>
              </a:path>
            </a:pathLst>
          </a:custGeom>
        </p:spPr>
        <p:style>
          <a:lnRef idx="1">
            <a:schemeClr val="accent6"/>
          </a:lnRef>
          <a:fillRef idx="3">
            <a:schemeClr val="accent6"/>
          </a:fillRef>
          <a:effectRef idx="2">
            <a:schemeClr val="accent6"/>
          </a:effectRef>
          <a:fontRef idx="minor">
            <a:schemeClr val="lt1"/>
          </a:fontRef>
        </p:style>
        <p:txBody>
          <a:bodyPr spcFirstLastPara="0" vert="horz" wrap="square" lIns="156763" tIns="156763" rIns="156763" bIns="156763" numCol="1" spcCol="1270" anchor="ctr" anchorCtr="0">
            <a:noAutofit/>
          </a:bodyPr>
          <a:lstStyle/>
          <a:p>
            <a:pPr lvl="0" defTabSz="622300">
              <a:lnSpc>
                <a:spcPct val="90000"/>
              </a:lnSpc>
              <a:spcBef>
                <a:spcPct val="0"/>
              </a:spcBef>
              <a:spcAft>
                <a:spcPct val="35000"/>
              </a:spcAft>
            </a:pPr>
            <a:r>
              <a:rPr lang="fi-FI" sz="3200" dirty="0">
                <a:ln w="18415" cmpd="sng">
                  <a:solidFill>
                    <a:schemeClr val="tx1"/>
                  </a:solidFill>
                  <a:prstDash val="solid"/>
                </a:ln>
                <a:solidFill>
                  <a:schemeClr val="tx1"/>
                </a:solidFill>
                <a:effectLst>
                  <a:outerShdw blurRad="63500" dir="3600000" algn="tl" rotWithShape="0">
                    <a:srgbClr val="000000">
                      <a:alpha val="70000"/>
                    </a:srgbClr>
                  </a:outerShdw>
                </a:effectLst>
              </a:rPr>
              <a:t>2</a:t>
            </a:r>
            <a:r>
              <a:rPr lang="fi-FI" sz="3200" dirty="0" smtClean="0">
                <a:ln w="18415" cmpd="sng">
                  <a:solidFill>
                    <a:schemeClr val="tx1"/>
                  </a:solidFill>
                  <a:prstDash val="solid"/>
                </a:ln>
                <a:solidFill>
                  <a:schemeClr val="tx1"/>
                </a:solidFill>
                <a:effectLst>
                  <a:outerShdw blurRad="63500" dir="3600000" algn="tl" rotWithShape="0">
                    <a:srgbClr val="000000">
                      <a:alpha val="70000"/>
                    </a:srgbClr>
                  </a:outerShdw>
                </a:effectLst>
              </a:rPr>
              <a:t>) membangunkan dakwah dan tarbiah sebelum jihad, dalam hal ini bukanlah kita memandang rendah terhadap perkara jihad kerana ianya kemuncak perjuangan umat Islam, akan tetapi apa yang perlu kita lakukan pada hari ini ialah memberi keutamaan kepada usaha dakwah dan tarbiah. </a:t>
            </a:r>
            <a:endParaRPr lang="fi-FI" sz="3200" kern="1200" dirty="0" smtClean="0">
              <a:ln w="18415" cmpd="sng">
                <a:solidFill>
                  <a:schemeClr val="tx1"/>
                </a:solidFill>
                <a:prstDash val="solid"/>
              </a:ln>
              <a:solidFill>
                <a:schemeClr val="tx1"/>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36307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 name="TextBox 1"/>
          <p:cNvSpPr txBox="1"/>
          <p:nvPr/>
        </p:nvSpPr>
        <p:spPr>
          <a:xfrm>
            <a:off x="179512" y="1268760"/>
            <a:ext cx="8712968" cy="5293757"/>
          </a:xfrm>
          <a:prstGeom prst="rect">
            <a:avLst/>
          </a:prstGeom>
          <a:noFill/>
        </p:spPr>
        <p:txBody>
          <a:bodyPr wrap="square" rtlCol="0">
            <a:spAutoFit/>
          </a:bodyPr>
          <a:lstStyle/>
          <a:p>
            <a:r>
              <a:rPr lang="en-MY" sz="2600" b="1" dirty="0" err="1"/>
              <a:t>Kedua</a:t>
            </a:r>
            <a:r>
              <a:rPr lang="en-MY" sz="2600" b="1" dirty="0"/>
              <a:t>: </a:t>
            </a:r>
            <a:r>
              <a:rPr lang="en-MY" sz="2600" b="1" dirty="0" err="1"/>
              <a:t>membangunkan</a:t>
            </a:r>
            <a:r>
              <a:rPr lang="en-MY" sz="2600" b="1" dirty="0"/>
              <a:t> </a:t>
            </a:r>
            <a:r>
              <a:rPr lang="en-MY" sz="2600" b="1" dirty="0" err="1"/>
              <a:t>dakwah</a:t>
            </a:r>
            <a:r>
              <a:rPr lang="en-MY" sz="2600" b="1" dirty="0"/>
              <a:t> </a:t>
            </a:r>
            <a:r>
              <a:rPr lang="en-MY" sz="2600" b="1" dirty="0" err="1"/>
              <a:t>dan</a:t>
            </a:r>
            <a:r>
              <a:rPr lang="en-MY" sz="2600" b="1" dirty="0"/>
              <a:t> </a:t>
            </a:r>
            <a:r>
              <a:rPr lang="en-MY" sz="2600" b="1" dirty="0" err="1"/>
              <a:t>tarbiah</a:t>
            </a:r>
            <a:r>
              <a:rPr lang="en-MY" sz="2600" b="1" dirty="0"/>
              <a:t> </a:t>
            </a:r>
            <a:r>
              <a:rPr lang="en-MY" sz="2600" b="1" dirty="0" err="1"/>
              <a:t>sebelum</a:t>
            </a:r>
            <a:r>
              <a:rPr lang="en-MY" sz="2600" b="1" dirty="0"/>
              <a:t> jihad, </a:t>
            </a:r>
            <a:r>
              <a:rPr lang="en-MY" sz="2600" b="1" dirty="0" err="1"/>
              <a:t>dalam</a:t>
            </a:r>
            <a:r>
              <a:rPr lang="en-MY" sz="2600" b="1" dirty="0"/>
              <a:t> </a:t>
            </a:r>
            <a:r>
              <a:rPr lang="en-MY" sz="2600" b="1" dirty="0" err="1"/>
              <a:t>hal</a:t>
            </a:r>
            <a:r>
              <a:rPr lang="en-MY" sz="2600" b="1" dirty="0"/>
              <a:t> </a:t>
            </a:r>
            <a:r>
              <a:rPr lang="en-MY" sz="2600" b="1" dirty="0" err="1"/>
              <a:t>ini</a:t>
            </a:r>
            <a:r>
              <a:rPr lang="en-MY" sz="2600" b="1" dirty="0"/>
              <a:t> </a:t>
            </a:r>
            <a:r>
              <a:rPr lang="en-MY" sz="2600" b="1" dirty="0" err="1"/>
              <a:t>bukanlah</a:t>
            </a:r>
            <a:r>
              <a:rPr lang="en-MY" sz="2600" b="1" dirty="0"/>
              <a:t> </a:t>
            </a:r>
            <a:r>
              <a:rPr lang="en-MY" sz="2600" b="1" dirty="0" err="1"/>
              <a:t>kita</a:t>
            </a:r>
            <a:r>
              <a:rPr lang="en-MY" sz="2600" b="1" dirty="0"/>
              <a:t> </a:t>
            </a:r>
            <a:r>
              <a:rPr lang="en-MY" sz="2600" b="1" dirty="0" err="1"/>
              <a:t>memandang</a:t>
            </a:r>
            <a:r>
              <a:rPr lang="en-MY" sz="2600" b="1" dirty="0"/>
              <a:t> </a:t>
            </a:r>
            <a:r>
              <a:rPr lang="en-MY" sz="2600" b="1" dirty="0" err="1"/>
              <a:t>rendah</a:t>
            </a:r>
            <a:r>
              <a:rPr lang="en-MY" sz="2600" b="1" dirty="0"/>
              <a:t> </a:t>
            </a:r>
            <a:r>
              <a:rPr lang="en-MY" sz="2600" b="1" dirty="0" err="1"/>
              <a:t>terhadap</a:t>
            </a:r>
            <a:r>
              <a:rPr lang="en-MY" sz="2600" b="1" dirty="0"/>
              <a:t> </a:t>
            </a:r>
            <a:r>
              <a:rPr lang="en-MY" sz="2600" b="1" dirty="0" err="1"/>
              <a:t>perkara</a:t>
            </a:r>
            <a:r>
              <a:rPr lang="en-MY" sz="2600" b="1" dirty="0"/>
              <a:t> jihad </a:t>
            </a:r>
            <a:r>
              <a:rPr lang="en-MY" sz="2600" b="1" dirty="0" err="1"/>
              <a:t>kerana</a:t>
            </a:r>
            <a:r>
              <a:rPr lang="en-MY" sz="2600" b="1" dirty="0"/>
              <a:t> </a:t>
            </a:r>
            <a:r>
              <a:rPr lang="en-MY" sz="2600" b="1" dirty="0" err="1"/>
              <a:t>ianya</a:t>
            </a:r>
            <a:r>
              <a:rPr lang="en-MY" sz="2600" b="1" dirty="0"/>
              <a:t> </a:t>
            </a:r>
            <a:r>
              <a:rPr lang="en-MY" sz="2600" b="1" dirty="0" err="1"/>
              <a:t>kemuncak</a:t>
            </a:r>
            <a:r>
              <a:rPr lang="en-MY" sz="2600" b="1" dirty="0"/>
              <a:t> </a:t>
            </a:r>
            <a:r>
              <a:rPr lang="en-MY" sz="2600" b="1" dirty="0" err="1"/>
              <a:t>perjuangan</a:t>
            </a:r>
            <a:r>
              <a:rPr lang="en-MY" sz="2600" b="1" dirty="0"/>
              <a:t> </a:t>
            </a:r>
            <a:r>
              <a:rPr lang="en-MY" sz="2600" b="1" dirty="0" err="1"/>
              <a:t>umat</a:t>
            </a:r>
            <a:r>
              <a:rPr lang="en-MY" sz="2600" b="1" dirty="0"/>
              <a:t> Islam, </a:t>
            </a:r>
            <a:r>
              <a:rPr lang="en-MY" sz="2600" b="1" dirty="0" err="1"/>
              <a:t>akan</a:t>
            </a:r>
            <a:r>
              <a:rPr lang="en-MY" sz="2600" b="1" dirty="0"/>
              <a:t> </a:t>
            </a:r>
            <a:r>
              <a:rPr lang="en-MY" sz="2600" b="1" dirty="0" err="1"/>
              <a:t>tetapi</a:t>
            </a:r>
            <a:r>
              <a:rPr lang="en-MY" sz="2600" b="1" dirty="0"/>
              <a:t> </a:t>
            </a:r>
            <a:r>
              <a:rPr lang="en-MY" sz="2600" b="1" dirty="0" err="1"/>
              <a:t>apa</a:t>
            </a:r>
            <a:r>
              <a:rPr lang="en-MY" sz="2600" b="1" dirty="0"/>
              <a:t> yang </a:t>
            </a:r>
            <a:r>
              <a:rPr lang="en-MY" sz="2600" b="1" dirty="0" err="1"/>
              <a:t>perlu</a:t>
            </a:r>
            <a:r>
              <a:rPr lang="en-MY" sz="2600" b="1" dirty="0"/>
              <a:t> </a:t>
            </a:r>
            <a:r>
              <a:rPr lang="en-MY" sz="2600" b="1" dirty="0" err="1"/>
              <a:t>kita</a:t>
            </a:r>
            <a:r>
              <a:rPr lang="en-MY" sz="2600" b="1" dirty="0"/>
              <a:t> </a:t>
            </a:r>
            <a:r>
              <a:rPr lang="en-MY" sz="2600" b="1" dirty="0" err="1"/>
              <a:t>lakukan</a:t>
            </a:r>
            <a:r>
              <a:rPr lang="en-MY" sz="2600" b="1" dirty="0"/>
              <a:t> </a:t>
            </a:r>
            <a:r>
              <a:rPr lang="en-MY" sz="2600" b="1" dirty="0" err="1"/>
              <a:t>pada</a:t>
            </a:r>
            <a:r>
              <a:rPr lang="en-MY" sz="2600" b="1" dirty="0"/>
              <a:t> </a:t>
            </a:r>
            <a:r>
              <a:rPr lang="en-MY" sz="2600" b="1" dirty="0" err="1"/>
              <a:t>hari</a:t>
            </a:r>
            <a:r>
              <a:rPr lang="en-MY" sz="2600" b="1" dirty="0"/>
              <a:t> </a:t>
            </a:r>
            <a:r>
              <a:rPr lang="en-MY" sz="2600" b="1" dirty="0" err="1"/>
              <a:t>ini</a:t>
            </a:r>
            <a:r>
              <a:rPr lang="en-MY" sz="2600" b="1" dirty="0"/>
              <a:t> </a:t>
            </a:r>
            <a:r>
              <a:rPr lang="en-MY" sz="2600" b="1" dirty="0" err="1"/>
              <a:t>ialah</a:t>
            </a:r>
            <a:r>
              <a:rPr lang="en-MY" sz="2600" b="1" dirty="0"/>
              <a:t> </a:t>
            </a:r>
            <a:r>
              <a:rPr lang="en-MY" sz="2600" b="1" dirty="0" err="1"/>
              <a:t>memberi</a:t>
            </a:r>
            <a:r>
              <a:rPr lang="en-MY" sz="2600" b="1" dirty="0"/>
              <a:t> </a:t>
            </a:r>
            <a:r>
              <a:rPr lang="en-MY" sz="2600" b="1" dirty="0" err="1"/>
              <a:t>keutamaan</a:t>
            </a:r>
            <a:r>
              <a:rPr lang="en-MY" sz="2600" b="1" dirty="0"/>
              <a:t> </a:t>
            </a:r>
            <a:r>
              <a:rPr lang="en-MY" sz="2600" b="1" dirty="0" err="1"/>
              <a:t>kepada</a:t>
            </a:r>
            <a:r>
              <a:rPr lang="en-MY" sz="2600" b="1" dirty="0"/>
              <a:t> </a:t>
            </a:r>
            <a:r>
              <a:rPr lang="en-MY" sz="2600" b="1" dirty="0" err="1"/>
              <a:t>usaha</a:t>
            </a:r>
            <a:r>
              <a:rPr lang="en-MY" sz="2600" b="1" dirty="0"/>
              <a:t> </a:t>
            </a:r>
            <a:r>
              <a:rPr lang="en-MY" sz="2600" b="1" dirty="0" err="1"/>
              <a:t>dakwah</a:t>
            </a:r>
            <a:r>
              <a:rPr lang="en-MY" sz="2600" b="1" dirty="0"/>
              <a:t> </a:t>
            </a:r>
            <a:r>
              <a:rPr lang="en-MY" sz="2600" b="1" dirty="0" err="1"/>
              <a:t>dan</a:t>
            </a:r>
            <a:r>
              <a:rPr lang="en-MY" sz="2600" b="1" dirty="0"/>
              <a:t> </a:t>
            </a:r>
            <a:r>
              <a:rPr lang="en-MY" sz="2600" b="1" dirty="0" err="1"/>
              <a:t>tarbiah</a:t>
            </a:r>
            <a:r>
              <a:rPr lang="en-MY" sz="2600" b="1" dirty="0"/>
              <a:t> </a:t>
            </a:r>
            <a:r>
              <a:rPr lang="en-MY" sz="2600" b="1" dirty="0" err="1"/>
              <a:t>Dalam</a:t>
            </a:r>
            <a:r>
              <a:rPr lang="en-MY" sz="2600" b="1" dirty="0"/>
              <a:t> </a:t>
            </a:r>
            <a:r>
              <a:rPr lang="en-MY" sz="2600" b="1" dirty="0" err="1"/>
              <a:t>hal</a:t>
            </a:r>
            <a:r>
              <a:rPr lang="en-MY" sz="2600" b="1" dirty="0"/>
              <a:t> </a:t>
            </a:r>
            <a:r>
              <a:rPr lang="en-MY" sz="2600" b="1" dirty="0" err="1"/>
              <a:t>ini</a:t>
            </a:r>
            <a:r>
              <a:rPr lang="en-MY" sz="2600" b="1" dirty="0"/>
              <a:t> </a:t>
            </a:r>
            <a:r>
              <a:rPr lang="en-MY" sz="2600" b="1" dirty="0" err="1"/>
              <a:t>sebagai</a:t>
            </a:r>
            <a:r>
              <a:rPr lang="en-MY" sz="2600" b="1" dirty="0"/>
              <a:t> </a:t>
            </a:r>
            <a:r>
              <a:rPr lang="en-MY" sz="2600" b="1" dirty="0" err="1"/>
              <a:t>umat</a:t>
            </a:r>
            <a:r>
              <a:rPr lang="en-MY" sz="2600" b="1" dirty="0"/>
              <a:t> Islam </a:t>
            </a:r>
            <a:r>
              <a:rPr lang="en-MY" sz="2600" b="1" dirty="0" err="1"/>
              <a:t>kita</a:t>
            </a:r>
            <a:r>
              <a:rPr lang="en-MY" sz="2600" b="1" dirty="0"/>
              <a:t> </a:t>
            </a:r>
            <a:r>
              <a:rPr lang="en-MY" sz="2600" b="1" dirty="0" err="1"/>
              <a:t>perlulah</a:t>
            </a:r>
            <a:r>
              <a:rPr lang="en-MY" sz="2600" b="1" dirty="0"/>
              <a:t> </a:t>
            </a:r>
            <a:r>
              <a:rPr lang="en-MY" sz="2600" b="1" dirty="0" err="1"/>
              <a:t>memahami</a:t>
            </a:r>
            <a:r>
              <a:rPr lang="en-MY" sz="2600" b="1" dirty="0"/>
              <a:t> </a:t>
            </a:r>
            <a:r>
              <a:rPr lang="en-MY" sz="2600" b="1" dirty="0" err="1"/>
              <a:t>maksud</a:t>
            </a:r>
            <a:r>
              <a:rPr lang="en-MY" sz="2600" b="1" dirty="0"/>
              <a:t> jihad </a:t>
            </a:r>
            <a:r>
              <a:rPr lang="en-MY" sz="2600" b="1" dirty="0" err="1"/>
              <a:t>dalam</a:t>
            </a:r>
            <a:r>
              <a:rPr lang="en-MY" sz="2600" b="1" dirty="0"/>
              <a:t> </a:t>
            </a:r>
            <a:r>
              <a:rPr lang="en-MY" sz="2600" b="1" dirty="0" err="1"/>
              <a:t>pengertian</a:t>
            </a:r>
            <a:r>
              <a:rPr lang="en-MY" sz="2600" b="1" dirty="0"/>
              <a:t> yang </a:t>
            </a:r>
            <a:r>
              <a:rPr lang="en-MY" sz="2600" b="1" dirty="0" err="1"/>
              <a:t>luas</a:t>
            </a:r>
            <a:r>
              <a:rPr lang="en-MY" sz="2600" b="1" dirty="0"/>
              <a:t> </a:t>
            </a:r>
            <a:r>
              <a:rPr lang="en-MY" sz="2600" b="1" dirty="0" err="1"/>
              <a:t>kerana</a:t>
            </a:r>
            <a:r>
              <a:rPr lang="en-MY" sz="2600" b="1" dirty="0"/>
              <a:t> </a:t>
            </a:r>
            <a:r>
              <a:rPr lang="en-MY" sz="2600" b="1" dirty="0" err="1"/>
              <a:t>apa</a:t>
            </a:r>
            <a:r>
              <a:rPr lang="en-MY" sz="2600" b="1" dirty="0"/>
              <a:t> </a:t>
            </a:r>
            <a:r>
              <a:rPr lang="en-MY" sz="2600" b="1" dirty="0" err="1"/>
              <a:t>jua</a:t>
            </a:r>
            <a:r>
              <a:rPr lang="en-MY" sz="2600" b="1" dirty="0"/>
              <a:t> </a:t>
            </a:r>
            <a:r>
              <a:rPr lang="en-MY" sz="2600" b="1" dirty="0" err="1"/>
              <a:t>usaha</a:t>
            </a:r>
            <a:r>
              <a:rPr lang="en-MY" sz="2600" b="1" dirty="0"/>
              <a:t> </a:t>
            </a:r>
            <a:r>
              <a:rPr lang="en-MY" sz="2600" b="1" dirty="0" err="1"/>
              <a:t>untuk</a:t>
            </a:r>
            <a:r>
              <a:rPr lang="en-MY" sz="2600" b="1" dirty="0"/>
              <a:t> </a:t>
            </a:r>
            <a:r>
              <a:rPr lang="en-MY" sz="2600" b="1" dirty="0" err="1"/>
              <a:t>memastikan</a:t>
            </a:r>
            <a:r>
              <a:rPr lang="en-MY" sz="2600" b="1" dirty="0"/>
              <a:t> agama Islam </a:t>
            </a:r>
            <a:r>
              <a:rPr lang="en-MY" sz="2600" b="1" dirty="0" err="1"/>
              <a:t>berada</a:t>
            </a:r>
            <a:r>
              <a:rPr lang="en-MY" sz="2600" b="1" dirty="0"/>
              <a:t> </a:t>
            </a:r>
            <a:r>
              <a:rPr lang="en-MY" sz="2600" b="1" dirty="0" err="1"/>
              <a:t>pada</a:t>
            </a:r>
            <a:r>
              <a:rPr lang="en-MY" sz="2600" b="1" dirty="0"/>
              <a:t> </a:t>
            </a:r>
            <a:r>
              <a:rPr lang="en-MY" sz="2600" b="1" dirty="0" err="1"/>
              <a:t>tempatnya</a:t>
            </a:r>
            <a:r>
              <a:rPr lang="en-MY" sz="2600" b="1" dirty="0"/>
              <a:t> </a:t>
            </a:r>
            <a:r>
              <a:rPr lang="en-MY" sz="2600" b="1" dirty="0" err="1"/>
              <a:t>merupakan</a:t>
            </a:r>
            <a:r>
              <a:rPr lang="en-MY" sz="2600" b="1" dirty="0"/>
              <a:t> </a:t>
            </a:r>
            <a:r>
              <a:rPr lang="en-MY" sz="2600" b="1" dirty="0" err="1"/>
              <a:t>satu</a:t>
            </a:r>
            <a:r>
              <a:rPr lang="en-MY" sz="2600" b="1" dirty="0"/>
              <a:t> </a:t>
            </a:r>
            <a:r>
              <a:rPr lang="en-MY" sz="2600" b="1" dirty="0" err="1"/>
              <a:t>perjuangan</a:t>
            </a:r>
            <a:r>
              <a:rPr lang="en-MY" sz="2600" b="1" dirty="0"/>
              <a:t>. </a:t>
            </a:r>
            <a:r>
              <a:rPr lang="en-MY" sz="2600" b="1" dirty="0" err="1"/>
              <a:t>Hayatilah</a:t>
            </a:r>
            <a:r>
              <a:rPr lang="en-MY" sz="2600" b="1" dirty="0"/>
              <a:t> </a:t>
            </a:r>
            <a:r>
              <a:rPr lang="en-MY" sz="2600" b="1" dirty="0" err="1"/>
              <a:t>sirah</a:t>
            </a:r>
            <a:r>
              <a:rPr lang="en-MY" sz="2600" b="1" dirty="0"/>
              <a:t> </a:t>
            </a:r>
            <a:r>
              <a:rPr lang="en-MY" sz="2600" b="1" dirty="0" err="1"/>
              <a:t>Rasulullah</a:t>
            </a:r>
            <a:r>
              <a:rPr lang="en-MY" sz="2600" b="1" dirty="0"/>
              <a:t> SAW </a:t>
            </a:r>
            <a:r>
              <a:rPr lang="en-MY" sz="2600" b="1" dirty="0" err="1"/>
              <a:t>ketika</a:t>
            </a:r>
            <a:r>
              <a:rPr lang="en-MY" sz="2600" b="1" dirty="0"/>
              <a:t> </a:t>
            </a:r>
            <a:r>
              <a:rPr lang="en-MY" sz="2600" b="1" dirty="0" err="1"/>
              <a:t>berhadapan</a:t>
            </a:r>
            <a:r>
              <a:rPr lang="en-MY" sz="2600" b="1" dirty="0"/>
              <a:t> </a:t>
            </a:r>
            <a:r>
              <a:rPr lang="en-MY" sz="2600" b="1" dirty="0" err="1"/>
              <a:t>dengan</a:t>
            </a:r>
            <a:r>
              <a:rPr lang="en-MY" sz="2600" b="1" dirty="0"/>
              <a:t> </a:t>
            </a:r>
            <a:r>
              <a:rPr lang="en-MY" sz="2600" b="1" dirty="0" err="1"/>
              <a:t>kaum</a:t>
            </a:r>
            <a:r>
              <a:rPr lang="en-MY" sz="2600" b="1" dirty="0"/>
              <a:t> </a:t>
            </a:r>
            <a:r>
              <a:rPr lang="en-MY" sz="2600" b="1" dirty="0" err="1"/>
              <a:t>musyrikin</a:t>
            </a:r>
            <a:r>
              <a:rPr lang="en-MY" sz="2600" b="1" dirty="0"/>
              <a:t> yang </a:t>
            </a:r>
            <a:r>
              <a:rPr lang="en-MY" sz="2600" b="1" dirty="0" err="1"/>
              <a:t>mengancam</a:t>
            </a:r>
            <a:r>
              <a:rPr lang="en-MY" sz="2600" b="1" dirty="0"/>
              <a:t> </a:t>
            </a:r>
            <a:r>
              <a:rPr lang="en-MY" sz="2600" b="1" dirty="0" err="1"/>
              <a:t>dengan</a:t>
            </a:r>
            <a:r>
              <a:rPr lang="en-MY" sz="2600" b="1" dirty="0"/>
              <a:t> </a:t>
            </a:r>
            <a:r>
              <a:rPr lang="en-MY" sz="2600" b="1" dirty="0" err="1"/>
              <a:t>pelbagai</a:t>
            </a:r>
            <a:r>
              <a:rPr lang="en-MY" sz="2600" b="1" dirty="0"/>
              <a:t> </a:t>
            </a:r>
            <a:r>
              <a:rPr lang="en-MY" sz="2600" b="1" dirty="0" err="1"/>
              <a:t>kekerasan</a:t>
            </a:r>
            <a:r>
              <a:rPr lang="en-MY" sz="2600" b="1" dirty="0"/>
              <a:t>, </a:t>
            </a:r>
            <a:r>
              <a:rPr lang="en-MY" sz="2600" b="1" dirty="0" err="1"/>
              <a:t>namun</a:t>
            </a:r>
            <a:r>
              <a:rPr lang="en-MY" sz="2600" b="1" dirty="0"/>
              <a:t> </a:t>
            </a:r>
            <a:r>
              <a:rPr lang="en-MY" sz="2600" b="1" dirty="0" err="1"/>
              <a:t>Rasulullah</a:t>
            </a:r>
            <a:r>
              <a:rPr lang="en-MY" sz="2600" b="1" dirty="0"/>
              <a:t> SAW </a:t>
            </a:r>
            <a:r>
              <a:rPr lang="en-MY" sz="2600" b="1" dirty="0" err="1"/>
              <a:t>senantiasa</a:t>
            </a:r>
            <a:r>
              <a:rPr lang="en-MY" sz="2600" b="1" dirty="0"/>
              <a:t> </a:t>
            </a:r>
            <a:r>
              <a:rPr lang="en-MY" sz="2600" b="1" dirty="0" err="1"/>
              <a:t>sabar</a:t>
            </a:r>
            <a:r>
              <a:rPr lang="en-MY" sz="2600" b="1" dirty="0"/>
              <a:t> </a:t>
            </a:r>
            <a:r>
              <a:rPr lang="en-MY" sz="2600" b="1" dirty="0" err="1"/>
              <a:t>dan</a:t>
            </a:r>
            <a:r>
              <a:rPr lang="en-MY" sz="2600" b="1" dirty="0"/>
              <a:t> </a:t>
            </a:r>
            <a:r>
              <a:rPr lang="en-MY" sz="2600" b="1" dirty="0" err="1"/>
              <a:t>tenang</a:t>
            </a:r>
            <a:r>
              <a:rPr lang="en-MY" sz="2600" b="1" dirty="0"/>
              <a:t> </a:t>
            </a:r>
            <a:r>
              <a:rPr lang="en-MY" sz="2600" b="1" dirty="0" err="1"/>
              <a:t>kerana</a:t>
            </a:r>
            <a:r>
              <a:rPr lang="en-MY" sz="2600" b="1" dirty="0"/>
              <a:t> </a:t>
            </a:r>
            <a:r>
              <a:rPr lang="en-MY" sz="2600" b="1" dirty="0" err="1"/>
              <a:t>apa</a:t>
            </a:r>
            <a:r>
              <a:rPr lang="en-MY" sz="2600" b="1" dirty="0"/>
              <a:t> yang </a:t>
            </a:r>
            <a:r>
              <a:rPr lang="en-MY" sz="2600" b="1" dirty="0" err="1"/>
              <a:t>diutamakan</a:t>
            </a:r>
            <a:r>
              <a:rPr lang="en-MY" sz="2600" b="1" dirty="0"/>
              <a:t> </a:t>
            </a:r>
            <a:r>
              <a:rPr lang="en-MY" sz="2600" b="1" dirty="0" err="1"/>
              <a:t>ialah</a:t>
            </a:r>
            <a:r>
              <a:rPr lang="en-MY" sz="2600" b="1" dirty="0"/>
              <a:t> </a:t>
            </a:r>
            <a:r>
              <a:rPr lang="en-MY" sz="2600" b="1" dirty="0" err="1"/>
              <a:t>tarbiah</a:t>
            </a:r>
            <a:r>
              <a:rPr lang="en-MY" sz="2600" b="1" dirty="0"/>
              <a:t> </a:t>
            </a:r>
            <a:r>
              <a:rPr lang="en-MY" sz="2600" b="1" dirty="0" err="1"/>
              <a:t>dan</a:t>
            </a:r>
            <a:r>
              <a:rPr lang="en-MY" sz="2600" b="1" dirty="0"/>
              <a:t> </a:t>
            </a:r>
            <a:r>
              <a:rPr lang="en-MY" sz="2600" b="1" dirty="0" err="1"/>
              <a:t>dakwah</a:t>
            </a:r>
            <a:r>
              <a:rPr lang="en-MY" sz="2600" b="1" dirty="0"/>
              <a:t>.</a:t>
            </a:r>
            <a:endParaRPr lang="en-MY" sz="2600" b="1" dirty="0">
              <a:solidFill>
                <a:srgbClr val="7030A0"/>
              </a:solidFill>
            </a:endParaRPr>
          </a:p>
        </p:txBody>
      </p:sp>
    </p:spTree>
    <p:extLst>
      <p:ext uri="{BB962C8B-B14F-4D97-AF65-F5344CB8AC3E}">
        <p14:creationId xmlns:p14="http://schemas.microsoft.com/office/powerpoint/2010/main" val="3417402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1025" name="Rectangle 1"/>
          <p:cNvSpPr>
            <a:spLocks noChangeArrowheads="1"/>
          </p:cNvSpPr>
          <p:nvPr/>
        </p:nvSpPr>
        <p:spPr bwMode="auto">
          <a:xfrm>
            <a:off x="457200" y="1905000"/>
            <a:ext cx="81534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800" b="1" i="0" u="none" strike="noStrike" cap="none" normalizeH="0" baseline="0" dirty="0" smtClean="0">
                <a:ln>
                  <a:solidFill>
                    <a:srgbClr val="00B050"/>
                  </a:solidFill>
                </a:ln>
                <a:solidFill>
                  <a:srgbClr val="00B050"/>
                </a:solidFill>
                <a:effectLst>
                  <a:glow rad="101600">
                    <a:schemeClr val="tx1">
                      <a:alpha val="60000"/>
                    </a:schemeClr>
                  </a:glow>
                </a:effectLst>
                <a:latin typeface="QCF_P090" pitchFamily="2" charset="2"/>
                <a:ea typeface="Calibri" pitchFamily="34" charset="0"/>
                <a:cs typeface="QCF_P090" pitchFamily="2" charset="2"/>
              </a:rPr>
              <a:t>ﮈ ﮉ ﮊ ﮋ ﮌ ﮍ ﮎ ﮏ ﮐ ﮑ ﮒ ﮓ ﮔ ﮕ ﮖ ﮗ ﮘ ﮙ ﮚ ﮛ ﮜ ﮝ ﮞ ﮟ ﮠ ﮡ ﮢ ﮣ ﮤ ﮥ ﮦ ﮧ ﮨ ﮩ ﮪ ﮫ ﮬ ﮭ ﮮ ﮯ ﮰ ﮱ ﯓ ﯔ ﯕ ﯖ ﯗ ﯘ ﯙ ﯚ</a:t>
            </a:r>
            <a:endParaRPr kumimoji="0" lang="ar-SA" sz="4800" b="1" i="0" u="none" strike="noStrike" cap="none" normalizeH="0" baseline="0" dirty="0" smtClean="0">
              <a:ln>
                <a:solidFill>
                  <a:srgbClr val="00B050"/>
                </a:solidFill>
              </a:ln>
              <a:solidFill>
                <a:srgbClr val="00B050"/>
              </a:solidFill>
              <a:effectLst>
                <a:glow rad="101600">
                  <a:schemeClr val="tx1">
                    <a:alpha val="60000"/>
                  </a:schemeClr>
                </a:glow>
              </a:effectLst>
              <a:latin typeface="Arial" pitchFamily="34" charset="0"/>
              <a:cs typeface="Arial" pitchFamily="34" charset="0"/>
            </a:endParaRPr>
          </a:p>
        </p:txBody>
      </p:sp>
      <p:grpSp>
        <p:nvGrpSpPr>
          <p:cNvPr id="4" name="Group 3"/>
          <p:cNvGrpSpPr/>
          <p:nvPr/>
        </p:nvGrpSpPr>
        <p:grpSpPr>
          <a:xfrm>
            <a:off x="-36512" y="458975"/>
            <a:ext cx="7740352" cy="809785"/>
            <a:chOff x="0" y="458975"/>
            <a:chExt cx="7740352" cy="809785"/>
          </a:xfrm>
        </p:grpSpPr>
        <p:sp>
          <p:nvSpPr>
            <p:cNvPr id="5" name="TextBox 4"/>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Surah an-nisa’ ayat 77:</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ectangle 6"/>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3" name="Rectangle 12"/>
          <p:cNvSpPr/>
          <p:nvPr/>
        </p:nvSpPr>
        <p:spPr>
          <a:xfrm>
            <a:off x="107504" y="1268760"/>
            <a:ext cx="4925323" cy="707886"/>
          </a:xfrm>
          <a:prstGeom prst="rect">
            <a:avLst/>
          </a:prstGeom>
          <a:noFill/>
        </p:spPr>
        <p:txBody>
          <a:bodyPr wrap="none" lIns="91440" tIns="45720" rIns="91440" bIns="45720">
            <a:spAutoFit/>
          </a:bodyPr>
          <a:lstStyle/>
          <a:p>
            <a:pPr algn="ctr"/>
            <a:r>
              <a:rPr lang="en-US" sz="4000" b="1" dirty="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S</a:t>
            </a:r>
            <a:r>
              <a:rPr lang="en-US" sz="4000" b="1" dirty="0"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urah an-</a:t>
            </a:r>
            <a:r>
              <a:rPr lang="en-US" sz="4000" b="1" dirty="0" err="1"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Nisa</a:t>
            </a:r>
            <a:r>
              <a:rPr lang="en-US" sz="4000" b="1" dirty="0"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 </a:t>
            </a:r>
            <a:r>
              <a:rPr lang="en-US" sz="4000" b="1" dirty="0" err="1"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ayat</a:t>
            </a:r>
            <a:r>
              <a:rPr lang="en-US" sz="4000" b="1" dirty="0"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 77:</a:t>
            </a:r>
            <a:endParaRPr lang="en-US" sz="4000" b="1" cap="none" spc="0" dirty="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endParaRPr>
          </a:p>
        </p:txBody>
      </p:sp>
      <p:sp>
        <p:nvSpPr>
          <p:cNvPr id="14" name="Rectangle 13"/>
          <p:cNvSpPr/>
          <p:nvPr/>
        </p:nvSpPr>
        <p:spPr>
          <a:xfrm>
            <a:off x="539552" y="1982743"/>
            <a:ext cx="8064896" cy="4686617"/>
          </a:xfrm>
          <a:prstGeom prst="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a:ln w="38100">
            <a:solidFill>
              <a:schemeClr val="tx1"/>
            </a:solidFill>
          </a:ln>
        </p:spPr>
        <p:style>
          <a:lnRef idx="1">
            <a:schemeClr val="accent6"/>
          </a:lnRef>
          <a:fillRef idx="3">
            <a:schemeClr val="accent6"/>
          </a:fillRef>
          <a:effectRef idx="2">
            <a:schemeClr val="accent6"/>
          </a:effectRef>
          <a:fontRef idx="minor">
            <a:schemeClr val="lt1"/>
          </a:fontRef>
        </p:style>
        <p:txBody>
          <a:bodyPr wrap="square" anchor="ctr" anchorCtr="0">
            <a:noAutofit/>
          </a:bodyPr>
          <a:lstStyle/>
          <a:p>
            <a:pPr marL="82550" algn="ctr"/>
            <a:r>
              <a:rPr lang="en-MY" sz="2400" noProof="1" smtClean="0">
                <a:ln>
                  <a:solidFill>
                    <a:schemeClr val="tx1"/>
                  </a:solidFill>
                </a:ln>
                <a:solidFill>
                  <a:schemeClr val="bg1">
                    <a:lumMod val="95000"/>
                  </a:schemeClr>
                </a:solidFill>
                <a:effectLst>
                  <a:glow rad="101600">
                    <a:schemeClr val="tx1">
                      <a:alpha val="60000"/>
                    </a:schemeClr>
                  </a:glow>
                  <a:outerShdw blurRad="63500" dir="3600000" algn="tl" rotWithShape="0">
                    <a:srgbClr val="000000">
                      <a:alpha val="70000"/>
                    </a:srgbClr>
                  </a:outerShdw>
                </a:effectLst>
              </a:rPr>
              <a:t>Maksudnya: “Tidakkah engkau melihat akan orang yang dikatakan  kepada mereka: Tahanlah tanganmu (dari berperang), dan dirikanlah sembahyang serta berikanlah zakat. apabila mereka diperintahkan berperang, tiba-tiba sepuak di antara mereka takut kepada manusia seperti takutnya kepada Allah atau lebih takut lagi. Lalu mereka berkata:Wahai Tuhan kami, mengapa Engkau wajibkan kami berperang?Mengapa Engkau tidak biarkan kami hingga ke tempoh yang singkat? Katakanlah: kesenangan di dunia amat sedikit, dan akhirat itu lebih baik bagi orang yang bertakwa. Dan kamu tidak akan</a:t>
            </a:r>
          </a:p>
          <a:p>
            <a:pPr marL="82550" algn="ctr"/>
            <a:r>
              <a:rPr lang="en-MY" sz="2400" noProof="1" smtClean="0">
                <a:ln>
                  <a:solidFill>
                    <a:schemeClr val="tx1"/>
                  </a:solidFill>
                </a:ln>
                <a:solidFill>
                  <a:schemeClr val="bg1">
                    <a:lumMod val="95000"/>
                  </a:schemeClr>
                </a:solidFill>
                <a:effectLst>
                  <a:glow rad="101600">
                    <a:schemeClr val="tx1">
                      <a:alpha val="60000"/>
                    </a:schemeClr>
                  </a:glow>
                  <a:outerShdw blurRad="63500" dir="3600000" algn="tl" rotWithShape="0">
                    <a:srgbClr val="000000">
                      <a:alpha val="70000"/>
                    </a:srgbClr>
                  </a:outerShdw>
                </a:effectLst>
              </a:rPr>
              <a:t>dianiaya sedikit pun.”</a:t>
            </a:r>
          </a:p>
          <a:p>
            <a:pPr marL="82550"/>
            <a:endParaRPr lang="en-MY" sz="1600" noProof="1">
              <a:ln>
                <a:solidFill>
                  <a:schemeClr val="tx1"/>
                </a:solidFill>
              </a:ln>
              <a:solidFill>
                <a:schemeClr val="tx1"/>
              </a:solidFill>
              <a:effectLst>
                <a:glow rad="101600">
                  <a:schemeClr val="tx1">
                    <a:alpha val="6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698504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3" name="Rectangle 12"/>
          <p:cNvSpPr/>
          <p:nvPr/>
        </p:nvSpPr>
        <p:spPr>
          <a:xfrm>
            <a:off x="860360" y="1499944"/>
            <a:ext cx="7497854" cy="2289096"/>
          </a:xfrm>
          <a:prstGeom prst="rect">
            <a:avLst/>
          </a:prstGeom>
        </p:spPr>
        <p:style>
          <a:lnRef idx="1">
            <a:schemeClr val="accent6"/>
          </a:lnRef>
          <a:fillRef idx="3">
            <a:schemeClr val="accent6"/>
          </a:fillRef>
          <a:effectRef idx="2">
            <a:schemeClr val="accent6"/>
          </a:effectRef>
          <a:fontRef idx="minor">
            <a:schemeClr val="lt1"/>
          </a:fontRef>
        </p:style>
        <p:txBody>
          <a:bodyPr wrap="square" anchor="ctr" anchorCtr="0">
            <a:noAutofit/>
          </a:bodyPr>
          <a:lstStyle/>
          <a:p>
            <a:pPr lvl="0" algn="just"/>
            <a:r>
              <a:rPr lang="en-MY" sz="2800" noProof="1" smtClean="0">
                <a:ln>
                  <a:solidFill>
                    <a:srgbClr val="FFFF00"/>
                  </a:solidFill>
                </a:ln>
                <a:solidFill>
                  <a:srgbClr val="FFFF00"/>
                </a:solidFill>
                <a:effectLst>
                  <a:glow rad="101600">
                    <a:schemeClr val="tx1">
                      <a:alpha val="60000"/>
                    </a:schemeClr>
                  </a:glow>
                </a:effectLst>
              </a:rPr>
              <a:t>Terdapat sebahagian kecil umat Islam mengambil peluang untuk berjihad atas nama ISIL atau ISIS yang dikenali dengan </a:t>
            </a:r>
            <a:r>
              <a:rPr lang="en-MY" sz="2800" noProof="1" smtClean="0">
                <a:ln>
                  <a:solidFill>
                    <a:srgbClr val="FFFF00"/>
                  </a:solidFill>
                </a:ln>
                <a:solidFill>
                  <a:schemeClr val="accent3">
                    <a:lumMod val="50000"/>
                  </a:schemeClr>
                </a:solidFill>
                <a:effectLst>
                  <a:glow rad="101600">
                    <a:schemeClr val="tx1">
                      <a:alpha val="60000"/>
                    </a:schemeClr>
                  </a:glow>
                </a:effectLst>
              </a:rPr>
              <a:t>NEGARA ISLAM IRAQ DAN JAJAHANNYA atau NEGARA ISLAM IRAQ DAN SYRIA, dan NEGARA ISLAM IRAQ DAN AL-SYAM</a:t>
            </a:r>
            <a:endParaRPr lang="en-MY" sz="2800" noProof="1">
              <a:ln>
                <a:solidFill>
                  <a:srgbClr val="FFFF00"/>
                </a:solidFill>
              </a:ln>
              <a:solidFill>
                <a:schemeClr val="accent3">
                  <a:lumMod val="50000"/>
                </a:schemeClr>
              </a:solidFill>
              <a:effectLst>
                <a:glow rad="101600">
                  <a:schemeClr val="tx1">
                    <a:alpha val="60000"/>
                  </a:schemeClr>
                </a:glow>
              </a:effectLst>
            </a:endParaRPr>
          </a:p>
        </p:txBody>
      </p:sp>
      <p:sp>
        <p:nvSpPr>
          <p:cNvPr id="14" name="Rectangle 13"/>
          <p:cNvSpPr/>
          <p:nvPr/>
        </p:nvSpPr>
        <p:spPr>
          <a:xfrm>
            <a:off x="827584" y="4020224"/>
            <a:ext cx="7497854" cy="2289096"/>
          </a:xfrm>
          <a:prstGeom prst="rect">
            <a:avLst/>
          </a:prstGeom>
        </p:spPr>
        <p:style>
          <a:lnRef idx="1">
            <a:schemeClr val="accent6"/>
          </a:lnRef>
          <a:fillRef idx="3">
            <a:schemeClr val="accent6"/>
          </a:fillRef>
          <a:effectRef idx="2">
            <a:schemeClr val="accent6"/>
          </a:effectRef>
          <a:fontRef idx="minor">
            <a:schemeClr val="lt1"/>
          </a:fontRef>
        </p:style>
        <p:txBody>
          <a:bodyPr wrap="square" anchor="ctr" anchorCtr="0">
            <a:noAutofit/>
          </a:bodyPr>
          <a:lstStyle/>
          <a:p>
            <a:pPr lvl="0" algn="just"/>
            <a:r>
              <a:rPr lang="en-MY" sz="2800" noProof="1">
                <a:ln>
                  <a:solidFill>
                    <a:srgbClr val="FFFF00"/>
                  </a:solidFill>
                </a:ln>
                <a:solidFill>
                  <a:srgbClr val="FFFF00"/>
                </a:solidFill>
                <a:effectLst>
                  <a:glow rad="101600">
                    <a:schemeClr val="tx1">
                      <a:alpha val="60000"/>
                    </a:schemeClr>
                  </a:glow>
                </a:effectLst>
              </a:rPr>
              <a:t>K</a:t>
            </a:r>
            <a:r>
              <a:rPr lang="en-MY" sz="2800" noProof="1" smtClean="0">
                <a:ln>
                  <a:solidFill>
                    <a:srgbClr val="FFFF00"/>
                  </a:solidFill>
                </a:ln>
                <a:solidFill>
                  <a:srgbClr val="FFFF00"/>
                </a:solidFill>
                <a:effectLst>
                  <a:glow rad="101600">
                    <a:schemeClr val="tx1">
                      <a:alpha val="60000"/>
                    </a:schemeClr>
                  </a:glow>
                </a:effectLst>
              </a:rPr>
              <a:t>ecelaruan terhadap makna jihad yang sebenar inilah menuntut segelintir umat Islam kepada perbuatan yang hakikatnya menyanggahi dan menyalahi aturan syariat yang benar dan sahih</a:t>
            </a:r>
            <a:endParaRPr lang="en-MY" sz="2800" noProof="1">
              <a:ln>
                <a:solidFill>
                  <a:srgbClr val="FFFF00"/>
                </a:solidFill>
              </a:ln>
              <a:solidFill>
                <a:srgbClr val="FFFF00"/>
              </a:solidFill>
              <a:effectLst>
                <a:glow rad="101600">
                  <a:schemeClr val="tx1">
                    <a:alpha val="60000"/>
                  </a:schemeClr>
                </a:glow>
              </a:effectLst>
            </a:endParaRPr>
          </a:p>
        </p:txBody>
      </p:sp>
    </p:spTree>
    <p:extLst>
      <p:ext uri="{BB962C8B-B14F-4D97-AF65-F5344CB8AC3E}">
        <p14:creationId xmlns:p14="http://schemas.microsoft.com/office/powerpoint/2010/main" val="1593046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3" name="Freeform 12"/>
          <p:cNvSpPr/>
          <p:nvPr/>
        </p:nvSpPr>
        <p:spPr>
          <a:xfrm>
            <a:off x="755576" y="1556792"/>
            <a:ext cx="7560840" cy="158417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a:moveTo>
                  <a:pt x="0" y="0"/>
                </a:moveTo>
                <a:lnTo>
                  <a:pt x="21600" y="0"/>
                </a:lnTo>
                <a:lnTo>
                  <a:pt x="21600" y="17322"/>
                </a:lnTo>
                <a:cubicBezTo>
                  <a:pt x="10800" y="17322"/>
                  <a:pt x="10800" y="23922"/>
                  <a:pt x="0" y="20172"/>
                </a:cubicBezTo>
                <a:lnTo>
                  <a:pt x="0" y="0"/>
                </a:lnTo>
                <a:close/>
              </a:path>
            </a:pathLst>
          </a:cu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16200000" scaled="1"/>
            <a:tileRect/>
          </a:gra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spcFirstLastPara="0" vert="horz" wrap="square" lIns="106680" tIns="106680" rIns="106680" bIns="389845" numCol="1" spcCol="1270" anchor="ctr" anchorCtr="0">
            <a:noAutofit/>
          </a:bodyPr>
          <a:lstStyle/>
          <a:p>
            <a:pPr lvl="0" algn="just" defTabSz="1244600">
              <a:lnSpc>
                <a:spcPct val="90000"/>
              </a:lnSpc>
              <a:spcBef>
                <a:spcPct val="0"/>
              </a:spcBef>
              <a:spcAft>
                <a:spcPct val="35000"/>
              </a:spcAft>
            </a:pPr>
            <a:r>
              <a:rPr lang="en-MY" sz="2400" noProof="1" smtClean="0">
                <a:ln w="18415" cmpd="sng">
                  <a:solidFill>
                    <a:srgbClr val="FFFFFF"/>
                  </a:solidFill>
                  <a:prstDash val="solid"/>
                </a:ln>
                <a:solidFill>
                  <a:srgbClr val="FFFFFF"/>
                </a:solidFill>
                <a:effectLst>
                  <a:outerShdw blurRad="63500" dir="3600000" algn="tl" rotWithShape="0">
                    <a:srgbClr val="000000">
                      <a:alpha val="70000"/>
                    </a:srgbClr>
                  </a:outerShdw>
                </a:effectLst>
              </a:rPr>
              <a:t>Umat Islam perlulah menghayati dengan jelas tentang makna sebenar fiqh keutamaan (fiqh awlawiyyat) untuk membuat pertimbangan hidup yang mana perlu diutamakan dan yang mana perlu dikemudiankan</a:t>
            </a:r>
            <a:endParaRPr lang="en-MY" sz="2400" kern="1200" noProof="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Freeform 13"/>
          <p:cNvSpPr/>
          <p:nvPr/>
        </p:nvSpPr>
        <p:spPr>
          <a:xfrm>
            <a:off x="755576" y="3212976"/>
            <a:ext cx="7560840" cy="158417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a:moveTo>
                  <a:pt x="0" y="0"/>
                </a:moveTo>
                <a:lnTo>
                  <a:pt x="21600" y="0"/>
                </a:lnTo>
                <a:lnTo>
                  <a:pt x="21600" y="17322"/>
                </a:lnTo>
                <a:cubicBezTo>
                  <a:pt x="10800" y="17322"/>
                  <a:pt x="10800" y="23922"/>
                  <a:pt x="0" y="20172"/>
                </a:cubicBezTo>
                <a:lnTo>
                  <a:pt x="0" y="0"/>
                </a:lnTo>
                <a:close/>
              </a:path>
            </a:pathLst>
          </a:custGeom>
          <a:solidFill>
            <a:schemeClr val="tx2">
              <a:lumMod val="60000"/>
              <a:lumOff val="40000"/>
            </a:schemeClr>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spcFirstLastPara="0" vert="horz" wrap="square" lIns="106680" tIns="106680" rIns="106680" bIns="389845" numCol="1" spcCol="1270" anchor="ctr" anchorCtr="0">
            <a:noAutofit/>
          </a:bodyPr>
          <a:lstStyle/>
          <a:p>
            <a:pPr lvl="0" algn="just" defTabSz="1244600">
              <a:lnSpc>
                <a:spcPct val="90000"/>
              </a:lnSpc>
              <a:spcBef>
                <a:spcPct val="0"/>
              </a:spcBef>
              <a:spcAft>
                <a:spcPct val="35000"/>
              </a:spcAft>
            </a:pPr>
            <a:r>
              <a:rPr lang="en-MY" sz="2400" noProof="1">
                <a:ln w="18415" cmpd="sng">
                  <a:solidFill>
                    <a:srgbClr val="FFFFFF"/>
                  </a:solidFill>
                  <a:prstDash val="solid"/>
                </a:ln>
                <a:solidFill>
                  <a:srgbClr val="FFFFFF"/>
                </a:solidFill>
                <a:effectLst>
                  <a:outerShdw blurRad="63500" dir="3600000" algn="tl" rotWithShape="0">
                    <a:srgbClr val="000000">
                      <a:alpha val="70000"/>
                    </a:srgbClr>
                  </a:outerShdw>
                </a:effectLst>
              </a:rPr>
              <a:t>S</a:t>
            </a:r>
            <a:r>
              <a:rPr lang="en-MY" sz="2400" noProof="1" smtClean="0">
                <a:ln w="18415" cmpd="sng">
                  <a:solidFill>
                    <a:srgbClr val="FFFFFF"/>
                  </a:solidFill>
                  <a:prstDash val="solid"/>
                </a:ln>
                <a:solidFill>
                  <a:srgbClr val="FFFFFF"/>
                </a:solidFill>
                <a:effectLst>
                  <a:outerShdw blurRad="63500" dir="3600000" algn="tl" rotWithShape="0">
                    <a:srgbClr val="000000">
                      <a:alpha val="70000"/>
                    </a:srgbClr>
                  </a:outerShdw>
                </a:effectLst>
              </a:rPr>
              <a:t>enantiasa berpegang kepada prinsip kesederhanaan dalam semua perkara bermatlamatkan untuk mencari kebenaran atau al-Haq</a:t>
            </a:r>
            <a:endParaRPr lang="en-MY" sz="2400" kern="1200" noProof="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Freeform 14"/>
          <p:cNvSpPr/>
          <p:nvPr/>
        </p:nvSpPr>
        <p:spPr>
          <a:xfrm>
            <a:off x="762000" y="4876800"/>
            <a:ext cx="7560840" cy="158417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a:moveTo>
                  <a:pt x="0" y="0"/>
                </a:moveTo>
                <a:lnTo>
                  <a:pt x="21600" y="0"/>
                </a:lnTo>
                <a:lnTo>
                  <a:pt x="21600" y="17322"/>
                </a:lnTo>
                <a:cubicBezTo>
                  <a:pt x="10800" y="17322"/>
                  <a:pt x="10800" y="23922"/>
                  <a:pt x="0" y="20172"/>
                </a:cubicBezTo>
                <a:lnTo>
                  <a:pt x="0" y="0"/>
                </a:lnTo>
                <a:close/>
              </a:path>
            </a:pathLst>
          </a:custGeom>
          <a:solidFill>
            <a:srgbClr val="00B05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spcFirstLastPara="0" vert="horz" wrap="square" lIns="106680" tIns="106680" rIns="106680" bIns="389845" numCol="1" spcCol="1270" anchor="ctr" anchorCtr="0">
            <a:noAutofit/>
          </a:bodyPr>
          <a:lstStyle/>
          <a:p>
            <a:pPr lvl="0" algn="just" defTabSz="1244600">
              <a:lnSpc>
                <a:spcPct val="90000"/>
              </a:lnSpc>
              <a:spcBef>
                <a:spcPct val="0"/>
              </a:spcBef>
              <a:spcAft>
                <a:spcPct val="35000"/>
              </a:spcAft>
            </a:pPr>
            <a:r>
              <a:rPr lang="en-MY" sz="2400" noProof="1">
                <a:ln w="18415" cmpd="sng">
                  <a:solidFill>
                    <a:srgbClr val="FFFFFF"/>
                  </a:solidFill>
                  <a:prstDash val="solid"/>
                </a:ln>
                <a:solidFill>
                  <a:srgbClr val="FFFFFF"/>
                </a:solidFill>
                <a:effectLst>
                  <a:outerShdw blurRad="63500" dir="3600000" algn="tl" rotWithShape="0">
                    <a:srgbClr val="000000">
                      <a:alpha val="70000"/>
                    </a:srgbClr>
                  </a:outerShdw>
                </a:effectLst>
              </a:rPr>
              <a:t>T</a:t>
            </a:r>
            <a:r>
              <a:rPr lang="en-MY" sz="2400" noProof="1" smtClean="0">
                <a:ln w="18415" cmpd="sng">
                  <a:solidFill>
                    <a:srgbClr val="FFFFFF"/>
                  </a:solidFill>
                  <a:prstDash val="solid"/>
                </a:ln>
                <a:solidFill>
                  <a:srgbClr val="FFFFFF"/>
                </a:solidFill>
                <a:effectLst>
                  <a:outerShdw blurRad="63500" dir="3600000" algn="tl" rotWithShape="0">
                    <a:srgbClr val="000000">
                      <a:alpha val="70000"/>
                    </a:srgbClr>
                  </a:outerShdw>
                </a:effectLst>
              </a:rPr>
              <a:t>idak dapat dicapai melainkan dengan cara kita kembali kepada ajaran sunnah Rasulullah SAW dan al-Quran al-Karim</a:t>
            </a:r>
            <a:endParaRPr lang="en-MY" sz="2400" kern="1200" noProof="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648268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 name="TextBox 1"/>
          <p:cNvSpPr txBox="1"/>
          <p:nvPr/>
        </p:nvSpPr>
        <p:spPr>
          <a:xfrm>
            <a:off x="179512" y="1268760"/>
            <a:ext cx="8712968" cy="5262979"/>
          </a:xfrm>
          <a:prstGeom prst="rect">
            <a:avLst/>
          </a:prstGeom>
          <a:noFill/>
        </p:spPr>
        <p:txBody>
          <a:bodyPr wrap="square" rtlCol="0">
            <a:spAutoFit/>
          </a:bodyPr>
          <a:lstStyle/>
          <a:p>
            <a:r>
              <a:rPr lang="es-ES" sz="2800" b="1" dirty="0"/>
              <a:t>Mimbar juga </a:t>
            </a:r>
            <a:r>
              <a:rPr lang="es-ES" sz="2800" b="1" dirty="0" err="1"/>
              <a:t>ingin</a:t>
            </a:r>
            <a:r>
              <a:rPr lang="es-ES" sz="2800" b="1" dirty="0"/>
              <a:t> </a:t>
            </a:r>
            <a:r>
              <a:rPr lang="es-ES" sz="2800" b="1" dirty="0" err="1"/>
              <a:t>berpesan</a:t>
            </a:r>
            <a:r>
              <a:rPr lang="es-ES" sz="2800" b="1" dirty="0"/>
              <a:t> </a:t>
            </a:r>
            <a:r>
              <a:rPr lang="es-ES" sz="2800" b="1" dirty="0" err="1"/>
              <a:t>bahawa</a:t>
            </a:r>
            <a:r>
              <a:rPr lang="es-ES" sz="2800" b="1" dirty="0"/>
              <a:t> </a:t>
            </a:r>
            <a:r>
              <a:rPr lang="es-ES" sz="2800" b="1" dirty="0" err="1"/>
              <a:t>umat</a:t>
            </a:r>
            <a:r>
              <a:rPr lang="es-ES" sz="2800" b="1" dirty="0"/>
              <a:t> Islam </a:t>
            </a:r>
            <a:r>
              <a:rPr lang="es-ES" sz="2800" b="1" dirty="0" err="1"/>
              <a:t>perlulah</a:t>
            </a:r>
            <a:r>
              <a:rPr lang="es-ES" sz="2800" b="1" dirty="0"/>
              <a:t> </a:t>
            </a:r>
            <a:r>
              <a:rPr lang="es-ES" sz="2800" b="1" dirty="0" err="1"/>
              <a:t>menghayati</a:t>
            </a:r>
            <a:r>
              <a:rPr lang="es-ES" sz="2800" b="1" dirty="0"/>
              <a:t> </a:t>
            </a:r>
            <a:r>
              <a:rPr lang="es-ES" sz="2800" b="1" dirty="0" err="1"/>
              <a:t>dengan</a:t>
            </a:r>
            <a:r>
              <a:rPr lang="es-ES" sz="2800" b="1" dirty="0"/>
              <a:t> </a:t>
            </a:r>
            <a:r>
              <a:rPr lang="es-ES" sz="2800" b="1" dirty="0" err="1"/>
              <a:t>jelas</a:t>
            </a:r>
            <a:r>
              <a:rPr lang="es-ES" sz="2800" b="1" dirty="0"/>
              <a:t> </a:t>
            </a:r>
            <a:r>
              <a:rPr lang="es-ES" sz="2800" b="1" dirty="0" err="1"/>
              <a:t>tentang</a:t>
            </a:r>
            <a:r>
              <a:rPr lang="es-ES" sz="2800" b="1" dirty="0"/>
              <a:t> </a:t>
            </a:r>
            <a:r>
              <a:rPr lang="es-ES" sz="2800" b="1" dirty="0" err="1"/>
              <a:t>makna</a:t>
            </a:r>
            <a:r>
              <a:rPr lang="es-ES" sz="2800" b="1" dirty="0"/>
              <a:t> </a:t>
            </a:r>
            <a:r>
              <a:rPr lang="es-ES" sz="2800" b="1" dirty="0" err="1"/>
              <a:t>sebenar</a:t>
            </a:r>
            <a:r>
              <a:rPr lang="es-ES" sz="2800" b="1" dirty="0"/>
              <a:t> </a:t>
            </a:r>
            <a:r>
              <a:rPr lang="es-ES" sz="2800" b="1" dirty="0" err="1"/>
              <a:t>fiqh</a:t>
            </a:r>
            <a:r>
              <a:rPr lang="es-ES" sz="2800" b="1" dirty="0"/>
              <a:t> </a:t>
            </a:r>
            <a:r>
              <a:rPr lang="es-ES" sz="2800" b="1" dirty="0" err="1"/>
              <a:t>keutamaan</a:t>
            </a:r>
            <a:r>
              <a:rPr lang="es-ES" sz="2800" b="1" dirty="0"/>
              <a:t> (</a:t>
            </a:r>
            <a:r>
              <a:rPr lang="es-ES" sz="2800" b="1" dirty="0" err="1"/>
              <a:t>fiqh</a:t>
            </a:r>
            <a:r>
              <a:rPr lang="es-ES" sz="2800" b="1" dirty="0"/>
              <a:t> </a:t>
            </a:r>
            <a:r>
              <a:rPr lang="es-ES" sz="2800" b="1" dirty="0" err="1"/>
              <a:t>awlawiyyat</a:t>
            </a:r>
            <a:r>
              <a:rPr lang="es-ES" sz="2800" b="1" dirty="0"/>
              <a:t>) </a:t>
            </a:r>
            <a:r>
              <a:rPr lang="es-ES" sz="2800" b="1" dirty="0" err="1"/>
              <a:t>untuk</a:t>
            </a:r>
            <a:r>
              <a:rPr lang="es-ES" sz="2800" b="1" dirty="0"/>
              <a:t> </a:t>
            </a:r>
            <a:r>
              <a:rPr lang="es-ES" sz="2800" b="1" dirty="0" err="1"/>
              <a:t>membuat</a:t>
            </a:r>
            <a:r>
              <a:rPr lang="es-ES" sz="2800" b="1" dirty="0"/>
              <a:t> </a:t>
            </a:r>
            <a:r>
              <a:rPr lang="es-ES" sz="2800" b="1" dirty="0" err="1"/>
              <a:t>pertimbangan</a:t>
            </a:r>
            <a:r>
              <a:rPr lang="es-ES" sz="2800" b="1" dirty="0"/>
              <a:t> </a:t>
            </a:r>
            <a:r>
              <a:rPr lang="es-ES" sz="2800" b="1" dirty="0" err="1"/>
              <a:t>hidup</a:t>
            </a:r>
            <a:r>
              <a:rPr lang="es-ES" sz="2800" b="1" dirty="0"/>
              <a:t> yang mana </a:t>
            </a:r>
            <a:r>
              <a:rPr lang="es-ES" sz="2800" b="1" dirty="0" err="1"/>
              <a:t>perlu</a:t>
            </a:r>
            <a:r>
              <a:rPr lang="es-ES" sz="2800" b="1" dirty="0"/>
              <a:t> </a:t>
            </a:r>
            <a:r>
              <a:rPr lang="es-ES" sz="2800" b="1" dirty="0" err="1"/>
              <a:t>diutamakan</a:t>
            </a:r>
            <a:r>
              <a:rPr lang="es-ES" sz="2800" b="1" dirty="0"/>
              <a:t> dan yang mana </a:t>
            </a:r>
            <a:r>
              <a:rPr lang="es-ES" sz="2800" b="1" dirty="0" err="1"/>
              <a:t>perlu</a:t>
            </a:r>
            <a:r>
              <a:rPr lang="es-ES" sz="2800" b="1" dirty="0"/>
              <a:t> </a:t>
            </a:r>
            <a:r>
              <a:rPr lang="es-ES" sz="2800" b="1" dirty="0" err="1"/>
              <a:t>dikemudiankan</a:t>
            </a:r>
            <a:r>
              <a:rPr lang="es-ES" sz="2800" b="1" dirty="0"/>
              <a:t>. </a:t>
            </a:r>
            <a:r>
              <a:rPr lang="es-ES" sz="2800" b="1" dirty="0" err="1"/>
              <a:t>Sebagai</a:t>
            </a:r>
            <a:r>
              <a:rPr lang="es-ES" sz="2800" b="1" dirty="0"/>
              <a:t> </a:t>
            </a:r>
            <a:r>
              <a:rPr lang="es-ES" sz="2800" b="1" dirty="0" err="1"/>
              <a:t>umat</a:t>
            </a:r>
            <a:r>
              <a:rPr lang="es-ES" sz="2800" b="1" dirty="0"/>
              <a:t> Islam juga </a:t>
            </a:r>
            <a:r>
              <a:rPr lang="es-ES" sz="2800" b="1" dirty="0" err="1"/>
              <a:t>kita</a:t>
            </a:r>
            <a:r>
              <a:rPr lang="es-ES" sz="2800" b="1" dirty="0"/>
              <a:t> </a:t>
            </a:r>
            <a:r>
              <a:rPr lang="es-ES" sz="2800" b="1" dirty="0" err="1"/>
              <a:t>diseru</a:t>
            </a:r>
            <a:r>
              <a:rPr lang="es-ES" sz="2800" b="1" dirty="0"/>
              <a:t> agar </a:t>
            </a:r>
            <a:r>
              <a:rPr lang="es-ES" sz="2800" b="1" dirty="0" err="1"/>
              <a:t>senantiasa</a:t>
            </a:r>
            <a:r>
              <a:rPr lang="es-ES" sz="2800" b="1" dirty="0"/>
              <a:t> </a:t>
            </a:r>
            <a:r>
              <a:rPr lang="es-ES" sz="2800" b="1" dirty="0" err="1"/>
              <a:t>berpegang</a:t>
            </a:r>
            <a:r>
              <a:rPr lang="es-ES" sz="2800" b="1" dirty="0"/>
              <a:t> </a:t>
            </a:r>
            <a:r>
              <a:rPr lang="es-ES" sz="2800" b="1" dirty="0" err="1"/>
              <a:t>kepada</a:t>
            </a:r>
            <a:r>
              <a:rPr lang="es-ES" sz="2800" b="1" dirty="0"/>
              <a:t> </a:t>
            </a:r>
            <a:r>
              <a:rPr lang="es-ES" sz="2800" b="1" dirty="0" err="1"/>
              <a:t>prinsip</a:t>
            </a:r>
            <a:r>
              <a:rPr lang="es-ES" sz="2800" b="1" dirty="0"/>
              <a:t> </a:t>
            </a:r>
            <a:r>
              <a:rPr lang="es-ES" sz="2800" b="1" dirty="0" err="1"/>
              <a:t>kesederhanaan</a:t>
            </a:r>
            <a:r>
              <a:rPr lang="es-ES" sz="2800" b="1" dirty="0"/>
              <a:t> </a:t>
            </a:r>
            <a:r>
              <a:rPr lang="es-ES" sz="2800" b="1" dirty="0" err="1"/>
              <a:t>dalam</a:t>
            </a:r>
            <a:r>
              <a:rPr lang="es-ES" sz="2800" b="1" dirty="0"/>
              <a:t> </a:t>
            </a:r>
            <a:r>
              <a:rPr lang="es-ES" sz="2800" b="1" dirty="0" err="1"/>
              <a:t>semua</a:t>
            </a:r>
            <a:r>
              <a:rPr lang="es-ES" sz="2800" b="1" dirty="0"/>
              <a:t> </a:t>
            </a:r>
            <a:r>
              <a:rPr lang="es-ES" sz="2800" b="1" dirty="0" err="1"/>
              <a:t>perkara</a:t>
            </a:r>
            <a:r>
              <a:rPr lang="es-ES" sz="2800" b="1" dirty="0"/>
              <a:t>. </a:t>
            </a:r>
            <a:r>
              <a:rPr lang="es-ES" sz="2800" b="1" dirty="0" err="1"/>
              <a:t>Kesederhanaan</a:t>
            </a:r>
            <a:r>
              <a:rPr lang="es-ES" sz="2800" b="1" dirty="0"/>
              <a:t> yang </a:t>
            </a:r>
            <a:r>
              <a:rPr lang="es-ES" sz="2800" b="1" dirty="0" err="1"/>
              <a:t>diamalkan</a:t>
            </a:r>
            <a:r>
              <a:rPr lang="es-ES" sz="2800" b="1" dirty="0"/>
              <a:t> di </a:t>
            </a:r>
            <a:r>
              <a:rPr lang="es-ES" sz="2800" b="1" dirty="0" err="1"/>
              <a:t>dalam</a:t>
            </a:r>
            <a:r>
              <a:rPr lang="es-ES" sz="2800" b="1" dirty="0"/>
              <a:t> Islam </a:t>
            </a:r>
            <a:r>
              <a:rPr lang="es-ES" sz="2800" b="1" dirty="0" err="1"/>
              <a:t>adalah</a:t>
            </a:r>
            <a:r>
              <a:rPr lang="es-ES" sz="2800" b="1" dirty="0"/>
              <a:t> </a:t>
            </a:r>
            <a:r>
              <a:rPr lang="es-ES" sz="2800" b="1" dirty="0" err="1"/>
              <a:t>bermatlamat</a:t>
            </a:r>
            <a:r>
              <a:rPr lang="es-ES" sz="2800" b="1" dirty="0"/>
              <a:t> </a:t>
            </a:r>
            <a:r>
              <a:rPr lang="es-ES" sz="2800" b="1" dirty="0" err="1"/>
              <a:t>untuk</a:t>
            </a:r>
            <a:r>
              <a:rPr lang="es-ES" sz="2800" b="1" dirty="0"/>
              <a:t> </a:t>
            </a:r>
            <a:r>
              <a:rPr lang="es-ES" sz="2800" b="1" dirty="0" err="1"/>
              <a:t>mencari</a:t>
            </a:r>
            <a:r>
              <a:rPr lang="es-ES" sz="2800" b="1" dirty="0"/>
              <a:t> </a:t>
            </a:r>
            <a:r>
              <a:rPr lang="es-ES" sz="2800" b="1" dirty="0" err="1"/>
              <a:t>kebenaran</a:t>
            </a:r>
            <a:r>
              <a:rPr lang="es-ES" sz="2800" b="1" dirty="0"/>
              <a:t> </a:t>
            </a:r>
            <a:r>
              <a:rPr lang="es-ES" sz="2800" b="1" dirty="0" err="1"/>
              <a:t>atau</a:t>
            </a:r>
            <a:r>
              <a:rPr lang="es-ES" sz="2800" b="1" dirty="0"/>
              <a:t> al-</a:t>
            </a:r>
            <a:r>
              <a:rPr lang="es-ES" sz="2800" b="1" dirty="0" err="1"/>
              <a:t>Haq</a:t>
            </a:r>
            <a:r>
              <a:rPr lang="es-ES" sz="2800" b="1" dirty="0"/>
              <a:t>. </a:t>
            </a:r>
            <a:r>
              <a:rPr lang="en-US" sz="2800" b="1" dirty="0" err="1"/>
              <a:t>Perkara</a:t>
            </a:r>
            <a:r>
              <a:rPr lang="en-US" sz="2800" b="1" dirty="0"/>
              <a:t> </a:t>
            </a:r>
            <a:r>
              <a:rPr lang="en-US" sz="2800" b="1" dirty="0" err="1"/>
              <a:t>ini</a:t>
            </a:r>
            <a:r>
              <a:rPr lang="en-US" sz="2800" b="1" dirty="0"/>
              <a:t> </a:t>
            </a:r>
            <a:r>
              <a:rPr lang="en-US" sz="2800" b="1" dirty="0" err="1"/>
              <a:t>tidak</a:t>
            </a:r>
            <a:r>
              <a:rPr lang="en-US" sz="2800" b="1" dirty="0"/>
              <a:t> </a:t>
            </a:r>
            <a:r>
              <a:rPr lang="en-US" sz="2800" b="1" dirty="0" err="1"/>
              <a:t>mungkin</a:t>
            </a:r>
            <a:r>
              <a:rPr lang="en-US" sz="2800" b="1" dirty="0"/>
              <a:t> </a:t>
            </a:r>
            <a:r>
              <a:rPr lang="en-US" sz="2800" b="1" dirty="0" err="1"/>
              <a:t>akan</a:t>
            </a:r>
            <a:r>
              <a:rPr lang="en-US" sz="2800" b="1" dirty="0"/>
              <a:t> </a:t>
            </a:r>
            <a:r>
              <a:rPr lang="en-US" sz="2800" b="1" dirty="0" err="1"/>
              <a:t>dapat</a:t>
            </a:r>
            <a:r>
              <a:rPr lang="en-US" sz="2800" b="1" dirty="0"/>
              <a:t> </a:t>
            </a:r>
            <a:r>
              <a:rPr lang="en-US" sz="2800" b="1" dirty="0" err="1"/>
              <a:t>dicapai</a:t>
            </a:r>
            <a:r>
              <a:rPr lang="en-US" sz="2800" b="1" dirty="0"/>
              <a:t> </a:t>
            </a:r>
            <a:r>
              <a:rPr lang="en-US" sz="2800" b="1" dirty="0" err="1"/>
              <a:t>melainkan</a:t>
            </a:r>
            <a:r>
              <a:rPr lang="en-US" sz="2800" b="1" dirty="0"/>
              <a:t> </a:t>
            </a:r>
            <a:r>
              <a:rPr lang="en-US" sz="2800" b="1" dirty="0" err="1"/>
              <a:t>dengan</a:t>
            </a:r>
            <a:r>
              <a:rPr lang="en-US" sz="2800" b="1" dirty="0"/>
              <a:t> </a:t>
            </a:r>
            <a:r>
              <a:rPr lang="en-US" sz="2800" b="1" dirty="0" err="1"/>
              <a:t>cara</a:t>
            </a:r>
            <a:r>
              <a:rPr lang="en-US" sz="2800" b="1" dirty="0"/>
              <a:t> </a:t>
            </a:r>
            <a:r>
              <a:rPr lang="en-US" sz="2800" b="1" dirty="0" err="1"/>
              <a:t>kita</a:t>
            </a:r>
            <a:r>
              <a:rPr lang="en-US" sz="2800" b="1" dirty="0"/>
              <a:t> </a:t>
            </a:r>
            <a:r>
              <a:rPr lang="en-US" sz="2800" b="1" dirty="0" err="1"/>
              <a:t>kembali</a:t>
            </a:r>
            <a:r>
              <a:rPr lang="en-US" sz="2800" b="1" dirty="0"/>
              <a:t> </a:t>
            </a:r>
            <a:r>
              <a:rPr lang="en-US" sz="2800" b="1" dirty="0" err="1"/>
              <a:t>kepada</a:t>
            </a:r>
            <a:r>
              <a:rPr lang="en-US" sz="2800" b="1" dirty="0"/>
              <a:t> </a:t>
            </a:r>
            <a:r>
              <a:rPr lang="en-US" sz="2800" b="1" dirty="0" err="1"/>
              <a:t>ajaran</a:t>
            </a:r>
            <a:r>
              <a:rPr lang="en-US" sz="2800" b="1" dirty="0"/>
              <a:t> </a:t>
            </a:r>
            <a:r>
              <a:rPr lang="en-US" sz="2800" b="1" dirty="0" err="1"/>
              <a:t>sunnah</a:t>
            </a:r>
            <a:r>
              <a:rPr lang="en-US" sz="2800" b="1" dirty="0"/>
              <a:t> </a:t>
            </a:r>
            <a:r>
              <a:rPr lang="en-US" sz="2800" b="1" dirty="0" err="1"/>
              <a:t>Rasulullah</a:t>
            </a:r>
            <a:r>
              <a:rPr lang="en-US" sz="2800" b="1" dirty="0"/>
              <a:t> SAW </a:t>
            </a:r>
            <a:r>
              <a:rPr lang="en-US" sz="2800" b="1" dirty="0" err="1"/>
              <a:t>dan</a:t>
            </a:r>
            <a:r>
              <a:rPr lang="en-US" sz="2800" b="1" dirty="0"/>
              <a:t> al-Quran </a:t>
            </a:r>
            <a:r>
              <a:rPr lang="en-US" sz="2800" b="1" dirty="0" smtClean="0"/>
              <a:t>al-</a:t>
            </a:r>
            <a:r>
              <a:rPr lang="en-US" sz="2800" b="1" dirty="0" err="1" smtClean="0"/>
              <a:t>Karim</a:t>
            </a:r>
            <a:r>
              <a:rPr lang="en-US" sz="2800" b="1" dirty="0" smtClean="0"/>
              <a:t>.</a:t>
            </a:r>
            <a:endParaRPr lang="en-MY" sz="2800" b="1" dirty="0"/>
          </a:p>
        </p:txBody>
      </p:sp>
    </p:spTree>
    <p:extLst>
      <p:ext uri="{BB962C8B-B14F-4D97-AF65-F5344CB8AC3E}">
        <p14:creationId xmlns:p14="http://schemas.microsoft.com/office/powerpoint/2010/main" val="110508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Rounded Rectangle 7"/>
          <p:cNvSpPr/>
          <p:nvPr/>
        </p:nvSpPr>
        <p:spPr>
          <a:xfrm>
            <a:off x="467544" y="1628800"/>
            <a:ext cx="8136904" cy="3888432"/>
          </a:xfrm>
          <a:prstGeom prst="roundRect">
            <a:avLst/>
          </a:prstGeom>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MY" sz="2800" b="1" noProof="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Yakinlah bahawa agama Islam menuntut jihad di jalan Allah sekiranya maruah Islam dan ummahnya diperkosa demi mempertahankan diri. Inilah prinsip yang dipegang oleh negara Islam dan menjadi amalan pemimpin agung Islam sejak dulu. Islam mewajibkan umatnya untuk menjaga keamanan, kemerdekaan dan perpaduan negara.</a:t>
            </a:r>
          </a:p>
        </p:txBody>
      </p:sp>
    </p:spTree>
    <p:extLst>
      <p:ext uri="{BB962C8B-B14F-4D97-AF65-F5344CB8AC3E}">
        <p14:creationId xmlns:p14="http://schemas.microsoft.com/office/powerpoint/2010/main" val="2964207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Syahadah</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 name="TextBox 1"/>
          <p:cNvSpPr txBox="1"/>
          <p:nvPr/>
        </p:nvSpPr>
        <p:spPr>
          <a:xfrm>
            <a:off x="0" y="2178730"/>
            <a:ext cx="9036496" cy="2862322"/>
          </a:xfrm>
          <a:prstGeom prst="rect">
            <a:avLst/>
          </a:prstGeom>
          <a:noFill/>
        </p:spPr>
        <p:txBody>
          <a:bodyPr wrap="square" rtlCol="0">
            <a:spAutoFit/>
          </a:bodyPr>
          <a:lstStyle/>
          <a:p>
            <a:pPr algn="ctr" rtl="1"/>
            <a:r>
              <a:rPr lang="ar-SA"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أَشْهَدُ أَنْ لآ إِلَهَ إِلاَّ اللهُ وَحْدَهُ لاَ شَرِيكَ لَهُ السَّمِيْعُ الْبَصِيْر، وَأَشْهَدُ أَنَّ سَيِّدِنَا مُحَمَّدًا عَبْدُهُ وَرَسُولُهُ البَشِيْرُ النَّذِيْرُ</a:t>
            </a:r>
            <a:endParaRPr lang="en-MY"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3838386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Rectangle 7"/>
          <p:cNvSpPr/>
          <p:nvPr/>
        </p:nvSpPr>
        <p:spPr>
          <a:xfrm>
            <a:off x="755576" y="1700808"/>
            <a:ext cx="7560840" cy="4464496"/>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MY" sz="3200" noProof="1">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a:t>
            </a:r>
            <a:r>
              <a:rPr lang="en-MY" sz="3200" noProof="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saha untuk memajukan ekonomi diri, keluarga dan negara adalah usaha keagamaan kerana Islam bukan sekadar agama rabbaniah akan tetapi ia merupakan </a:t>
            </a:r>
            <a:r>
              <a:rPr lang="en-MY" sz="3200" i="1" noProof="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The way Of Life </a:t>
            </a:r>
            <a:r>
              <a:rPr lang="en-MY" sz="3200" noProof="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yakni mencakupi setiap bidang kehidupan seperti sains, teknologi, pendidikan, pembangunan infrastruktur, kejuruteraan, pertanian dan lain-lain</a:t>
            </a:r>
            <a:endParaRPr lang="en-MY" sz="3200" noProof="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2626933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Rectangle 7"/>
          <p:cNvSpPr/>
          <p:nvPr/>
        </p:nvSpPr>
        <p:spPr>
          <a:xfrm>
            <a:off x="611560" y="1700809"/>
            <a:ext cx="6552728" cy="72007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fi-FI" sz="2800" b="1" dirty="0" smtClean="0"/>
              <a:t>Dalam keadaan ekonomi semasa ini:</a:t>
            </a:r>
            <a:endParaRPr lang="en-MY" sz="2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a:off x="539552" y="2564904"/>
            <a:ext cx="7139208" cy="1872208"/>
          </a:xfrm>
          <a:prstGeom prst="rect">
            <a:avLst/>
          </a:prstGeom>
        </p:spPr>
        <p:style>
          <a:lnRef idx="1">
            <a:schemeClr val="accent6"/>
          </a:lnRef>
          <a:fillRef idx="3">
            <a:schemeClr val="accent6"/>
          </a:fillRef>
          <a:effectRef idx="2">
            <a:schemeClr val="accent6"/>
          </a:effectRef>
          <a:fontRef idx="minor">
            <a:schemeClr val="lt1"/>
          </a:fontRef>
        </p:style>
        <p:txBody>
          <a:bodyPr wrap="square" anchor="ctr" anchorCtr="0">
            <a:noAutofit/>
          </a:bodyPr>
          <a:lstStyle/>
          <a:p>
            <a:pPr lvl="0" algn="just"/>
            <a:r>
              <a:rPr lang="en-MY" sz="2800" noProof="1">
                <a:ln>
                  <a:solidFill>
                    <a:srgbClr val="FFFF00"/>
                  </a:solidFill>
                </a:ln>
                <a:solidFill>
                  <a:srgbClr val="FFFF00"/>
                </a:solidFill>
                <a:effectLst>
                  <a:glow rad="101600">
                    <a:schemeClr val="tx1">
                      <a:alpha val="60000"/>
                    </a:schemeClr>
                  </a:glow>
                </a:effectLst>
              </a:rPr>
              <a:t>M</a:t>
            </a:r>
            <a:r>
              <a:rPr lang="en-MY" sz="2800" noProof="1" smtClean="0">
                <a:ln>
                  <a:solidFill>
                    <a:srgbClr val="FFFF00"/>
                  </a:solidFill>
                </a:ln>
                <a:solidFill>
                  <a:srgbClr val="FFFF00"/>
                </a:solidFill>
                <a:effectLst>
                  <a:glow rad="101600">
                    <a:schemeClr val="tx1">
                      <a:alpha val="60000"/>
                    </a:schemeClr>
                  </a:glow>
                </a:effectLst>
              </a:rPr>
              <a:t>engambil langkah yang serius berdasarkan strategi-strategi yang digariskan oleh Perdana Menteri kita sebagai langkah proaktif bagi menangani perubahan ekonomi global</a:t>
            </a:r>
            <a:endParaRPr lang="en-MY" sz="2800" noProof="1">
              <a:ln>
                <a:solidFill>
                  <a:srgbClr val="FFFF00"/>
                </a:solidFill>
              </a:ln>
              <a:solidFill>
                <a:srgbClr val="FFFF00"/>
              </a:solidFill>
              <a:effectLst>
                <a:glow rad="101600">
                  <a:schemeClr val="tx1">
                    <a:alpha val="60000"/>
                  </a:schemeClr>
                </a:glow>
              </a:effectLst>
            </a:endParaRPr>
          </a:p>
        </p:txBody>
      </p:sp>
      <p:sp>
        <p:nvSpPr>
          <p:cNvPr id="14" name="Rectangle 13"/>
          <p:cNvSpPr/>
          <p:nvPr/>
        </p:nvSpPr>
        <p:spPr>
          <a:xfrm>
            <a:off x="539552" y="4509120"/>
            <a:ext cx="7139208" cy="1872208"/>
          </a:xfrm>
          <a:prstGeom prst="rect">
            <a:avLst/>
          </a:prstGeom>
        </p:spPr>
        <p:style>
          <a:lnRef idx="1">
            <a:schemeClr val="accent2"/>
          </a:lnRef>
          <a:fillRef idx="3">
            <a:schemeClr val="accent2"/>
          </a:fillRef>
          <a:effectRef idx="2">
            <a:schemeClr val="accent2"/>
          </a:effectRef>
          <a:fontRef idx="minor">
            <a:schemeClr val="lt1"/>
          </a:fontRef>
        </p:style>
        <p:txBody>
          <a:bodyPr wrap="square" anchor="ctr" anchorCtr="0">
            <a:noAutofit/>
          </a:bodyPr>
          <a:lstStyle/>
          <a:p>
            <a:pPr lvl="0" algn="just"/>
            <a:r>
              <a:rPr lang="en-MY" sz="2800" noProof="1">
                <a:ln>
                  <a:solidFill>
                    <a:srgbClr val="FFFF00"/>
                  </a:solidFill>
                </a:ln>
                <a:solidFill>
                  <a:srgbClr val="FFFF00"/>
                </a:solidFill>
                <a:effectLst>
                  <a:glow rad="101600">
                    <a:schemeClr val="tx1">
                      <a:alpha val="60000"/>
                    </a:schemeClr>
                  </a:glow>
                </a:effectLst>
              </a:rPr>
              <a:t>S</a:t>
            </a:r>
            <a:r>
              <a:rPr lang="en-MY" sz="2800" noProof="1" smtClean="0">
                <a:ln>
                  <a:solidFill>
                    <a:srgbClr val="FFFF00"/>
                  </a:solidFill>
                </a:ln>
                <a:solidFill>
                  <a:srgbClr val="FFFF00"/>
                </a:solidFill>
                <a:effectLst>
                  <a:glow rad="101600">
                    <a:schemeClr val="tx1">
                      <a:alpha val="60000"/>
                    </a:schemeClr>
                  </a:glow>
                </a:effectLst>
              </a:rPr>
              <a:t>enantiasa berjimat cermat dalam mengurus kehidupan berdasarkan apa yang perlu diutamakan dan apa yang perlu dikemudiankan</a:t>
            </a:r>
            <a:endParaRPr lang="en-MY" sz="2800" noProof="1">
              <a:ln>
                <a:solidFill>
                  <a:srgbClr val="FFFF00"/>
                </a:solidFill>
              </a:ln>
              <a:solidFill>
                <a:srgbClr val="FFFF00"/>
              </a:solidFill>
              <a:effectLst>
                <a:glow rad="101600">
                  <a:schemeClr val="tx1">
                    <a:alpha val="60000"/>
                  </a:schemeClr>
                </a:glow>
              </a:effectLst>
            </a:endParaRPr>
          </a:p>
        </p:txBody>
      </p:sp>
    </p:spTree>
    <p:extLst>
      <p:ext uri="{BB962C8B-B14F-4D97-AF65-F5344CB8AC3E}">
        <p14:creationId xmlns:p14="http://schemas.microsoft.com/office/powerpoint/2010/main" val="1450462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Freeform 7"/>
          <p:cNvSpPr/>
          <p:nvPr/>
        </p:nvSpPr>
        <p:spPr>
          <a:xfrm>
            <a:off x="792162" y="1772816"/>
            <a:ext cx="7765710" cy="1607367"/>
          </a:xfrm>
          <a:custGeom>
            <a:avLst/>
            <a:gdLst>
              <a:gd name="connsiteX0" fmla="*/ 0 w 7765710"/>
              <a:gd name="connsiteY0" fmla="*/ 315906 h 1895399"/>
              <a:gd name="connsiteX1" fmla="*/ 315906 w 7765710"/>
              <a:gd name="connsiteY1" fmla="*/ 0 h 1895399"/>
              <a:gd name="connsiteX2" fmla="*/ 7449804 w 7765710"/>
              <a:gd name="connsiteY2" fmla="*/ 0 h 1895399"/>
              <a:gd name="connsiteX3" fmla="*/ 7765710 w 7765710"/>
              <a:gd name="connsiteY3" fmla="*/ 315906 h 1895399"/>
              <a:gd name="connsiteX4" fmla="*/ 7765710 w 7765710"/>
              <a:gd name="connsiteY4" fmla="*/ 1579493 h 1895399"/>
              <a:gd name="connsiteX5" fmla="*/ 7449804 w 7765710"/>
              <a:gd name="connsiteY5" fmla="*/ 1895399 h 1895399"/>
              <a:gd name="connsiteX6" fmla="*/ 315906 w 7765710"/>
              <a:gd name="connsiteY6" fmla="*/ 1895399 h 1895399"/>
              <a:gd name="connsiteX7" fmla="*/ 0 w 7765710"/>
              <a:gd name="connsiteY7" fmla="*/ 1579493 h 1895399"/>
              <a:gd name="connsiteX8" fmla="*/ 0 w 7765710"/>
              <a:gd name="connsiteY8" fmla="*/ 315906 h 189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5710" h="1895399">
                <a:moveTo>
                  <a:pt x="0" y="315906"/>
                </a:moveTo>
                <a:cubicBezTo>
                  <a:pt x="0" y="141436"/>
                  <a:pt x="141436" y="0"/>
                  <a:pt x="315906" y="0"/>
                </a:cubicBezTo>
                <a:lnTo>
                  <a:pt x="7449804" y="0"/>
                </a:lnTo>
                <a:cubicBezTo>
                  <a:pt x="7624274" y="0"/>
                  <a:pt x="7765710" y="141436"/>
                  <a:pt x="7765710" y="315906"/>
                </a:cubicBezTo>
                <a:lnTo>
                  <a:pt x="7765710" y="1579493"/>
                </a:lnTo>
                <a:cubicBezTo>
                  <a:pt x="7765710" y="1753963"/>
                  <a:pt x="7624274" y="1895399"/>
                  <a:pt x="7449804" y="1895399"/>
                </a:cubicBezTo>
                <a:lnTo>
                  <a:pt x="315906" y="1895399"/>
                </a:lnTo>
                <a:cubicBezTo>
                  <a:pt x="141436" y="1895399"/>
                  <a:pt x="0" y="1753963"/>
                  <a:pt x="0" y="1579493"/>
                </a:cubicBezTo>
                <a:lnTo>
                  <a:pt x="0" y="315906"/>
                </a:lnTo>
                <a:close/>
              </a:path>
            </a:pathLst>
          </a:custGeom>
          <a:gradFill flip="none" rotWithShape="1">
            <a:gsLst>
              <a:gs pos="0">
                <a:srgbClr val="D11FAF">
                  <a:shade val="30000"/>
                  <a:satMod val="115000"/>
                </a:srgbClr>
              </a:gs>
              <a:gs pos="32000">
                <a:srgbClr val="CB61B7"/>
              </a:gs>
              <a:gs pos="61000">
                <a:srgbClr val="D11FAF">
                  <a:shade val="67500"/>
                  <a:satMod val="115000"/>
                  <a:lumMod val="35000"/>
                  <a:lumOff val="65000"/>
                </a:srgbClr>
              </a:gs>
              <a:gs pos="100000">
                <a:srgbClr val="D11FAF">
                  <a:shade val="100000"/>
                  <a:satMod val="115000"/>
                </a:srgbClr>
              </a:gs>
            </a:gsLst>
            <a:lin ang="1620000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9686" tIns="229686" rIns="229686" bIns="229686" numCol="1" spcCol="1270" anchor="ctr" anchorCtr="0">
            <a:noAutofit/>
          </a:bodyPr>
          <a:lstStyle/>
          <a:p>
            <a:pPr lvl="0" algn="just" defTabSz="1600200">
              <a:lnSpc>
                <a:spcPct val="90000"/>
              </a:lnSpc>
              <a:spcBef>
                <a:spcPct val="0"/>
              </a:spcBef>
              <a:spcAft>
                <a:spcPct val="35000"/>
              </a:spcAft>
            </a:pPr>
            <a:r>
              <a:rPr lang="en-MY" sz="2400" b="1" noProof="1"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Memperteguhkan keimanan kepada Allah SWT memperbanyakan amal kebajikan, menjalankan tugas dengan jujur, menjauhi segala perbuatan berdosa dan maksiat</a:t>
            </a:r>
            <a:endParaRPr lang="en-MY" sz="2400" b="1" kern="1200" noProof="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Freeform 12"/>
          <p:cNvSpPr/>
          <p:nvPr/>
        </p:nvSpPr>
        <p:spPr>
          <a:xfrm>
            <a:off x="956789" y="3573017"/>
            <a:ext cx="7359627" cy="1944215"/>
          </a:xfrm>
          <a:custGeom>
            <a:avLst/>
            <a:gdLst>
              <a:gd name="connsiteX0" fmla="*/ 0 w 7765710"/>
              <a:gd name="connsiteY0" fmla="*/ 315906 h 1895399"/>
              <a:gd name="connsiteX1" fmla="*/ 315906 w 7765710"/>
              <a:gd name="connsiteY1" fmla="*/ 0 h 1895399"/>
              <a:gd name="connsiteX2" fmla="*/ 7449804 w 7765710"/>
              <a:gd name="connsiteY2" fmla="*/ 0 h 1895399"/>
              <a:gd name="connsiteX3" fmla="*/ 7765710 w 7765710"/>
              <a:gd name="connsiteY3" fmla="*/ 315906 h 1895399"/>
              <a:gd name="connsiteX4" fmla="*/ 7765710 w 7765710"/>
              <a:gd name="connsiteY4" fmla="*/ 1579493 h 1895399"/>
              <a:gd name="connsiteX5" fmla="*/ 7449804 w 7765710"/>
              <a:gd name="connsiteY5" fmla="*/ 1895399 h 1895399"/>
              <a:gd name="connsiteX6" fmla="*/ 315906 w 7765710"/>
              <a:gd name="connsiteY6" fmla="*/ 1895399 h 1895399"/>
              <a:gd name="connsiteX7" fmla="*/ 0 w 7765710"/>
              <a:gd name="connsiteY7" fmla="*/ 1579493 h 1895399"/>
              <a:gd name="connsiteX8" fmla="*/ 0 w 7765710"/>
              <a:gd name="connsiteY8" fmla="*/ 315906 h 189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5710" h="1895399">
                <a:moveTo>
                  <a:pt x="0" y="315906"/>
                </a:moveTo>
                <a:cubicBezTo>
                  <a:pt x="0" y="141436"/>
                  <a:pt x="141436" y="0"/>
                  <a:pt x="315906" y="0"/>
                </a:cubicBezTo>
                <a:lnTo>
                  <a:pt x="7449804" y="0"/>
                </a:lnTo>
                <a:cubicBezTo>
                  <a:pt x="7624274" y="0"/>
                  <a:pt x="7765710" y="141436"/>
                  <a:pt x="7765710" y="315906"/>
                </a:cubicBezTo>
                <a:lnTo>
                  <a:pt x="7765710" y="1579493"/>
                </a:lnTo>
                <a:cubicBezTo>
                  <a:pt x="7765710" y="1753963"/>
                  <a:pt x="7624274" y="1895399"/>
                  <a:pt x="7449804" y="1895399"/>
                </a:cubicBezTo>
                <a:lnTo>
                  <a:pt x="315906" y="1895399"/>
                </a:lnTo>
                <a:cubicBezTo>
                  <a:pt x="141436" y="1895399"/>
                  <a:pt x="0" y="1753963"/>
                  <a:pt x="0" y="1579493"/>
                </a:cubicBezTo>
                <a:lnTo>
                  <a:pt x="0" y="315906"/>
                </a:lnTo>
                <a:close/>
              </a:path>
            </a:pathLst>
          </a:custGeom>
          <a:gradFill flip="none" rotWithShape="1">
            <a:gsLst>
              <a:gs pos="0">
                <a:srgbClr val="F32135"/>
              </a:gs>
              <a:gs pos="50000">
                <a:srgbClr val="CC0000"/>
              </a:gs>
              <a:gs pos="100000">
                <a:srgbClr val="FF0000">
                  <a:tint val="23500"/>
                  <a:satMod val="160000"/>
                </a:srgbClr>
              </a:gs>
            </a:gsLst>
            <a:lin ang="16200000" scaled="1"/>
            <a:tileRect/>
          </a:gradFill>
          <a:ln w="38100">
            <a:solidFill>
              <a:schemeClr val="bg1"/>
            </a:solidFill>
          </a:ln>
        </p:spPr>
        <p:style>
          <a:lnRef idx="2">
            <a:schemeClr val="accent4"/>
          </a:lnRef>
          <a:fillRef idx="1">
            <a:schemeClr val="lt1"/>
          </a:fillRef>
          <a:effectRef idx="0">
            <a:schemeClr val="accent4"/>
          </a:effectRef>
          <a:fontRef idx="minor">
            <a:schemeClr val="dk1"/>
          </a:fontRef>
        </p:style>
        <p:txBody>
          <a:bodyPr spcFirstLastPara="0" vert="horz" wrap="square" lIns="229686" tIns="229686" rIns="229686" bIns="229686" numCol="1" spcCol="1270" anchor="ctr" anchorCtr="0">
            <a:noAutofit/>
          </a:bodyPr>
          <a:lstStyle/>
          <a:p>
            <a:pPr lvl="0" algn="just" defTabSz="1600200">
              <a:lnSpc>
                <a:spcPct val="90000"/>
              </a:lnSpc>
              <a:spcBef>
                <a:spcPct val="0"/>
              </a:spcBef>
              <a:spcAft>
                <a:spcPct val="35000"/>
              </a:spcAft>
            </a:pPr>
            <a:r>
              <a:rPr lang="en-MY" sz="2600" b="1" noProof="1"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Membina </a:t>
            </a:r>
            <a:r>
              <a:rPr lang="en-MY" sz="2600" b="1" noProof="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neraca kehidupan dengan meletakkan keutamaan sebagaimana yang digariskan oleh agama kita</a:t>
            </a:r>
            <a:endParaRPr lang="en-MY" sz="2600" b="1" kern="1200" noProof="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65711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Freeform 7"/>
          <p:cNvSpPr/>
          <p:nvPr/>
        </p:nvSpPr>
        <p:spPr>
          <a:xfrm>
            <a:off x="683568" y="1844824"/>
            <a:ext cx="7488832" cy="3600400"/>
          </a:xfrm>
          <a:custGeom>
            <a:avLst/>
            <a:gdLst>
              <a:gd name="connsiteX0" fmla="*/ 0 w 4267200"/>
              <a:gd name="connsiteY0" fmla="*/ 34441 h 206640"/>
              <a:gd name="connsiteX1" fmla="*/ 34441 w 4267200"/>
              <a:gd name="connsiteY1" fmla="*/ 0 h 206640"/>
              <a:gd name="connsiteX2" fmla="*/ 4232759 w 4267200"/>
              <a:gd name="connsiteY2" fmla="*/ 0 h 206640"/>
              <a:gd name="connsiteX3" fmla="*/ 4267200 w 4267200"/>
              <a:gd name="connsiteY3" fmla="*/ 34441 h 206640"/>
              <a:gd name="connsiteX4" fmla="*/ 4267200 w 4267200"/>
              <a:gd name="connsiteY4" fmla="*/ 172199 h 206640"/>
              <a:gd name="connsiteX5" fmla="*/ 4232759 w 4267200"/>
              <a:gd name="connsiteY5" fmla="*/ 206640 h 206640"/>
              <a:gd name="connsiteX6" fmla="*/ 34441 w 4267200"/>
              <a:gd name="connsiteY6" fmla="*/ 206640 h 206640"/>
              <a:gd name="connsiteX7" fmla="*/ 0 w 4267200"/>
              <a:gd name="connsiteY7" fmla="*/ 172199 h 206640"/>
              <a:gd name="connsiteX8" fmla="*/ 0 w 426720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206640">
                <a:moveTo>
                  <a:pt x="0" y="34441"/>
                </a:moveTo>
                <a:cubicBezTo>
                  <a:pt x="0" y="15420"/>
                  <a:pt x="15420" y="0"/>
                  <a:pt x="34441" y="0"/>
                </a:cubicBezTo>
                <a:lnTo>
                  <a:pt x="4232759" y="0"/>
                </a:lnTo>
                <a:cubicBezTo>
                  <a:pt x="4251780" y="0"/>
                  <a:pt x="4267200" y="15420"/>
                  <a:pt x="4267200" y="34441"/>
                </a:cubicBezTo>
                <a:lnTo>
                  <a:pt x="4267200" y="172199"/>
                </a:lnTo>
                <a:cubicBezTo>
                  <a:pt x="4267200" y="191220"/>
                  <a:pt x="4251780" y="206640"/>
                  <a:pt x="4232759" y="206640"/>
                </a:cubicBezTo>
                <a:lnTo>
                  <a:pt x="34441" y="206640"/>
                </a:lnTo>
                <a:cubicBezTo>
                  <a:pt x="15420" y="206640"/>
                  <a:pt x="0" y="191220"/>
                  <a:pt x="0" y="172199"/>
                </a:cubicBezTo>
                <a:lnTo>
                  <a:pt x="0" y="34441"/>
                </a:lnTo>
                <a:close/>
              </a:path>
            </a:pathLst>
          </a:custGeom>
          <a:solidFill>
            <a:srgbClr val="00B0F0"/>
          </a:solidFill>
        </p:spPr>
        <p:style>
          <a:lnRef idx="1">
            <a:schemeClr val="accent4"/>
          </a:lnRef>
          <a:fillRef idx="2">
            <a:schemeClr val="accent4"/>
          </a:fillRef>
          <a:effectRef idx="1">
            <a:schemeClr val="accent4"/>
          </a:effectRef>
          <a:fontRef idx="minor">
            <a:schemeClr val="dk1"/>
          </a:fontRef>
        </p:style>
        <p:txBody>
          <a:bodyPr spcFirstLastPara="0" vert="horz" wrap="square" lIns="171377" tIns="10087" rIns="171377" bIns="10087" numCol="1" spcCol="1270" anchor="ctr" anchorCtr="0">
            <a:noAutofit/>
          </a:bodyPr>
          <a:lstStyle/>
          <a:p>
            <a:pPr algn="just" defTabSz="311150">
              <a:lnSpc>
                <a:spcPct val="90000"/>
              </a:lnSpc>
              <a:spcBef>
                <a:spcPct val="0"/>
              </a:spcBef>
              <a:spcAft>
                <a:spcPct val="35000"/>
              </a:spcAft>
            </a:pPr>
            <a:r>
              <a:rPr lang="en-MY" sz="3600" noProof="1">
                <a:ln w="18415" cmpd="sng">
                  <a:solidFill>
                    <a:schemeClr val="tx1"/>
                  </a:solidFill>
                  <a:prstDash val="solid"/>
                </a:ln>
                <a:solidFill>
                  <a:schemeClr val="bg1">
                    <a:lumMod val="95000"/>
                  </a:schemeClr>
                </a:solidFill>
              </a:rPr>
              <a:t>C</a:t>
            </a:r>
            <a:r>
              <a:rPr lang="en-MY" sz="3600" noProof="1" smtClean="0">
                <a:ln w="18415" cmpd="sng">
                  <a:solidFill>
                    <a:schemeClr val="tx1"/>
                  </a:solidFill>
                  <a:prstDash val="solid"/>
                </a:ln>
                <a:solidFill>
                  <a:schemeClr val="bg1">
                    <a:lumMod val="95000"/>
                  </a:schemeClr>
                </a:solidFill>
              </a:rPr>
              <a:t>ontohi teladan yang telah dipandukan oleh Rasulullah SAW dalam mempertahankan agama yang berteraskan konsep wasatiyyah dan al-tawazun yang amat sesuai dengan situasi semasa dan serasi dengan manusia sejagat</a:t>
            </a:r>
            <a:endParaRPr lang="en-MY" sz="3600" noProof="1">
              <a:ln w="18415" cmpd="sng">
                <a:solidFill>
                  <a:schemeClr val="tx1"/>
                </a:solidFill>
                <a:prstDash val="solid"/>
              </a:ln>
              <a:solidFill>
                <a:schemeClr val="bg1">
                  <a:lumMod val="95000"/>
                </a:schemeClr>
              </a:solidFill>
            </a:endParaRPr>
          </a:p>
        </p:txBody>
      </p:sp>
    </p:spTree>
    <p:extLst>
      <p:ext uri="{BB962C8B-B14F-4D97-AF65-F5344CB8AC3E}">
        <p14:creationId xmlns:p14="http://schemas.microsoft.com/office/powerpoint/2010/main" val="1215541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 name="TextBox 1"/>
          <p:cNvSpPr txBox="1"/>
          <p:nvPr/>
        </p:nvSpPr>
        <p:spPr>
          <a:xfrm>
            <a:off x="179512" y="1268760"/>
            <a:ext cx="8712968" cy="4832092"/>
          </a:xfrm>
          <a:prstGeom prst="rect">
            <a:avLst/>
          </a:prstGeom>
          <a:noFill/>
        </p:spPr>
        <p:txBody>
          <a:bodyPr wrap="square" rtlCol="0">
            <a:spAutoFit/>
          </a:bodyPr>
          <a:lstStyle/>
          <a:p>
            <a:r>
              <a:rPr lang="en-US" sz="2800" b="1" dirty="0" err="1"/>
              <a:t>Ambillah</a:t>
            </a:r>
            <a:r>
              <a:rPr lang="en-US" sz="2800" b="1" dirty="0"/>
              <a:t> </a:t>
            </a:r>
            <a:r>
              <a:rPr lang="en-US" sz="2800" b="1" dirty="0" err="1"/>
              <a:t>contoh</a:t>
            </a:r>
            <a:r>
              <a:rPr lang="en-US" sz="2800" b="1" dirty="0"/>
              <a:t> </a:t>
            </a:r>
            <a:r>
              <a:rPr lang="en-US" sz="2800" b="1" dirty="0" err="1"/>
              <a:t>teladan</a:t>
            </a:r>
            <a:r>
              <a:rPr lang="en-US" sz="2800" b="1" dirty="0"/>
              <a:t> yang </a:t>
            </a:r>
            <a:r>
              <a:rPr lang="en-US" sz="2800" b="1" dirty="0" err="1"/>
              <a:t>telah</a:t>
            </a:r>
            <a:r>
              <a:rPr lang="en-US" sz="2800" b="1" dirty="0"/>
              <a:t> </a:t>
            </a:r>
            <a:r>
              <a:rPr lang="en-US" sz="2800" b="1" dirty="0" err="1"/>
              <a:t>dipandukan</a:t>
            </a:r>
            <a:r>
              <a:rPr lang="en-US" sz="2800" b="1" dirty="0"/>
              <a:t> </a:t>
            </a:r>
            <a:r>
              <a:rPr lang="en-US" sz="2800" b="1" dirty="0" err="1"/>
              <a:t>oleh</a:t>
            </a:r>
            <a:r>
              <a:rPr lang="en-US" sz="2800" b="1" dirty="0"/>
              <a:t> </a:t>
            </a:r>
            <a:r>
              <a:rPr lang="en-US" sz="2800" b="1" dirty="0" err="1"/>
              <a:t>Rasulullah</a:t>
            </a:r>
            <a:r>
              <a:rPr lang="en-US" sz="2800" b="1" dirty="0"/>
              <a:t> SAW </a:t>
            </a:r>
            <a:r>
              <a:rPr lang="en-US" sz="2800" b="1" dirty="0" err="1"/>
              <a:t>dalam</a:t>
            </a:r>
            <a:r>
              <a:rPr lang="en-US" sz="2800" b="1" dirty="0"/>
              <a:t> </a:t>
            </a:r>
            <a:r>
              <a:rPr lang="en-US" sz="2800" b="1" dirty="0" err="1"/>
              <a:t>mempertahankan</a:t>
            </a:r>
            <a:r>
              <a:rPr lang="en-US" sz="2800" b="1" dirty="0"/>
              <a:t> agama yang </a:t>
            </a:r>
            <a:r>
              <a:rPr lang="en-US" sz="2800" b="1" dirty="0" err="1"/>
              <a:t>berteraskan</a:t>
            </a:r>
            <a:r>
              <a:rPr lang="en-US" sz="2800" b="1" dirty="0"/>
              <a:t> </a:t>
            </a:r>
            <a:r>
              <a:rPr lang="en-US" sz="2800" b="1" dirty="0" err="1"/>
              <a:t>konsep</a:t>
            </a:r>
            <a:r>
              <a:rPr lang="en-US" sz="2800" b="1" dirty="0"/>
              <a:t> </a:t>
            </a:r>
            <a:r>
              <a:rPr lang="en-US" sz="2800" b="1" dirty="0" err="1"/>
              <a:t>wasatiyyah</a:t>
            </a:r>
            <a:r>
              <a:rPr lang="en-US" sz="2800" b="1" dirty="0"/>
              <a:t> </a:t>
            </a:r>
            <a:r>
              <a:rPr lang="en-US" sz="2800" b="1" dirty="0" err="1"/>
              <a:t>dan</a:t>
            </a:r>
            <a:r>
              <a:rPr lang="en-US" sz="2800" b="1" dirty="0"/>
              <a:t> al-</a:t>
            </a:r>
            <a:r>
              <a:rPr lang="en-US" sz="2800" b="1" dirty="0" err="1"/>
              <a:t>tawazun</a:t>
            </a:r>
            <a:r>
              <a:rPr lang="en-US" sz="2800" b="1" dirty="0"/>
              <a:t> yang </a:t>
            </a:r>
            <a:r>
              <a:rPr lang="en-US" sz="2800" b="1" dirty="0" err="1"/>
              <a:t>amat</a:t>
            </a:r>
            <a:r>
              <a:rPr lang="en-US" sz="2800" b="1" dirty="0"/>
              <a:t> </a:t>
            </a:r>
            <a:r>
              <a:rPr lang="en-US" sz="2800" b="1" dirty="0" err="1"/>
              <a:t>sesuai</a:t>
            </a:r>
            <a:r>
              <a:rPr lang="en-US" sz="2800" b="1" dirty="0"/>
              <a:t> </a:t>
            </a:r>
            <a:r>
              <a:rPr lang="en-US" sz="2800" b="1" dirty="0" err="1"/>
              <a:t>dengan</a:t>
            </a:r>
            <a:r>
              <a:rPr lang="en-US" sz="2800" b="1" dirty="0"/>
              <a:t> </a:t>
            </a:r>
            <a:r>
              <a:rPr lang="en-US" sz="2800" b="1" dirty="0" err="1"/>
              <a:t>situasi</a:t>
            </a:r>
            <a:r>
              <a:rPr lang="en-US" sz="2800" b="1" dirty="0"/>
              <a:t> </a:t>
            </a:r>
            <a:r>
              <a:rPr lang="en-US" sz="2800" b="1" dirty="0" err="1"/>
              <a:t>semasa</a:t>
            </a:r>
            <a:r>
              <a:rPr lang="en-US" sz="2800" b="1" dirty="0"/>
              <a:t> </a:t>
            </a:r>
            <a:r>
              <a:rPr lang="en-US" sz="2800" b="1" dirty="0" err="1"/>
              <a:t>dan</a:t>
            </a:r>
            <a:r>
              <a:rPr lang="en-US" sz="2800" b="1" dirty="0"/>
              <a:t> </a:t>
            </a:r>
            <a:r>
              <a:rPr lang="en-US" sz="2800" b="1" dirty="0" err="1"/>
              <a:t>serasi</a:t>
            </a:r>
            <a:r>
              <a:rPr lang="en-US" sz="2800" b="1" dirty="0"/>
              <a:t> </a:t>
            </a:r>
            <a:r>
              <a:rPr lang="en-US" sz="2800" b="1" dirty="0" err="1"/>
              <a:t>dengan</a:t>
            </a:r>
            <a:r>
              <a:rPr lang="en-US" sz="2800" b="1" dirty="0"/>
              <a:t> </a:t>
            </a:r>
            <a:r>
              <a:rPr lang="en-US" sz="2800" b="1" dirty="0" err="1"/>
              <a:t>manusia</a:t>
            </a:r>
            <a:r>
              <a:rPr lang="en-US" sz="2800" b="1" dirty="0"/>
              <a:t> </a:t>
            </a:r>
            <a:r>
              <a:rPr lang="en-US" sz="2800" b="1" dirty="0" err="1"/>
              <a:t>sejagat</a:t>
            </a:r>
            <a:r>
              <a:rPr lang="en-US" sz="2800" b="1" dirty="0"/>
              <a:t>. </a:t>
            </a:r>
            <a:r>
              <a:rPr lang="en-MY" sz="2800" b="1" dirty="0" err="1"/>
              <a:t>Ingatlah</a:t>
            </a:r>
            <a:r>
              <a:rPr lang="en-MY" sz="2800" b="1" dirty="0"/>
              <a:t> </a:t>
            </a:r>
            <a:r>
              <a:rPr lang="en-MY" sz="2800" b="1" dirty="0" err="1"/>
              <a:t>bahawa</a:t>
            </a:r>
            <a:r>
              <a:rPr lang="en-US" sz="2800" b="1" dirty="0"/>
              <a:t> agama </a:t>
            </a:r>
            <a:r>
              <a:rPr lang="en-US" sz="2800" b="1" dirty="0" err="1"/>
              <a:t>adalah</a:t>
            </a:r>
            <a:r>
              <a:rPr lang="en-US" sz="2800" b="1" dirty="0"/>
              <a:t> </a:t>
            </a:r>
            <a:r>
              <a:rPr lang="en-US" sz="2800" b="1" dirty="0" err="1"/>
              <a:t>umpama</a:t>
            </a:r>
            <a:r>
              <a:rPr lang="en-US" sz="2800" b="1" dirty="0"/>
              <a:t> </a:t>
            </a:r>
            <a:r>
              <a:rPr lang="en-US" sz="2800" b="1" dirty="0" err="1"/>
              <a:t>pisau</a:t>
            </a:r>
            <a:r>
              <a:rPr lang="en-US" sz="2800" b="1" dirty="0"/>
              <a:t> yang </a:t>
            </a:r>
            <a:r>
              <a:rPr lang="en-US" sz="2800" b="1" dirty="0" err="1"/>
              <a:t>bermata</a:t>
            </a:r>
            <a:r>
              <a:rPr lang="en-US" sz="2800" b="1" dirty="0"/>
              <a:t> </a:t>
            </a:r>
            <a:r>
              <a:rPr lang="en-US" sz="2800" b="1" dirty="0" err="1"/>
              <a:t>dua</a:t>
            </a:r>
            <a:r>
              <a:rPr lang="en-US" sz="2800" b="1" dirty="0"/>
              <a:t>, </a:t>
            </a:r>
            <a:r>
              <a:rPr lang="en-US" sz="2800" b="1" dirty="0" err="1"/>
              <a:t>kedua-dua</a:t>
            </a:r>
            <a:r>
              <a:rPr lang="en-US" sz="2800" b="1" dirty="0"/>
              <a:t> </a:t>
            </a:r>
            <a:r>
              <a:rPr lang="en-US" sz="2800" b="1" dirty="0" err="1"/>
              <a:t>belah</a:t>
            </a:r>
            <a:r>
              <a:rPr lang="en-US" sz="2800" b="1" dirty="0"/>
              <a:t> </a:t>
            </a:r>
            <a:r>
              <a:rPr lang="en-US" sz="2800" b="1" dirty="0" err="1"/>
              <a:t>sama</a:t>
            </a:r>
            <a:r>
              <a:rPr lang="en-US" sz="2800" b="1" dirty="0"/>
              <a:t> </a:t>
            </a:r>
            <a:r>
              <a:rPr lang="en-US" sz="2800" b="1" dirty="0" err="1"/>
              <a:t>tajam</a:t>
            </a:r>
            <a:r>
              <a:rPr lang="en-US" sz="2800" b="1" dirty="0"/>
              <a:t>. </a:t>
            </a:r>
            <a:r>
              <a:rPr lang="en-US" sz="2800" b="1" dirty="0" err="1"/>
              <a:t>Apabila</a:t>
            </a:r>
            <a:r>
              <a:rPr lang="en-US" sz="2800" b="1" dirty="0"/>
              <a:t> </a:t>
            </a:r>
            <a:r>
              <a:rPr lang="en-US" sz="2800" b="1" dirty="0" err="1"/>
              <a:t>seseorang</a:t>
            </a:r>
            <a:r>
              <a:rPr lang="en-US" sz="2800" b="1" dirty="0"/>
              <a:t> </a:t>
            </a:r>
            <a:r>
              <a:rPr lang="en-US" sz="2800" b="1" dirty="0" err="1"/>
              <a:t>itu</a:t>
            </a:r>
            <a:r>
              <a:rPr lang="en-US" sz="2800" b="1" dirty="0"/>
              <a:t> </a:t>
            </a:r>
            <a:r>
              <a:rPr lang="en-US" sz="2800" b="1" dirty="0" err="1"/>
              <a:t>melaksanakan</a:t>
            </a:r>
            <a:r>
              <a:rPr lang="en-US" sz="2800" b="1" dirty="0"/>
              <a:t> </a:t>
            </a:r>
            <a:r>
              <a:rPr lang="en-US" sz="2800" b="1" dirty="0" err="1"/>
              <a:t>ajaran-ajaran</a:t>
            </a:r>
            <a:r>
              <a:rPr lang="en-US" sz="2800" b="1" dirty="0"/>
              <a:t> agama </a:t>
            </a:r>
            <a:r>
              <a:rPr lang="en-US" sz="2800" b="1" dirty="0" err="1"/>
              <a:t>dengan</a:t>
            </a:r>
            <a:r>
              <a:rPr lang="en-US" sz="2800" b="1" dirty="0"/>
              <a:t> </a:t>
            </a:r>
            <a:r>
              <a:rPr lang="en-US" sz="2800" b="1" dirty="0" err="1"/>
              <a:t>baik</a:t>
            </a:r>
            <a:r>
              <a:rPr lang="en-US" sz="2800" b="1" dirty="0"/>
              <a:t> </a:t>
            </a:r>
            <a:r>
              <a:rPr lang="en-US" sz="2800" b="1" dirty="0" err="1"/>
              <a:t>maka</a:t>
            </a:r>
            <a:r>
              <a:rPr lang="en-US" sz="2800" b="1" dirty="0"/>
              <a:t> </a:t>
            </a:r>
            <a:r>
              <a:rPr lang="en-US" sz="2800" b="1" dirty="0" err="1"/>
              <a:t>ia</a:t>
            </a:r>
            <a:r>
              <a:rPr lang="en-US" sz="2800" b="1" dirty="0"/>
              <a:t> </a:t>
            </a:r>
            <a:r>
              <a:rPr lang="en-US" sz="2800" b="1" dirty="0" err="1"/>
              <a:t>boleh</a:t>
            </a:r>
            <a:r>
              <a:rPr lang="en-US" sz="2800" b="1" dirty="0"/>
              <a:t> </a:t>
            </a:r>
            <a:r>
              <a:rPr lang="en-US" sz="2800" b="1" dirty="0" err="1"/>
              <a:t>menolongnya</a:t>
            </a:r>
            <a:r>
              <a:rPr lang="en-US" sz="2800" b="1" dirty="0"/>
              <a:t> </a:t>
            </a:r>
            <a:r>
              <a:rPr lang="en-US" sz="2800" b="1" dirty="0" err="1"/>
              <a:t>menghadapi</a:t>
            </a:r>
            <a:r>
              <a:rPr lang="en-US" sz="2800" b="1" dirty="0"/>
              <a:t> </a:t>
            </a:r>
            <a:r>
              <a:rPr lang="en-US" sz="2800" b="1" dirty="0" err="1"/>
              <a:t>pelbagai</a:t>
            </a:r>
            <a:r>
              <a:rPr lang="en-US" sz="2800" b="1" dirty="0"/>
              <a:t> </a:t>
            </a:r>
            <a:r>
              <a:rPr lang="en-US" sz="2800" b="1" dirty="0" err="1"/>
              <a:t>kesukaran</a:t>
            </a:r>
            <a:r>
              <a:rPr lang="en-US" sz="2800" b="1" dirty="0"/>
              <a:t> </a:t>
            </a:r>
            <a:r>
              <a:rPr lang="en-US" sz="2800" b="1" dirty="0" err="1"/>
              <a:t>dan</a:t>
            </a:r>
            <a:r>
              <a:rPr lang="en-US" sz="2800" b="1" dirty="0"/>
              <a:t> </a:t>
            </a:r>
            <a:r>
              <a:rPr lang="en-US" sz="2800" b="1" dirty="0" err="1"/>
              <a:t>kesulitan</a:t>
            </a:r>
            <a:r>
              <a:rPr lang="en-US" sz="2800" b="1" dirty="0"/>
              <a:t>. </a:t>
            </a:r>
            <a:r>
              <a:rPr lang="en-US" sz="2800" b="1" dirty="0" err="1"/>
              <a:t>Jikalau</a:t>
            </a:r>
            <a:r>
              <a:rPr lang="en-US" sz="2800" b="1" dirty="0"/>
              <a:t> agama </a:t>
            </a:r>
            <a:r>
              <a:rPr lang="en-US" sz="2800" b="1" dirty="0" err="1"/>
              <a:t>itu</a:t>
            </a:r>
            <a:r>
              <a:rPr lang="en-US" sz="2800" b="1" dirty="0"/>
              <a:t> </a:t>
            </a:r>
            <a:r>
              <a:rPr lang="en-US" sz="2800" b="1" dirty="0" err="1"/>
              <a:t>digunakan</a:t>
            </a:r>
            <a:r>
              <a:rPr lang="en-US" sz="2800" b="1" dirty="0"/>
              <a:t> </a:t>
            </a:r>
            <a:r>
              <a:rPr lang="en-US" sz="2800" b="1" dirty="0" err="1"/>
              <a:t>untuk</a:t>
            </a:r>
            <a:r>
              <a:rPr lang="en-US" sz="2800" b="1" dirty="0"/>
              <a:t> </a:t>
            </a:r>
            <a:r>
              <a:rPr lang="en-US" sz="2800" b="1" dirty="0" err="1"/>
              <a:t>tujuan</a:t>
            </a:r>
            <a:r>
              <a:rPr lang="en-US" sz="2800" b="1" dirty="0"/>
              <a:t> yang </a:t>
            </a:r>
            <a:r>
              <a:rPr lang="en-US" sz="2800" b="1" dirty="0" err="1"/>
              <a:t>tidak</a:t>
            </a:r>
            <a:r>
              <a:rPr lang="en-US" sz="2800" b="1" dirty="0"/>
              <a:t> </a:t>
            </a:r>
            <a:r>
              <a:rPr lang="en-US" sz="2800" b="1" dirty="0" err="1"/>
              <a:t>baik</a:t>
            </a:r>
            <a:r>
              <a:rPr lang="en-US" sz="2800" b="1" dirty="0"/>
              <a:t> </a:t>
            </a:r>
            <a:r>
              <a:rPr lang="en-US" sz="2800" b="1" dirty="0" err="1"/>
              <a:t>maka</a:t>
            </a:r>
            <a:r>
              <a:rPr lang="en-US" sz="2800" b="1" dirty="0"/>
              <a:t> orang </a:t>
            </a:r>
            <a:r>
              <a:rPr lang="en-US" sz="2800" b="1" dirty="0" err="1"/>
              <a:t>itu</a:t>
            </a:r>
            <a:r>
              <a:rPr lang="en-US" sz="2800" b="1" dirty="0"/>
              <a:t> </a:t>
            </a:r>
            <a:r>
              <a:rPr lang="en-US" sz="2800" b="1" dirty="0" err="1"/>
              <a:t>akan</a:t>
            </a:r>
            <a:r>
              <a:rPr lang="en-US" sz="2800" b="1" dirty="0"/>
              <a:t> </a:t>
            </a:r>
            <a:r>
              <a:rPr lang="en-US" sz="2800" b="1" dirty="0" err="1"/>
              <a:t>dibinasakan</a:t>
            </a:r>
            <a:r>
              <a:rPr lang="en-US" sz="2800" b="1" dirty="0"/>
              <a:t> </a:t>
            </a:r>
            <a:r>
              <a:rPr lang="en-US" sz="2800" b="1" dirty="0" err="1"/>
              <a:t>oleh</a:t>
            </a:r>
            <a:r>
              <a:rPr lang="en-US" sz="2800" b="1" dirty="0"/>
              <a:t> </a:t>
            </a:r>
            <a:r>
              <a:rPr lang="en-US" sz="2800" b="1" dirty="0" err="1"/>
              <a:t>pisaunya</a:t>
            </a:r>
            <a:r>
              <a:rPr lang="en-US" sz="2800" b="1" dirty="0"/>
              <a:t> </a:t>
            </a:r>
            <a:r>
              <a:rPr lang="en-US" sz="2800" b="1" dirty="0" err="1"/>
              <a:t>sendiri</a:t>
            </a:r>
            <a:r>
              <a:rPr lang="en-US" sz="2800" b="1" dirty="0"/>
              <a:t>.</a:t>
            </a:r>
            <a:endParaRPr lang="en-MY" sz="2800" b="1" dirty="0"/>
          </a:p>
        </p:txBody>
      </p:sp>
    </p:spTree>
    <p:extLst>
      <p:ext uri="{BB962C8B-B14F-4D97-AF65-F5344CB8AC3E}">
        <p14:creationId xmlns:p14="http://schemas.microsoft.com/office/powerpoint/2010/main" val="92094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Rounded Rectangle 7"/>
          <p:cNvSpPr/>
          <p:nvPr/>
        </p:nvSpPr>
        <p:spPr>
          <a:xfrm>
            <a:off x="467544" y="1412776"/>
            <a:ext cx="8280920" cy="4824536"/>
          </a:xfrm>
          <a:prstGeom prst="roundRect">
            <a:avLst/>
          </a:prstGeom>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endParaRPr lang="en-US" sz="2800" b="1" noProof="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a:p>
            <a:r>
              <a:rPr lang="en-US" sz="2800" b="1" noProof="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Dikekalkan nikmat kestabilan politik dan keamanan, dijauhkan dari segala perbuatan melampau yang boleh membawa malapetaka dan kehancuran.</a:t>
            </a:r>
          </a:p>
          <a:p>
            <a:endParaRPr lang="en-US" sz="2800" b="1" noProof="1">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a:p>
            <a:r>
              <a:rPr lang="en-US" sz="2800" b="1" noProof="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Suburkan perasaan perpaduan di antara rakyat yang berbilang kaum, eratkan hubungan di kalangan mereka semoga sentiasa hidup aman damai, menikmati keadilan, kemakmuran dan keselamatan sepanjang zaman.</a:t>
            </a:r>
          </a:p>
          <a:p>
            <a:pPr algn="ctr"/>
            <a:endParaRPr lang="en-MY" sz="2800" b="1" noProof="1"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32682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pic>
        <p:nvPicPr>
          <p:cNvPr id="2355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512" y="2132856"/>
            <a:ext cx="9218266"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326396" y="1322765"/>
            <a:ext cx="4492448" cy="707886"/>
          </a:xfrm>
          <a:prstGeom prst="rect">
            <a:avLst/>
          </a:prstGeom>
          <a:noFill/>
        </p:spPr>
        <p:txBody>
          <a:bodyPr wrap="none" lIns="91440" tIns="45720" rIns="91440" bIns="45720">
            <a:spAutoFit/>
          </a:bodyPr>
          <a:lstStyle/>
          <a:p>
            <a:pPr algn="ctr"/>
            <a:r>
              <a:rPr lang="en-US" sz="4000" b="1" dirty="0"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Surah al-</a:t>
            </a:r>
            <a:r>
              <a:rPr lang="en-US" sz="4000" b="1" dirty="0" err="1"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Isra</a:t>
            </a:r>
            <a:r>
              <a:rPr lang="en-US" sz="4000" b="1" dirty="0"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 </a:t>
            </a:r>
            <a:r>
              <a:rPr lang="en-US" sz="4000" b="1" dirty="0" err="1"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ayat</a:t>
            </a:r>
            <a:r>
              <a:rPr lang="en-US" sz="4000" b="1" dirty="0" smtClean="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rPr>
              <a:t> 7:</a:t>
            </a:r>
            <a:endParaRPr lang="en-US" sz="4000" b="1" dirty="0">
              <a:ln w="12700">
                <a:solidFill>
                  <a:schemeClr val="tx2">
                    <a:satMod val="155000"/>
                  </a:schemeClr>
                </a:solidFill>
                <a:prstDash val="solid"/>
              </a:ln>
              <a:solidFill>
                <a:srgbClr val="F32135"/>
              </a:solidFill>
              <a:effectLst>
                <a:outerShdw blurRad="41275" dist="20320" dir="1800000" algn="tl" rotWithShape="0">
                  <a:srgbClr val="000000">
                    <a:alpha val="40000"/>
                  </a:srgbClr>
                </a:outerShdw>
              </a:effectLst>
            </a:endParaRPr>
          </a:p>
        </p:txBody>
      </p:sp>
      <p:sp>
        <p:nvSpPr>
          <p:cNvPr id="14" name="Rectangle 13"/>
          <p:cNvSpPr/>
          <p:nvPr/>
        </p:nvSpPr>
        <p:spPr>
          <a:xfrm>
            <a:off x="251520" y="3501008"/>
            <a:ext cx="8640538" cy="30963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156763" tIns="156763" rIns="156763" bIns="156763" numCol="1" spcCol="1270" anchor="ctr" anchorCtr="0">
            <a:noAutofit/>
          </a:bodyPr>
          <a:lstStyle/>
          <a:p>
            <a:pPr lvl="0" algn="l" defTabSz="622300">
              <a:lnSpc>
                <a:spcPct val="90000"/>
              </a:lnSpc>
              <a:spcBef>
                <a:spcPct val="0"/>
              </a:spcBef>
              <a:spcAft>
                <a:spcPct val="35000"/>
              </a:spcAft>
            </a:pPr>
            <a:r>
              <a:rPr lang="fi-FI" sz="2400" dirty="0">
                <a:ln w="18415" cmpd="sng">
                  <a:solidFill>
                    <a:srgbClr val="FFFFFF"/>
                  </a:solidFill>
                  <a:prstDash val="solid"/>
                </a:ln>
                <a:solidFill>
                  <a:srgbClr val="FFFFFF"/>
                </a:solidFill>
                <a:effectLst>
                  <a:outerShdw blurRad="63500" dir="3600000" algn="tl" rotWithShape="0">
                    <a:srgbClr val="000000">
                      <a:alpha val="70000"/>
                    </a:srgbClr>
                  </a:outerShdw>
                </a:effectLst>
              </a:rPr>
              <a:t>“Jika kamu berbuat kebaikan, maka faedahnya adalah untukmu; </a:t>
            </a:r>
            <a:r>
              <a:rPr lang="fi-FI"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dan </a:t>
            </a:r>
            <a:r>
              <a:rPr lang="fi-FI" sz="2400" dirty="0">
                <a:ln w="18415" cmpd="sng">
                  <a:solidFill>
                    <a:srgbClr val="FFFFFF"/>
                  </a:solidFill>
                  <a:prstDash val="solid"/>
                </a:ln>
                <a:solidFill>
                  <a:srgbClr val="FFFFFF"/>
                </a:solidFill>
                <a:effectLst>
                  <a:outerShdw blurRad="63500" dir="3600000" algn="tl" rotWithShape="0">
                    <a:srgbClr val="000000">
                      <a:alpha val="70000"/>
                    </a:srgbClr>
                  </a:outerShdw>
                </a:effectLst>
              </a:rPr>
              <a:t>jika kamu berbuat kejahatan, maka berbalik kepada diri kamu juga. Oleh itu, </a:t>
            </a:r>
            <a:r>
              <a:rPr lang="fi-FI"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apabila </a:t>
            </a:r>
            <a:r>
              <a:rPr lang="fi-FI" sz="2400" dirty="0">
                <a:ln w="18415" cmpd="sng">
                  <a:solidFill>
                    <a:srgbClr val="FFFFFF"/>
                  </a:solidFill>
                  <a:prstDash val="solid"/>
                </a:ln>
                <a:solidFill>
                  <a:srgbClr val="FFFFFF"/>
                </a:solidFill>
                <a:effectLst>
                  <a:outerShdw blurRad="63500" dir="3600000" algn="tl" rotWithShape="0">
                    <a:srgbClr val="000000">
                      <a:alpha val="70000"/>
                    </a:srgbClr>
                  </a:outerShdw>
                </a:effectLst>
              </a:rPr>
              <a:t>sampai masa janji kali kedua, Kami datangkan musuh-musuh kamu untuk </a:t>
            </a:r>
            <a:r>
              <a:rPr lang="fi-FI"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memuramkan </a:t>
            </a:r>
            <a:r>
              <a:rPr lang="fi-FI" sz="2400" dirty="0">
                <a:ln w="18415" cmpd="sng">
                  <a:solidFill>
                    <a:srgbClr val="FFFFFF"/>
                  </a:solidFill>
                  <a:prstDash val="solid"/>
                </a:ln>
                <a:solidFill>
                  <a:srgbClr val="FFFFFF"/>
                </a:solidFill>
                <a:effectLst>
                  <a:outerShdw blurRad="63500" dir="3600000" algn="tl" rotWithShape="0">
                    <a:srgbClr val="000000">
                      <a:alpha val="70000"/>
                    </a:srgbClr>
                  </a:outerShdw>
                </a:effectLst>
              </a:rPr>
              <a:t>muka kamu; dan untuk memasuki masjid sebagaimana mereka telah </a:t>
            </a:r>
            <a:r>
              <a:rPr lang="fi-FI"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memasukinya </a:t>
            </a:r>
            <a:r>
              <a:rPr lang="fi-FI" sz="2400" dirty="0">
                <a:ln w="18415" cmpd="sng">
                  <a:solidFill>
                    <a:srgbClr val="FFFFFF"/>
                  </a:solidFill>
                  <a:prstDash val="solid"/>
                </a:ln>
                <a:solidFill>
                  <a:srgbClr val="FFFFFF"/>
                </a:solidFill>
                <a:effectLst>
                  <a:outerShdw blurRad="63500" dir="3600000" algn="tl" rotWithShape="0">
                    <a:srgbClr val="000000">
                      <a:alpha val="70000"/>
                    </a:srgbClr>
                  </a:outerShdw>
                </a:effectLst>
              </a:rPr>
              <a:t>pada kali pertama; dan untuk menghancurkan apa sahaja yang </a:t>
            </a:r>
            <a:r>
              <a:rPr lang="fi-FI"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mereka </a:t>
            </a:r>
            <a:r>
              <a:rPr lang="fi-FI"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telah kuasai, dengan sehancur-hancurnya.”</a:t>
            </a:r>
          </a:p>
        </p:txBody>
      </p:sp>
    </p:spTree>
    <p:extLst>
      <p:ext uri="{BB962C8B-B14F-4D97-AF65-F5344CB8AC3E}">
        <p14:creationId xmlns:p14="http://schemas.microsoft.com/office/powerpoint/2010/main" val="1526766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0"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 name="TextBox 1"/>
          <p:cNvSpPr txBox="1"/>
          <p:nvPr/>
        </p:nvSpPr>
        <p:spPr>
          <a:xfrm>
            <a:off x="152400" y="1506264"/>
            <a:ext cx="8883080" cy="4154984"/>
          </a:xfrm>
          <a:prstGeom prst="rect">
            <a:avLst/>
          </a:prstGeom>
          <a:noFill/>
        </p:spPr>
        <p:txBody>
          <a:bodyPr wrap="square" rtlCol="0">
            <a:spAutoFit/>
          </a:bodyPr>
          <a:lstStyle/>
          <a:p>
            <a:pPr algn="ctr" rtl="1"/>
            <a:r>
              <a:rPr lang="ar-SA" sz="4400" b="1" dirty="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400" b="1" dirty="0">
              <a:ln w="1905">
                <a:solidFill>
                  <a:srgbClr val="FFFF00"/>
                </a:solidFill>
              </a:ln>
              <a:solidFill>
                <a:srgbClr val="FFFF00"/>
              </a:solidFill>
              <a:effectLst>
                <a:glow rad="101600">
                  <a:schemeClr val="tx1">
                    <a:alpha val="60000"/>
                  </a:schemeClr>
                </a:glow>
                <a:innerShdw blurRad="69850" dist="43180" dir="5400000">
                  <a:srgbClr val="000000">
                    <a:alpha val="65000"/>
                  </a:srgbClr>
                </a:innerShdw>
              </a:effectLst>
              <a:cs typeface="Traditional Arabic" pitchFamily="2" charset="-78"/>
            </a:endParaRPr>
          </a:p>
        </p:txBody>
      </p:sp>
    </p:spTree>
    <p:extLst>
      <p:ext uri="{BB962C8B-B14F-4D97-AF65-F5344CB8AC3E}">
        <p14:creationId xmlns:p14="http://schemas.microsoft.com/office/powerpoint/2010/main" val="4043110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3211262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88"/>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2867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16029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gradFill>
            <a:gsLst>
              <a:gs pos="0">
                <a:schemeClr val="tx1"/>
              </a:gs>
              <a:gs pos="50000">
                <a:schemeClr val="tx1"/>
              </a:gs>
              <a:gs pos="100000">
                <a:srgbClr val="00206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BF57AF2D-CEEA-4CCD-860C-8FFD0063EAD6}" type="slidenum">
              <a:rPr lang="en-US" sz="1600" b="1"/>
              <a:pPr algn="ctr" fontAlgn="auto">
                <a:spcBef>
                  <a:spcPts val="0"/>
                </a:spcBef>
                <a:spcAft>
                  <a:spcPts val="0"/>
                </a:spcAft>
                <a:defRPr/>
              </a:pPr>
              <a:t>39</a:t>
            </a:fld>
            <a:endParaRPr lang="en-MY" sz="1600" b="1"/>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3840480"/>
          </a:xfrm>
          <a:prstGeom prst="rect">
            <a:avLst/>
          </a:prstGeom>
          <a:effectLst>
            <a:reflection blurRad="6350" stA="50000" endA="300" endPos="55000" dir="5400000" sy="-100000" algn="bl" rotWithShape="0"/>
          </a:effectLst>
        </p:spPr>
      </p:pic>
      <p:sp>
        <p:nvSpPr>
          <p:cNvPr id="6" name="TextBox 5"/>
          <p:cNvSpPr txBox="1"/>
          <p:nvPr/>
        </p:nvSpPr>
        <p:spPr>
          <a:xfrm>
            <a:off x="467544" y="5877272"/>
            <a:ext cx="7696200" cy="523220"/>
          </a:xfrm>
          <a:prstGeom prst="rect">
            <a:avLst/>
          </a:prstGeom>
          <a:noFill/>
          <a:ln w="57150">
            <a:noFill/>
          </a:ln>
        </p:spPr>
        <p:txBody>
          <a:bodyPr>
            <a:spAutoFit/>
          </a:bodyPr>
          <a:lstStyle/>
          <a:p>
            <a:pPr algn="ctr" fontAlgn="auto">
              <a:spcBef>
                <a:spcPts val="0"/>
              </a:spcBef>
              <a:spcAft>
                <a:spcPts val="0"/>
              </a:spcAft>
              <a:defRPr/>
            </a:pPr>
            <a:r>
              <a:rPr lang="en-US"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Segala</a:t>
            </a:r>
            <a:r>
              <a:rPr lang="en-US"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puji-pujian</a:t>
            </a:r>
            <a:r>
              <a:rPr lang="en-US"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hanya</a:t>
            </a:r>
            <a:r>
              <a:rPr lang="en-US"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bagi</a:t>
            </a:r>
            <a:r>
              <a:rPr lang="en-US"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Allah S.W.T.</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727450"/>
            <a:ext cx="9059863"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345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Selawat</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 name="TextBox 1"/>
          <p:cNvSpPr txBox="1"/>
          <p:nvPr/>
        </p:nvSpPr>
        <p:spPr>
          <a:xfrm>
            <a:off x="0" y="2178730"/>
            <a:ext cx="9036496" cy="2862322"/>
          </a:xfrm>
          <a:prstGeom prst="rect">
            <a:avLst/>
          </a:prstGeom>
          <a:noFill/>
        </p:spPr>
        <p:txBody>
          <a:bodyPr wrap="square" rtlCol="0">
            <a:spAutoFit/>
          </a:bodyPr>
          <a:lstStyle/>
          <a:p>
            <a:pPr algn="ctr"/>
            <a:r>
              <a:rPr lang="ar-SA"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a:t>
            </a:r>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مُحَمَّدٍ</a:t>
            </a:r>
            <a:endParaRPr lang="en-US"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a:p>
            <a:pPr algn="ctr" rtl="1"/>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 </a:t>
            </a:r>
            <a:r>
              <a:rPr lang="ar-SA" sz="6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وَعَلَى آلِهِ وَصَحْبِهِ الذِّيْنَ يُبَشِّرُوْنَ بِالجَنَّةِ مِنَ اللهِ الْعَلِيِّ </a:t>
            </a:r>
            <a:r>
              <a:rPr lang="ar-SA"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الْكَبِيْرِ</a:t>
            </a:r>
            <a:endParaRPr lang="en-MY" sz="6000" dirty="0">
              <a:solidFill>
                <a:schemeClr val="tx1">
                  <a:lumMod val="95000"/>
                  <a:lumOff val="5000"/>
                </a:schemeClr>
              </a:solidFill>
            </a:endParaRPr>
          </a:p>
        </p:txBody>
      </p:sp>
    </p:spTree>
    <p:extLst>
      <p:ext uri="{BB962C8B-B14F-4D97-AF65-F5344CB8AC3E}">
        <p14:creationId xmlns:p14="http://schemas.microsoft.com/office/powerpoint/2010/main" val="35712142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E00B0C80-1E3D-4585-8C15-EA5666BC8EDE}" type="slidenum">
              <a:rPr lang="en-US" sz="1600" b="1"/>
              <a:pPr algn="ctr" fontAlgn="auto">
                <a:spcBef>
                  <a:spcPts val="0"/>
                </a:spcBef>
                <a:spcAft>
                  <a:spcPts val="0"/>
                </a:spcAft>
                <a:defRPr/>
              </a:pPr>
              <a:t>40</a:t>
            </a:fld>
            <a:endParaRPr lang="en-MY" sz="1600" b="1"/>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87168" y="3573016"/>
            <a:ext cx="7572396" cy="1569660"/>
          </a:xfrm>
          <a:prstGeom prst="rect">
            <a:avLst/>
          </a:prstGeom>
          <a:noFill/>
          <a:ln w="38100">
            <a:noFill/>
          </a:ln>
        </p:spPr>
        <p:txBody>
          <a:bodyPr>
            <a:spAutoFit/>
          </a:bodyPr>
          <a:lstStyle/>
          <a:p>
            <a:pPr algn="ctr" fontAlgn="auto">
              <a:spcBef>
                <a:spcPts val="0"/>
              </a:spcBef>
              <a:spcAft>
                <a:spcPts val="0"/>
              </a:spcAft>
              <a:defRPr/>
            </a:pP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Aku</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bersaksi</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bahawa</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tiada</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tuhan</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disembah</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melainkan</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Allah yang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Maha</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Esa</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Aku</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juga</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bersaksi</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bahawa</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Nabi</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Muhammad S.A.W.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adalah</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hambaNya</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rasulNya</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825" y="958850"/>
            <a:ext cx="8023225" cy="297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3282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ppt_x"/>
                                          </p:val>
                                        </p:tav>
                                        <p:tav tm="100000">
                                          <p:val>
                                            <p:strVal val="#ppt_x"/>
                                          </p:val>
                                        </p:tav>
                                      </p:tavLst>
                                    </p:anim>
                                    <p:anim calcmode="lin" valueType="num">
                                      <p:cBhvr additive="base">
                                        <p:cTn id="11" dur="1000" fill="hold"/>
                                        <p:tgtEl>
                                          <p:spTgt spid="5"/>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100" fill="hold"/>
                                        <p:tgtEl>
                                          <p:spTgt spid="6"/>
                                        </p:tgtEl>
                                        <p:attrNameLst>
                                          <p:attrName>ppt_x</p:attrName>
                                        </p:attrNameLst>
                                      </p:cBhvr>
                                      <p:tavLst>
                                        <p:tav tm="0">
                                          <p:val>
                                            <p:strVal val="#ppt_x"/>
                                          </p:val>
                                        </p:tav>
                                        <p:tav tm="100000">
                                          <p:val>
                                            <p:strVal val="#ppt_x"/>
                                          </p:val>
                                        </p:tav>
                                      </p:tavLst>
                                    </p:anim>
                                    <p:anim calcmode="lin" valueType="num">
                                      <p:cBhvr additive="base">
                                        <p:cTn id="15" dur="11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F365DFCB-97F4-4D1F-91DA-5E32A743B2DA}" type="slidenum">
              <a:rPr lang="en-US" sz="1600" b="1"/>
              <a:pPr algn="ctr" fontAlgn="auto">
                <a:spcBef>
                  <a:spcPts val="0"/>
                </a:spcBef>
                <a:spcAft>
                  <a:spcPts val="0"/>
                </a:spcAft>
                <a:defRPr/>
              </a:pPr>
              <a:t>41</a:t>
            </a:fld>
            <a:endParaRPr lang="en-MY" sz="1600" b="1"/>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857224" y="2071678"/>
            <a:ext cx="7391400" cy="833178"/>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Bertakwalah </a:t>
            </a:r>
            <a:r>
              <a:rPr lang="en-GB" sz="2400" b="1" err="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kepada</a:t>
            </a:r>
            <a:r>
              <a:rPr lang="en-GB" sz="2400" b="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Allah S.W.T. </a:t>
            </a:r>
            <a:r>
              <a:rPr lang="en-GB" sz="2400" b="1" err="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GB" sz="2400" b="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bersama-samalah</a:t>
            </a:r>
            <a:r>
              <a:rPr lang="en-GB" sz="2400" b="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dengan</a:t>
            </a:r>
            <a:r>
              <a:rPr lang="en-GB" sz="2400" b="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orang-orang</a:t>
            </a:r>
            <a:r>
              <a:rPr lang="en-GB" sz="2400" b="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GB" sz="2400" b="1" err="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benar</a:t>
            </a:r>
            <a:r>
              <a:rPr lang="en-GB" sz="2400" b="1">
                <a:ln w="3175">
                  <a:solidFill>
                    <a:schemeClr val="bg1"/>
                  </a:solidFill>
                </a:ln>
                <a:solidFill>
                  <a:schemeClr val="bg1"/>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0063" y="1000125"/>
            <a:ext cx="7712075" cy="1116013"/>
          </a:xfrm>
          <a:prstGeom prst="rect">
            <a:avLst/>
          </a:prstGeom>
          <a:no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61375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11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1100"/>
                                        <p:tgtEl>
                                          <p:spTgt spid="8"/>
                                        </p:tgtEl>
                                      </p:cBhvr>
                                    </p:animEffect>
                                  </p:childTnLst>
                                </p:cTn>
                              </p:par>
                              <p:par>
                                <p:cTn id="11" presetID="53"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200" fill="hold"/>
                                        <p:tgtEl>
                                          <p:spTgt spid="7"/>
                                        </p:tgtEl>
                                        <p:attrNameLst>
                                          <p:attrName>ppt_w</p:attrName>
                                        </p:attrNameLst>
                                      </p:cBhvr>
                                      <p:tavLst>
                                        <p:tav tm="0">
                                          <p:val>
                                            <p:fltVal val="0"/>
                                          </p:val>
                                        </p:tav>
                                        <p:tav tm="100000">
                                          <p:val>
                                            <p:strVal val="#ppt_w"/>
                                          </p:val>
                                        </p:tav>
                                      </p:tavLst>
                                    </p:anim>
                                    <p:anim calcmode="lin" valueType="num">
                                      <p:cBhvr>
                                        <p:cTn id="14" dur="1200" fill="hold"/>
                                        <p:tgtEl>
                                          <p:spTgt spid="7"/>
                                        </p:tgtEl>
                                        <p:attrNameLst>
                                          <p:attrName>ppt_h</p:attrName>
                                        </p:attrNameLst>
                                      </p:cBhvr>
                                      <p:tavLst>
                                        <p:tav tm="0">
                                          <p:val>
                                            <p:fltVal val="0"/>
                                          </p:val>
                                        </p:tav>
                                        <p:tav tm="100000">
                                          <p:val>
                                            <p:strVal val="#ppt_h"/>
                                          </p:val>
                                        </p:tav>
                                      </p:tavLst>
                                    </p:anim>
                                    <p:animEffect transition="in" filter="fade">
                                      <p:cBhvr>
                                        <p:cTn id="15" dur="1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85F25A6E-5370-4A4B-8441-27E1420A649D}" type="slidenum">
              <a:rPr lang="en-US" sz="1600" b="1"/>
              <a:pPr algn="ctr" fontAlgn="auto">
                <a:spcBef>
                  <a:spcPts val="0"/>
                </a:spcBef>
                <a:spcAft>
                  <a:spcPts val="0"/>
                </a:spcAft>
                <a:defRPr/>
              </a:pPr>
              <a:t>42</a:t>
            </a:fld>
            <a:endParaRPr lang="en-MY" sz="1600" b="1"/>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650" y="1484313"/>
            <a:ext cx="7840663"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4860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600" fill="hold"/>
                                        <p:tgtEl>
                                          <p:spTgt spid="2"/>
                                        </p:tgtEl>
                                        <p:attrNameLst>
                                          <p:attrName>ppt_w</p:attrName>
                                        </p:attrNameLst>
                                      </p:cBhvr>
                                      <p:tavLst>
                                        <p:tav tm="0">
                                          <p:val>
                                            <p:fltVal val="0"/>
                                          </p:val>
                                        </p:tav>
                                        <p:tav tm="100000">
                                          <p:val>
                                            <p:strVal val="#ppt_w"/>
                                          </p:val>
                                        </p:tav>
                                      </p:tavLst>
                                    </p:anim>
                                    <p:anim calcmode="lin" valueType="num">
                                      <p:cBhvr>
                                        <p:cTn id="8" dur="1600" fill="hold"/>
                                        <p:tgtEl>
                                          <p:spTgt spid="2"/>
                                        </p:tgtEl>
                                        <p:attrNameLst>
                                          <p:attrName>ppt_h</p:attrName>
                                        </p:attrNameLst>
                                      </p:cBhvr>
                                      <p:tavLst>
                                        <p:tav tm="0">
                                          <p:val>
                                            <p:fltVal val="0"/>
                                          </p:val>
                                        </p:tav>
                                        <p:tav tm="100000">
                                          <p:val>
                                            <p:strVal val="#ppt_h"/>
                                          </p:val>
                                        </p:tav>
                                      </p:tavLst>
                                    </p:anim>
                                    <p:animEffect transition="in" filter="fade">
                                      <p:cBhvr>
                                        <p:cTn id="9" dur="1600"/>
                                        <p:tgtEl>
                                          <p:spTgt spid="2"/>
                                        </p:tgtEl>
                                      </p:cBhvr>
                                    </p:animEffect>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800"/>
                                        <p:tgtEl>
                                          <p:spTgt spid="5"/>
                                        </p:tgtEl>
                                      </p:cBhvr>
                                    </p:animEffect>
                                    <p:anim calcmode="lin" valueType="num">
                                      <p:cBhvr>
                                        <p:cTn id="13" dur="1800" fill="hold"/>
                                        <p:tgtEl>
                                          <p:spTgt spid="5"/>
                                        </p:tgtEl>
                                        <p:attrNameLst>
                                          <p:attrName>ppt_x</p:attrName>
                                        </p:attrNameLst>
                                      </p:cBhvr>
                                      <p:tavLst>
                                        <p:tav tm="0">
                                          <p:val>
                                            <p:strVal val="#ppt_x"/>
                                          </p:val>
                                        </p:tav>
                                        <p:tav tm="100000">
                                          <p:val>
                                            <p:strVal val="#ppt_x"/>
                                          </p:val>
                                        </p:tav>
                                      </p:tavLst>
                                    </p:anim>
                                    <p:anim calcmode="lin" valueType="num">
                                      <p:cBhvr>
                                        <p:cTn id="14" dur="18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2878A470-ABC4-4CB5-84A4-C2557DD60F42}" type="slidenum">
              <a:rPr lang="en-US" sz="1600" b="1"/>
              <a:pPr algn="ctr" fontAlgn="auto">
                <a:spcBef>
                  <a:spcPts val="0"/>
                </a:spcBef>
                <a:spcAft>
                  <a:spcPts val="0"/>
                </a:spcAft>
                <a:defRPr/>
              </a:pPr>
              <a:t>43</a:t>
            </a:fld>
            <a:endParaRPr lang="en-MY" sz="1600" b="1"/>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00364" y="4100460"/>
            <a:ext cx="3571900" cy="400110"/>
          </a:xfrm>
          <a:prstGeom prst="rect">
            <a:avLst/>
          </a:prstGeom>
          <a:noFill/>
        </p:spPr>
        <p:txBody>
          <a:bodyPr>
            <a:spAutoFit/>
          </a:bodyPr>
          <a:lstStyle/>
          <a:p>
            <a:pPr algn="ctr" fontAlgn="auto">
              <a:spcBef>
                <a:spcPts val="0"/>
              </a:spcBef>
              <a:spcAft>
                <a:spcPts val="0"/>
              </a:spcAft>
              <a:defRPr/>
            </a:pPr>
            <a:r>
              <a:rPr lang="en-US" sz="200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n-lt"/>
                <a:cs typeface="+mn-cs"/>
              </a:rPr>
              <a:t>(</a:t>
            </a:r>
            <a:r>
              <a:rPr lang="en-US" sz="2000" err="1">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n-lt"/>
                <a:cs typeface="+mn-cs"/>
              </a:rPr>
              <a:t>Surah</a:t>
            </a:r>
            <a:r>
              <a:rPr lang="en-US" sz="200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n-lt"/>
                <a:cs typeface="+mn-cs"/>
              </a:rPr>
              <a:t> Al-</a:t>
            </a:r>
            <a:r>
              <a:rPr lang="en-US" sz="2000" err="1">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n-lt"/>
                <a:cs typeface="+mn-cs"/>
              </a:rPr>
              <a:t>Ahzab</a:t>
            </a:r>
            <a:r>
              <a:rPr lang="en-US" sz="200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n-lt"/>
                <a:cs typeface="+mn-cs"/>
              </a:rPr>
              <a:t> : </a:t>
            </a:r>
            <a:r>
              <a:rPr lang="en-US" sz="2000" err="1">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n-lt"/>
                <a:cs typeface="+mn-cs"/>
              </a:rPr>
              <a:t>Ayat</a:t>
            </a:r>
            <a:r>
              <a:rPr lang="en-US" sz="2000">
                <a:ln>
                  <a:solidFill>
                    <a:srgbClr val="FFFF00"/>
                  </a:solidFill>
                </a:ln>
                <a:solidFill>
                  <a:srgbClr val="FFFF00"/>
                </a:solidFill>
                <a:effectLst>
                  <a:glow rad="101600">
                    <a:schemeClr val="tx1">
                      <a:alpha val="60000"/>
                    </a:schemeClr>
                  </a:glow>
                  <a:outerShdw blurRad="38100" dist="38100" dir="2700000" algn="tl">
                    <a:srgbClr val="000000">
                      <a:alpha val="43137"/>
                    </a:srgbClr>
                  </a:outerShdw>
                </a:effectLst>
                <a:latin typeface="+mn-lt"/>
                <a:cs typeface="+mn-cs"/>
              </a:rPr>
              <a:t> 56)</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225" y="2049463"/>
            <a:ext cx="8589963"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9213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B160DF12-AB77-40BC-AA28-9EFB7A5C44F5}" type="slidenum">
              <a:rPr lang="en-US" sz="1600" b="1"/>
              <a:pPr algn="ctr" fontAlgn="auto">
                <a:spcBef>
                  <a:spcPts val="0"/>
                </a:spcBef>
                <a:spcAft>
                  <a:spcPts val="0"/>
                </a:spcAft>
                <a:defRPr/>
              </a:pPr>
              <a:t>44</a:t>
            </a:fld>
            <a:endParaRPr lang="en-MY" sz="1600" b="1"/>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247680" y="3618825"/>
            <a:ext cx="8610600" cy="1941173"/>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Ya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Allah,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kurniakanlah</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keredaan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kepada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empat</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orang</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khulafa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ar-Rasyidin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Saidina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Abu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Bakar</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Umar</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Usman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Ali bin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Abi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Talib</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Isteri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isteri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Nabi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suci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ahli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keluarga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seluruh</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sahabat</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serta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para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tabiin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Juga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redailah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sekalian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wahai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Tuhan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Maha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Penyayang</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71563"/>
            <a:ext cx="9017000" cy="2474912"/>
          </a:xfrm>
          <a:prstGeom prst="rect">
            <a:avLst/>
          </a:prstGeom>
          <a:no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325897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13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1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4B614208-3936-46F1-B279-6EDB2344EA3E}" type="slidenum">
              <a:rPr lang="en-US" sz="1600" b="1"/>
              <a:pPr algn="ctr" fontAlgn="auto">
                <a:spcBef>
                  <a:spcPts val="0"/>
                </a:spcBef>
                <a:spcAft>
                  <a:spcPts val="0"/>
                </a:spcAft>
                <a:defRPr/>
              </a:pPr>
              <a:t>45</a:t>
            </a:fld>
            <a:endParaRPr lang="en-MY" sz="1600" b="1"/>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2872316" cy="1911886"/>
          </a:xfrm>
          <a:prstGeom prst="ellipse">
            <a:avLst/>
          </a:prstGeom>
          <a:ln>
            <a:noFill/>
          </a:ln>
          <a:effectLst>
            <a:reflection blurRad="6350" stA="50000" endA="300" endPos="55000" dir="5400000" sy="-100000" algn="bl" rotWithShape="0"/>
            <a:softEdge rad="112500"/>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660231" y="6886"/>
            <a:ext cx="2260841" cy="3422114"/>
          </a:xfrm>
          <a:prstGeom prst="rect">
            <a:avLst/>
          </a:prstGeom>
          <a:effectLst>
            <a:reflection blurRad="6350" stA="50000" endA="300" endPos="55000" dir="5400000" sy="-100000" algn="bl" rotWithShape="0"/>
          </a:effectLst>
        </p:spPr>
      </p:pic>
      <p:sp>
        <p:nvSpPr>
          <p:cNvPr id="6" name="Rectangle 1"/>
          <p:cNvSpPr>
            <a:spLocks noChangeArrowheads="1"/>
          </p:cNvSpPr>
          <p:nvPr/>
        </p:nvSpPr>
        <p:spPr bwMode="auto">
          <a:xfrm>
            <a:off x="607191" y="3357562"/>
            <a:ext cx="7929618" cy="1928826"/>
          </a:xfrm>
          <a:prstGeom prst="rect">
            <a:avLst/>
          </a:prstGeom>
          <a:noFill/>
          <a:ln w="9525">
            <a:noFill/>
            <a:round/>
            <a:headEnd/>
            <a:tailEnd/>
          </a:ln>
          <a:effectLst/>
        </p:spPr>
        <p:txBody>
          <a:bodyPr lIns="90000" tIns="46800" rIns="90000" bIns="46800" anchor="ctr"/>
          <a:lstStyle/>
          <a:p>
            <a:pPr algn="ctr" fontAlgn="auto">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Ya</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Allah,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ampunkanlah</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dosa</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golongan</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muslimin</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muslimat</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sama</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ada</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masih</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hidup</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atau</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telah</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mati</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263" y="1885950"/>
            <a:ext cx="7993062" cy="1828800"/>
          </a:xfrm>
          <a:prstGeom prst="rect">
            <a:avLst/>
          </a:prstGeom>
          <a:no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405384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900" fill="hold"/>
                                        <p:tgtEl>
                                          <p:spTgt spid="2"/>
                                        </p:tgtEl>
                                        <p:attrNameLst>
                                          <p:attrName>ppt_x</p:attrName>
                                        </p:attrNameLst>
                                      </p:cBhvr>
                                      <p:tavLst>
                                        <p:tav tm="0">
                                          <p:val>
                                            <p:strVal val="#ppt_x"/>
                                          </p:val>
                                        </p:tav>
                                        <p:tav tm="100000">
                                          <p:val>
                                            <p:strVal val="#ppt_x"/>
                                          </p:val>
                                        </p:tav>
                                      </p:tavLst>
                                    </p:anim>
                                    <p:anim calcmode="lin" valueType="num">
                                      <p:cBhvr additive="base">
                                        <p:cTn id="8" dur="5900" fill="hold"/>
                                        <p:tgtEl>
                                          <p:spTgt spid="2"/>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3800"/>
                                        <p:tgtEl>
                                          <p:spTgt spid="5"/>
                                        </p:tgtEl>
                                      </p:cBhvr>
                                    </p:animEffect>
                                  </p:childTnLst>
                                </p:cTn>
                              </p:par>
                              <p:par>
                                <p:cTn id="12" presetID="55"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2500" fill="hold"/>
                                        <p:tgtEl>
                                          <p:spTgt spid="7"/>
                                        </p:tgtEl>
                                        <p:attrNameLst>
                                          <p:attrName>ppt_w</p:attrName>
                                        </p:attrNameLst>
                                      </p:cBhvr>
                                      <p:tavLst>
                                        <p:tav tm="0">
                                          <p:val>
                                            <p:strVal val="#ppt_w*0.70"/>
                                          </p:val>
                                        </p:tav>
                                        <p:tav tm="100000">
                                          <p:val>
                                            <p:strVal val="#ppt_w"/>
                                          </p:val>
                                        </p:tav>
                                      </p:tavLst>
                                    </p:anim>
                                    <p:anim calcmode="lin" valueType="num">
                                      <p:cBhvr>
                                        <p:cTn id="15" dur="2500" fill="hold"/>
                                        <p:tgtEl>
                                          <p:spTgt spid="7"/>
                                        </p:tgtEl>
                                        <p:attrNameLst>
                                          <p:attrName>ppt_h</p:attrName>
                                        </p:attrNameLst>
                                      </p:cBhvr>
                                      <p:tavLst>
                                        <p:tav tm="0">
                                          <p:val>
                                            <p:strVal val="#ppt_h"/>
                                          </p:val>
                                        </p:tav>
                                        <p:tav tm="100000">
                                          <p:val>
                                            <p:strVal val="#ppt_h"/>
                                          </p:val>
                                        </p:tav>
                                      </p:tavLst>
                                    </p:anim>
                                    <p:animEffect transition="in" filter="fade">
                                      <p:cBhvr>
                                        <p:cTn id="16" dur="2500"/>
                                        <p:tgtEl>
                                          <p:spTgt spid="7"/>
                                        </p:tgtEl>
                                      </p:cBhvr>
                                    </p:animEffect>
                                  </p:childTnLst>
                                </p:cTn>
                              </p:par>
                              <p:par>
                                <p:cTn id="17" presetID="55"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700" fill="hold"/>
                                        <p:tgtEl>
                                          <p:spTgt spid="6"/>
                                        </p:tgtEl>
                                        <p:attrNameLst>
                                          <p:attrName>ppt_w</p:attrName>
                                        </p:attrNameLst>
                                      </p:cBhvr>
                                      <p:tavLst>
                                        <p:tav tm="0">
                                          <p:val>
                                            <p:strVal val="#ppt_w*0.70"/>
                                          </p:val>
                                        </p:tav>
                                        <p:tav tm="100000">
                                          <p:val>
                                            <p:strVal val="#ppt_w"/>
                                          </p:val>
                                        </p:tav>
                                      </p:tavLst>
                                    </p:anim>
                                    <p:anim calcmode="lin" valueType="num">
                                      <p:cBhvr>
                                        <p:cTn id="20" dur="2700" fill="hold"/>
                                        <p:tgtEl>
                                          <p:spTgt spid="6"/>
                                        </p:tgtEl>
                                        <p:attrNameLst>
                                          <p:attrName>ppt_h</p:attrName>
                                        </p:attrNameLst>
                                      </p:cBhvr>
                                      <p:tavLst>
                                        <p:tav tm="0">
                                          <p:val>
                                            <p:strVal val="#ppt_h"/>
                                          </p:val>
                                        </p:tav>
                                        <p:tav tm="100000">
                                          <p:val>
                                            <p:strVal val="#ppt_h"/>
                                          </p:val>
                                        </p:tav>
                                      </p:tavLst>
                                    </p:anim>
                                    <p:animEffect transition="in" filter="fade">
                                      <p:cBhvr>
                                        <p:cTn id="21" dur="2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0319D4FC-295F-4126-9447-888A9576E79E}" type="slidenum">
              <a:rPr lang="en-US" sz="1600" b="1"/>
              <a:pPr algn="ctr" fontAlgn="auto">
                <a:spcBef>
                  <a:spcPts val="0"/>
                </a:spcBef>
                <a:spcAft>
                  <a:spcPts val="0"/>
                </a:spcAft>
                <a:defRPr/>
              </a:pPr>
              <a:t>46</a:t>
            </a:fld>
            <a:endParaRPr lang="en-MY" sz="1600" b="1"/>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04863" y="4984750"/>
            <a:ext cx="7770812" cy="1570038"/>
          </a:xfrm>
          <a:prstGeom prst="rect">
            <a:avLst/>
          </a:prstGeom>
          <a:noFill/>
        </p:spPr>
        <p:txBody>
          <a:bodyPr>
            <a:spAutoFit/>
          </a:bodyPr>
          <a:lstStyle/>
          <a:p>
            <a:pPr algn="ctr" fontAlgn="auto">
              <a:spcBef>
                <a:spcPts val="0"/>
              </a:spcBef>
              <a:spcAft>
                <a:spcPts val="0"/>
              </a:spcAft>
              <a:defRPr/>
            </a:pP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Ya</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Allah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anugerahkanlah</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rahmat</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atas</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Raja-raja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pemimpin-pemimpin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yang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melaksanakan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kebenaran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menegakkan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keadilan</a:t>
            </a:r>
            <a:r>
              <a:rPr lang="en-US" sz="2400" b="1">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
            </a:r>
          </a:p>
        </p:txBody>
      </p:sp>
      <p:pic>
        <p:nvPicPr>
          <p:cNvPr id="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7050" y="2636838"/>
            <a:ext cx="8089900" cy="2347912"/>
          </a:xfrm>
          <a:prstGeom prst="rect">
            <a:avLst/>
          </a:prstGeom>
          <a:no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674191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7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500"/>
                                        <p:tgtEl>
                                          <p:spTgt spid="6"/>
                                        </p:tgtEl>
                                      </p:cBhvr>
                                    </p:animEffect>
                                    <p:anim calcmode="lin" valueType="num">
                                      <p:cBhvr>
                                        <p:cTn id="11" dur="1500" fill="hold"/>
                                        <p:tgtEl>
                                          <p:spTgt spid="6"/>
                                        </p:tgtEl>
                                        <p:attrNameLst>
                                          <p:attrName>ppt_x</p:attrName>
                                        </p:attrNameLst>
                                      </p:cBhvr>
                                      <p:tavLst>
                                        <p:tav tm="0">
                                          <p:val>
                                            <p:strVal val="#ppt_x"/>
                                          </p:val>
                                        </p:tav>
                                        <p:tav tm="100000">
                                          <p:val>
                                            <p:strVal val="#ppt_x"/>
                                          </p:val>
                                        </p:tav>
                                      </p:tavLst>
                                    </p:anim>
                                    <p:anim calcmode="lin" valueType="num">
                                      <p:cBhvr>
                                        <p:cTn id="12" dur="15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600"/>
                                        <p:tgtEl>
                                          <p:spTgt spid="5"/>
                                        </p:tgtEl>
                                      </p:cBhvr>
                                    </p:animEffect>
                                    <p:anim calcmode="lin" valueType="num">
                                      <p:cBhvr>
                                        <p:cTn id="16" dur="1600" fill="hold"/>
                                        <p:tgtEl>
                                          <p:spTgt spid="5"/>
                                        </p:tgtEl>
                                        <p:attrNameLst>
                                          <p:attrName>ppt_x</p:attrName>
                                        </p:attrNameLst>
                                      </p:cBhvr>
                                      <p:tavLst>
                                        <p:tav tm="0">
                                          <p:val>
                                            <p:strVal val="#ppt_x"/>
                                          </p:val>
                                        </p:tav>
                                        <p:tav tm="100000">
                                          <p:val>
                                            <p:strVal val="#ppt_x"/>
                                          </p:val>
                                        </p:tav>
                                      </p:tavLst>
                                    </p:anim>
                                    <p:anim calcmode="lin" valueType="num">
                                      <p:cBhvr>
                                        <p:cTn id="17" dur="16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39764110-BCD9-4649-8612-A57EDD496C12}" type="slidenum">
              <a:rPr lang="en-US" sz="1600" b="1"/>
              <a:pPr algn="ctr" fontAlgn="auto">
                <a:spcBef>
                  <a:spcPts val="0"/>
                </a:spcBef>
                <a:spcAft>
                  <a:spcPts val="0"/>
                </a:spcAft>
                <a:defRPr/>
              </a:pPr>
              <a:t>47</a:t>
            </a:fld>
            <a:endParaRPr lang="en-MY" sz="1600" b="1"/>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7163" y="765175"/>
            <a:ext cx="8620125" cy="2987675"/>
          </a:xfrm>
          <a:prstGeom prst="rect">
            <a:avLst/>
          </a:prstGeom>
          <a:noFill/>
          <a:ln>
            <a:noFill/>
          </a:ln>
          <a:effectLst>
            <a:outerShdw blurRad="50800" dist="38100" dir="5400000" algn="t" rotWithShape="0">
              <a:prstClr val="black">
                <a:alpha val="40000"/>
              </a:prstClr>
            </a:outerShdw>
          </a:effectLst>
          <a:extLst/>
        </p:spPr>
      </p:pic>
      <p:pic>
        <p:nvPicPr>
          <p:cNvPr id="38918"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5288" y="3503613"/>
            <a:ext cx="8221662"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172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74041225-DE53-4512-ABBC-52231A743DF2}" type="slidenum">
              <a:rPr lang="en-US" sz="1600" b="1"/>
              <a:pPr algn="ctr" fontAlgn="auto">
                <a:spcBef>
                  <a:spcPts val="0"/>
                </a:spcBef>
                <a:spcAft>
                  <a:spcPts val="0"/>
                </a:spcAft>
                <a:defRPr/>
              </a:pPr>
              <a:t>48</a:t>
            </a:fld>
            <a:endParaRPr lang="en-MY" sz="1600" b="1"/>
          </a:p>
        </p:txBody>
      </p:sp>
      <p:pic>
        <p:nvPicPr>
          <p:cNvPr id="39940"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5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304800" y="3505200"/>
            <a:ext cx="8534400" cy="1818063"/>
          </a:xfrm>
          <a:prstGeom prst="rect">
            <a:avLst/>
          </a:prstGeom>
          <a:noFill/>
          <a:ln w="9525">
            <a:noFill/>
            <a:round/>
            <a:headEnd/>
            <a:tailEnd/>
          </a:ln>
          <a:effectLst/>
        </p:spPr>
        <p:txBody>
          <a:bodyPr lIns="90000" tIns="46800" rIns="90000" bIns="46800">
            <a:spAutoFit/>
          </a:bodyPr>
          <a:lstStyle/>
          <a:p>
            <a:pPr algn="ctr" fontAlgn="auto">
              <a:spcBef>
                <a:spcPts val="0"/>
              </a:spcBef>
              <a:spcAft>
                <a:spcPts val="0"/>
              </a:spcAft>
              <a:buClr>
                <a:srgbClr val="FFFFFF"/>
              </a:buClr>
              <a:buFont typeface="Arial Rounded MT Bold"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800" b="1">
                <a:ln>
                  <a:solidFill>
                    <a:srgbClr val="0070C0"/>
                  </a:solidFill>
                </a:ln>
                <a:solidFill>
                  <a:srgbClr val="002060"/>
                </a:solidFill>
                <a:effectLst>
                  <a:outerShdw blurRad="38100" dist="38100" dir="2700000" algn="tl">
                    <a:srgbClr val="000000">
                      <a:alpha val="43137"/>
                    </a:srgbClr>
                  </a:outerShdw>
                </a:effectLst>
                <a:latin typeface="+mn-lt"/>
                <a:ea typeface="Arial Unicode MS" pitchFamily="34" charset="-128"/>
                <a:cs typeface="+mn-cs"/>
              </a:rPr>
              <a:t>YA ALLAH, LANJUTKANLAH USIA BAGINDA BERDUA DEMI KEBAIKAN SELURUH RAKYAT DAN NEGARA SERTA SEMPURNAKANLAH SEGALA HAJAT BAGINDA BERDUA DI BAWAH PETUNJUK DAN PIMPINANMU</a:t>
            </a:r>
            <a:endParaRPr lang="en-GB" sz="2800" b="1">
              <a:ln>
                <a:solidFill>
                  <a:srgbClr val="0070C0"/>
                </a:solidFill>
              </a:ln>
              <a:solidFill>
                <a:srgbClr val="002060"/>
              </a:solidFill>
              <a:effectLst>
                <a:outerShdw blurRad="38100" dist="38100" dir="2700000" algn="tl">
                  <a:srgbClr val="000000">
                    <a:alpha val="43137"/>
                  </a:srgbClr>
                </a:outerShdw>
              </a:effectLst>
              <a:latin typeface="+mn-lt"/>
              <a:ea typeface="Arial Unicode MS" pitchFamily="34" charset="-128"/>
              <a:cs typeface="+mn-cs"/>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65175"/>
            <a:ext cx="91440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387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par>
                                <p:cTn id="8" presetID="6"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2C9A779B-B323-49CC-A05A-3D4D7F1B9858}" type="slidenum">
              <a:rPr lang="en-US" sz="1600" b="1"/>
              <a:pPr algn="ctr" fontAlgn="auto">
                <a:spcBef>
                  <a:spcPts val="0"/>
                </a:spcBef>
                <a:spcAft>
                  <a:spcPts val="0"/>
                </a:spcAft>
                <a:defRPr/>
              </a:pPr>
              <a:t>49</a:t>
            </a:fld>
            <a:endParaRPr lang="en-MY" sz="1600" b="1"/>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23528" y="3309046"/>
            <a:ext cx="5373042" cy="1200329"/>
          </a:xfrm>
          <a:prstGeom prst="rect">
            <a:avLst/>
          </a:prstGeom>
          <a:noFill/>
        </p:spPr>
        <p:txBody>
          <a:bodyPr>
            <a:spAutoFit/>
          </a:bodyPr>
          <a:lstStyle/>
          <a:p>
            <a:pPr algn="ctr" fontAlgn="auto">
              <a:spcBef>
                <a:spcPts val="0"/>
              </a:spcBef>
              <a:spcAft>
                <a:spcPts val="0"/>
              </a:spcAft>
              <a:defRPr/>
            </a:pP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Ya</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Allah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jadikanlah</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Malaysia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seluruh</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negara</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kaum</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Muslimin</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dalam</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keadaan</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aman</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US"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US"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damai</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763" y="1268413"/>
            <a:ext cx="8632826" cy="2043112"/>
          </a:xfrm>
          <a:prstGeom prst="rect">
            <a:avLst/>
          </a:prstGeom>
          <a:noFill/>
          <a:ln w="9525">
            <a:noFill/>
            <a:miter lim="800000"/>
            <a:headEnd/>
            <a:tailEnd/>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20462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0"/>
                                        <p:tgtEl>
                                          <p:spTgt spid="2"/>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600"/>
                                        <p:tgtEl>
                                          <p:spTgt spid="6"/>
                                        </p:tgtEl>
                                      </p:cBhvr>
                                    </p:animEffect>
                                  </p:childTnLst>
                                </p:cTn>
                              </p:par>
                              <p:par>
                                <p:cTn id="11" presetID="2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Pesanan Taqwa</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Rectangle 7"/>
          <p:cNvSpPr/>
          <p:nvPr/>
        </p:nvSpPr>
        <p:spPr>
          <a:xfrm>
            <a:off x="762000" y="1828800"/>
            <a:ext cx="7391400" cy="2862322"/>
          </a:xfrm>
          <a:prstGeom prst="rect">
            <a:avLst/>
          </a:prstGeom>
        </p:spPr>
        <p:txBody>
          <a:bodyPr wrap="square">
            <a:spAutoFit/>
          </a:bodyPr>
          <a:lstStyle/>
          <a:p>
            <a:pPr algn="ctr"/>
            <a:r>
              <a:rPr lang="ar-SA" sz="6000" b="1" dirty="0" smtClean="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rPr>
              <a:t>أَمَّا بَعْدُ، فَيَا عِبَادَ اللهِ، اتَّقُوا اللهَ، أُوْصِيْكُمْ وَإِيَّايَ بِتَقْوَى اللهِ، فَقَدْ فَازَ الْمُتَّقُوْنَ</a:t>
            </a:r>
            <a:endParaRPr lang="en-MY" sz="6000" b="1" dirty="0">
              <a:solidFill>
                <a:srgbClr val="92D050"/>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25172609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A730F954-B5DF-40A8-B70A-54A2031A59AE}" type="slidenum">
              <a:rPr lang="en-US" sz="1600" b="1"/>
              <a:pPr algn="ctr" fontAlgn="auto">
                <a:spcBef>
                  <a:spcPts val="0"/>
                </a:spcBef>
                <a:spcAft>
                  <a:spcPts val="0"/>
                </a:spcAft>
                <a:defRPr/>
              </a:pPr>
              <a:t>50</a:t>
            </a:fld>
            <a:endParaRPr lang="en-MY" sz="1600" b="1"/>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899592" y="4321975"/>
            <a:ext cx="7043758" cy="1928826"/>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Ya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Tuhan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janganlah</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engkau</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mengubah</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hati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selepas</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Engkau</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memberi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hidayah</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kepada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kurniakanlah</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rahmat</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di</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sisiMu</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sesungguhnya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Engkaulah</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4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Maha</a:t>
            </a:r>
            <a:r>
              <a:rPr lang="en-GB" sz="24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Pemberi</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4214" y="2626525"/>
            <a:ext cx="6894513" cy="169545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309434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6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9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1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981DE418-B9AD-4E05-A2D1-D00A6F053B90}" type="slidenum">
              <a:rPr lang="en-US" sz="1600" b="1"/>
              <a:pPr algn="ctr" fontAlgn="auto">
                <a:spcBef>
                  <a:spcPts val="0"/>
                </a:spcBef>
                <a:spcAft>
                  <a:spcPts val="0"/>
                </a:spcAft>
                <a:defRPr/>
              </a:pPr>
              <a:t>51</a:t>
            </a:fld>
            <a:endParaRPr lang="en-MY" sz="1600" b="1"/>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0" y="370946"/>
            <a:ext cx="9174163" cy="611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1785918" y="3071810"/>
            <a:ext cx="5715040" cy="2033506"/>
          </a:xfrm>
          <a:prstGeom prst="rect">
            <a:avLst/>
          </a:prstGeom>
          <a:noFill/>
          <a:ln w="9525">
            <a:noFill/>
            <a:round/>
            <a:headEnd/>
            <a:tailEnd/>
          </a:ln>
          <a:effectLst/>
        </p:spPr>
        <p:txBody>
          <a:bodyPr lIns="90000" tIns="46800" rIns="90000" bIns="46800">
            <a:spAutoFit/>
          </a:bodyPr>
          <a:lstStyle/>
          <a:p>
            <a:pPr algn="ctr" fontAlgn="auto">
              <a:lnSpc>
                <a:spcPct val="90000"/>
              </a:lnSpc>
              <a:spcBef>
                <a:spcPts val="0"/>
              </a:spcBef>
              <a:spcAft>
                <a:spcPts val="0"/>
              </a:spcAft>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Ya</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Allah,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Ya</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Tuhan</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anugerahkanlah</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dengan</a:t>
            </a:r>
            <a:r>
              <a:rPr lang="ar-SA"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kebaikan</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di</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dunia</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dan</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di</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akhirat</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serta</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jauhilah</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kami</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daripada</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azab</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api</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 </a:t>
            </a:r>
            <a:r>
              <a:rPr lang="en-GB" sz="2800" b="1" err="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neraka</a:t>
            </a:r>
            <a:r>
              <a:rPr lang="en-GB" sz="2800" b="1">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mn-lt"/>
                <a:ea typeface="Arial Unicode MS" pitchFamily="34" charset="-128"/>
                <a:cs typeface="+mn-cs"/>
              </a:rPr>
              <a:t>.</a:t>
            </a: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3000" y="1071563"/>
            <a:ext cx="7016750" cy="1931987"/>
          </a:xfrm>
          <a:prstGeom prst="rect">
            <a:avLst/>
          </a:prstGeom>
          <a:noFill/>
          <a:ln w="9525">
            <a:noFill/>
            <a:miter lim="800000"/>
            <a:headEnd/>
            <a:tailEnd/>
          </a:ln>
          <a:effectLst>
            <a:glow rad="101600">
              <a:schemeClr val="tx1">
                <a:alpha val="60000"/>
              </a:schemeClr>
            </a:glow>
          </a:effectLst>
        </p:spPr>
      </p:pic>
    </p:spTree>
    <p:extLst>
      <p:ext uri="{BB962C8B-B14F-4D97-AF65-F5344CB8AC3E}">
        <p14:creationId xmlns:p14="http://schemas.microsoft.com/office/powerpoint/2010/main" val="3034191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E4248D3F-068B-41A1-BB5D-1A8CEBAD2CAB}" type="slidenum">
              <a:rPr lang="en-US" sz="1600" b="1"/>
              <a:pPr algn="ctr" fontAlgn="auto">
                <a:spcBef>
                  <a:spcPts val="0"/>
                </a:spcBef>
                <a:spcAft>
                  <a:spcPts val="0"/>
                </a:spcAft>
                <a:defRPr/>
              </a:pPr>
              <a:t>52</a:t>
            </a:fld>
            <a:endParaRPr lang="en-MY" sz="1600" b="1"/>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0825" y="4005064"/>
            <a:ext cx="8315325"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95227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9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59788" y="6381750"/>
            <a:ext cx="576262" cy="360363"/>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fld id="{BEF04708-AA3F-4C4A-AAF5-87A5CCCE039D}" type="slidenum">
              <a:rPr lang="en-US" sz="1600" b="1"/>
              <a:pPr algn="ctr" fontAlgn="auto">
                <a:spcBef>
                  <a:spcPts val="0"/>
                </a:spcBef>
                <a:spcAft>
                  <a:spcPts val="0"/>
                </a:spcAft>
                <a:defRPr/>
              </a:pPr>
              <a:t>53</a:t>
            </a:fld>
            <a:endParaRPr lang="en-MY" sz="1600" b="1"/>
          </a:p>
        </p:txBody>
      </p:sp>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MY"/>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8588" y="981075"/>
            <a:ext cx="8877301"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716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8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Seruan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Freeform 7"/>
          <p:cNvSpPr/>
          <p:nvPr/>
        </p:nvSpPr>
        <p:spPr>
          <a:xfrm>
            <a:off x="404361" y="1916832"/>
            <a:ext cx="8286808" cy="1287001"/>
          </a:xfrm>
          <a:custGeom>
            <a:avLst/>
            <a:gdLst>
              <a:gd name="connsiteX0" fmla="*/ 0 w 8286808"/>
              <a:gd name="connsiteY0" fmla="*/ 0 h 1075337"/>
              <a:gd name="connsiteX1" fmla="*/ 8286808 w 8286808"/>
              <a:gd name="connsiteY1" fmla="*/ 0 h 1075337"/>
              <a:gd name="connsiteX2" fmla="*/ 8286808 w 8286808"/>
              <a:gd name="connsiteY2" fmla="*/ 1075337 h 1075337"/>
              <a:gd name="connsiteX3" fmla="*/ 0 w 8286808"/>
              <a:gd name="connsiteY3" fmla="*/ 1075337 h 1075337"/>
              <a:gd name="connsiteX4" fmla="*/ 0 w 8286808"/>
              <a:gd name="connsiteY4" fmla="*/ 0 h 1075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808" h="1075337">
                <a:moveTo>
                  <a:pt x="0" y="0"/>
                </a:moveTo>
                <a:lnTo>
                  <a:pt x="8286808" y="0"/>
                </a:lnTo>
                <a:lnTo>
                  <a:pt x="8286808" y="1075337"/>
                </a:lnTo>
                <a:lnTo>
                  <a:pt x="0" y="1075337"/>
                </a:lnTo>
                <a:lnTo>
                  <a:pt x="0" y="0"/>
                </a:lnTo>
                <a:close/>
              </a:path>
            </a:pathLst>
          </a:custGeom>
          <a:solidFill>
            <a:srgbClr val="00800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457200" lvl="0" indent="-457200" defTabSz="1244600">
              <a:lnSpc>
                <a:spcPct val="90000"/>
              </a:lnSpc>
              <a:spcBef>
                <a:spcPct val="0"/>
              </a:spcBef>
              <a:spcAft>
                <a:spcPct val="35000"/>
              </a:spcAft>
              <a:buFont typeface="Wingdings" pitchFamily="2" charset="2"/>
              <a:buChar char="v"/>
            </a:pPr>
            <a:r>
              <a:rPr lang="ms-MY" sz="2800" noProof="1" smtClean="0">
                <a:ln w="18415" cmpd="sng">
                  <a:solidFill>
                    <a:srgbClr val="FFFFFF"/>
                  </a:solidFill>
                  <a:prstDash val="solid"/>
                </a:ln>
                <a:solidFill>
                  <a:srgbClr val="FFFFFF"/>
                </a:solidFill>
                <a:effectLst>
                  <a:outerShdw blurRad="63500" dir="3600000" algn="tl" rotWithShape="0">
                    <a:srgbClr val="000000">
                      <a:alpha val="70000"/>
                    </a:srgbClr>
                  </a:outerShdw>
                </a:effectLst>
              </a:rPr>
              <a:t>Marilah sama-sama kita bertakwa kepada Allah SWT dengan memperkukuhkan pengabadian diri kita kepada-Nya</a:t>
            </a:r>
            <a:endParaRPr lang="ms-MY" sz="2800" kern="1200" noProof="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Freeform 12"/>
          <p:cNvSpPr/>
          <p:nvPr/>
        </p:nvSpPr>
        <p:spPr>
          <a:xfrm>
            <a:off x="404361" y="3289767"/>
            <a:ext cx="8286808" cy="1075337"/>
          </a:xfrm>
          <a:custGeom>
            <a:avLst/>
            <a:gdLst>
              <a:gd name="connsiteX0" fmla="*/ 0 w 8286808"/>
              <a:gd name="connsiteY0" fmla="*/ 0 h 1075337"/>
              <a:gd name="connsiteX1" fmla="*/ 8286808 w 8286808"/>
              <a:gd name="connsiteY1" fmla="*/ 0 h 1075337"/>
              <a:gd name="connsiteX2" fmla="*/ 8286808 w 8286808"/>
              <a:gd name="connsiteY2" fmla="*/ 1075337 h 1075337"/>
              <a:gd name="connsiteX3" fmla="*/ 0 w 8286808"/>
              <a:gd name="connsiteY3" fmla="*/ 1075337 h 1075337"/>
              <a:gd name="connsiteX4" fmla="*/ 0 w 8286808"/>
              <a:gd name="connsiteY4" fmla="*/ 0 h 1075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808" h="1075337">
                <a:moveTo>
                  <a:pt x="0" y="0"/>
                </a:moveTo>
                <a:lnTo>
                  <a:pt x="8286808" y="0"/>
                </a:lnTo>
                <a:lnTo>
                  <a:pt x="8286808" y="1075337"/>
                </a:lnTo>
                <a:lnTo>
                  <a:pt x="0" y="1075337"/>
                </a:lnTo>
                <a:lnTo>
                  <a:pt x="0" y="0"/>
                </a:lnTo>
                <a:close/>
              </a:path>
            </a:pathLst>
          </a:custGeom>
          <a:solidFill>
            <a:schemeClr val="bg2">
              <a:lumMod val="2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457200" lvl="0" indent="-457200" defTabSz="1244600">
              <a:lnSpc>
                <a:spcPct val="90000"/>
              </a:lnSpc>
              <a:spcBef>
                <a:spcPct val="0"/>
              </a:spcBef>
              <a:spcAft>
                <a:spcPct val="35000"/>
              </a:spcAft>
              <a:buFont typeface="Wingdings" pitchFamily="2" charset="2"/>
              <a:buChar char="v"/>
            </a:pPr>
            <a:r>
              <a:rPr lang="ms-MY" sz="2800" noProof="1" smtClean="0">
                <a:ln w="18415" cmpd="sng">
                  <a:solidFill>
                    <a:srgbClr val="FFFFFF"/>
                  </a:solidFill>
                  <a:prstDash val="solid"/>
                </a:ln>
                <a:solidFill>
                  <a:srgbClr val="FFFFFF"/>
                </a:solidFill>
                <a:effectLst>
                  <a:outerShdw blurRad="63500" dir="3600000" algn="tl" rotWithShape="0">
                    <a:srgbClr val="000000">
                      <a:alpha val="70000"/>
                    </a:srgbClr>
                  </a:outerShdw>
                </a:effectLst>
              </a:rPr>
              <a:t>Melaksanakan segala perintah dan meninggalkan segala larangan-Nya</a:t>
            </a:r>
            <a:endParaRPr lang="ms-MY" sz="2800" kern="1200" noProof="1">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Freeform 13"/>
          <p:cNvSpPr/>
          <p:nvPr/>
        </p:nvSpPr>
        <p:spPr>
          <a:xfrm>
            <a:off x="404361" y="4446726"/>
            <a:ext cx="8286808" cy="179058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a:moveTo>
                  <a:pt x="0" y="0"/>
                </a:moveTo>
                <a:lnTo>
                  <a:pt x="21600" y="0"/>
                </a:lnTo>
                <a:lnTo>
                  <a:pt x="21600" y="17322"/>
                </a:lnTo>
                <a:cubicBezTo>
                  <a:pt x="10800" y="17322"/>
                  <a:pt x="10800" y="23922"/>
                  <a:pt x="0" y="20172"/>
                </a:cubicBezTo>
                <a:lnTo>
                  <a:pt x="0" y="0"/>
                </a:lnTo>
                <a:close/>
              </a:path>
            </a:pathLst>
          </a:custGeom>
          <a:solidFill>
            <a:srgbClr val="00B0F0"/>
          </a:solidFill>
          <a:ln w="28575">
            <a:solidFill>
              <a:schemeClr val="bg1"/>
            </a:solidFill>
          </a:ln>
        </p:spPr>
        <p:style>
          <a:lnRef idx="2">
            <a:schemeClr val="accent4"/>
          </a:lnRef>
          <a:fillRef idx="1">
            <a:schemeClr val="lt1"/>
          </a:fillRef>
          <a:effectRef idx="0">
            <a:schemeClr val="accent4"/>
          </a:effectRef>
          <a:fontRef idx="minor">
            <a:schemeClr val="dk1"/>
          </a:fontRef>
        </p:style>
        <p:txBody>
          <a:bodyPr spcFirstLastPara="0" vert="horz" wrap="square" lIns="106680" tIns="106680" rIns="106680" bIns="389845" numCol="1" spcCol="1270" anchor="ctr" anchorCtr="0">
            <a:noAutofit/>
          </a:bodyPr>
          <a:lstStyle/>
          <a:p>
            <a:pPr marL="457200" lvl="0" indent="-457200" defTabSz="1244600">
              <a:lnSpc>
                <a:spcPct val="90000"/>
              </a:lnSpc>
              <a:spcBef>
                <a:spcPct val="0"/>
              </a:spcBef>
              <a:spcAft>
                <a:spcPct val="35000"/>
              </a:spcAft>
              <a:buFont typeface="Wingdings" pitchFamily="2" charset="2"/>
              <a:buChar char="v"/>
            </a:pPr>
            <a:r>
              <a:rPr lang="ms-MY" sz="2800" dirty="0" smtClean="0">
                <a:ln w="18415" cmpd="sng">
                  <a:solidFill>
                    <a:sysClr val="windowText" lastClr="000000"/>
                  </a:solidFill>
                  <a:prstDash val="solid"/>
                </a:ln>
                <a:solidFill>
                  <a:srgbClr val="002060"/>
                </a:solidFill>
                <a:effectLst>
                  <a:outerShdw blurRad="63500" dir="3600000" algn="tl" rotWithShape="0">
                    <a:srgbClr val="000000">
                      <a:alpha val="70000"/>
                    </a:srgbClr>
                  </a:outerShdw>
                </a:effectLst>
              </a:rPr>
              <a:t>Mudah-mudahan pada hari yang penuh berkat ini menjadikan kita insan yang berjaya di dunia dan akhirat</a:t>
            </a:r>
            <a:endParaRPr lang="ms-MY" sz="2800" kern="1200" dirty="0">
              <a:ln w="18415" cmpd="sng">
                <a:solidFill>
                  <a:sysClr val="windowText" lastClr="000000"/>
                </a:solidFill>
                <a:prstDash val="solid"/>
              </a:ln>
              <a:solidFill>
                <a:srgbClr val="00206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207846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Tajuk Khutbah</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2" name="TextBox 1"/>
          <p:cNvSpPr txBox="1"/>
          <p:nvPr/>
        </p:nvSpPr>
        <p:spPr>
          <a:xfrm>
            <a:off x="827584" y="2097430"/>
            <a:ext cx="7416824" cy="313932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ms-MY"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Demi" pitchFamily="34" charset="0"/>
              </a:rPr>
              <a:t>AWLAWIYYAT </a:t>
            </a:r>
            <a:r>
              <a:rPr lang="ms-MY"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Demi" pitchFamily="34" charset="0"/>
              </a:rPr>
              <a:t>DALAM KEHIDUPAN</a:t>
            </a:r>
            <a:endParaRPr lang="en-MY"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erlin Sans FB Demi" pitchFamily="34" charset="0"/>
            </a:endParaRPr>
          </a:p>
        </p:txBody>
      </p:sp>
    </p:spTree>
    <p:extLst>
      <p:ext uri="{BB962C8B-B14F-4D97-AF65-F5344CB8AC3E}">
        <p14:creationId xmlns:p14="http://schemas.microsoft.com/office/powerpoint/2010/main" val="544405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15" name="Rounded Rectangle 14"/>
          <p:cNvSpPr/>
          <p:nvPr/>
        </p:nvSpPr>
        <p:spPr>
          <a:xfrm>
            <a:off x="1331640" y="1412776"/>
            <a:ext cx="5976664" cy="25202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457200" lvl="0" indent="-457200">
              <a:buFont typeface="Arial" pitchFamily="34" charset="0"/>
              <a:buChar char="•"/>
            </a:pP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menggunakan akal dan kebijaksanaan di dalam mengurus kehidupan yang berteraskan kepada panduan al-Quran dan sunnah Rasulullah SAW</a:t>
            </a:r>
            <a:endParaRPr lang="en-MY"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6" name="Rounded Rectangle 15"/>
          <p:cNvSpPr/>
          <p:nvPr/>
        </p:nvSpPr>
        <p:spPr>
          <a:xfrm>
            <a:off x="1331640" y="4043154"/>
            <a:ext cx="5976664" cy="25202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457200" lvl="0" indent="-457200" algn="just">
              <a:buFont typeface="Arial" pitchFamily="34" charset="0"/>
              <a:buChar char="•"/>
            </a:pPr>
            <a:r>
              <a:rPr lang="it-IT"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para ulama’ telah menggariskan satu panduan dengan meletakkan susunan keutamaan atau prioriti yang dinamakan dengan fiqh awlawiyyat</a:t>
            </a:r>
            <a:endParaRPr lang="en-MY"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675255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grpSp>
        <p:nvGrpSpPr>
          <p:cNvPr id="9" name="Group 8"/>
          <p:cNvGrpSpPr/>
          <p:nvPr/>
        </p:nvGrpSpPr>
        <p:grpSpPr>
          <a:xfrm>
            <a:off x="-36512" y="458975"/>
            <a:ext cx="7740352" cy="809785"/>
            <a:chOff x="0" y="458975"/>
            <a:chExt cx="7740352" cy="809785"/>
          </a:xfrm>
        </p:grpSpPr>
        <p:sp>
          <p:nvSpPr>
            <p:cNvPr id="10" name="TextBox 9"/>
            <p:cNvSpPr txBox="1"/>
            <p:nvPr/>
          </p:nvSpPr>
          <p:spPr>
            <a:xfrm>
              <a:off x="0" y="571480"/>
              <a:ext cx="7715272" cy="584775"/>
            </a:xfrm>
            <a:prstGeom prst="rect">
              <a:avLst/>
            </a:prstGeom>
            <a:gradFill>
              <a:gsLst>
                <a:gs pos="0">
                  <a:srgbClr val="0070C0"/>
                </a:gs>
                <a:gs pos="63000">
                  <a:srgbClr val="00B0F0">
                    <a:lumMod val="95000"/>
                    <a:lumOff val="5000"/>
                  </a:srgbClr>
                </a:gs>
                <a:gs pos="100000">
                  <a:srgbClr val="0070C0"/>
                </a:gs>
              </a:gsLst>
              <a:lin ang="16200000" scaled="0"/>
            </a:gradFill>
            <a:ln>
              <a:solidFill>
                <a:srgbClr val="0070C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200" b="1" noProof="1" smtClean="0">
                  <a:ln w="3175" cmpd="sng">
                    <a:solidFill>
                      <a:srgbClr val="FFFFFF"/>
                    </a:solidFill>
                    <a:prstDash val="solid"/>
                  </a:ln>
                  <a:solidFill>
                    <a:srgbClr val="FFFFFF"/>
                  </a:solidFill>
                  <a:effectLst>
                    <a:outerShdw blurRad="63500" dir="3600000" algn="tl" rotWithShape="0">
                      <a:srgbClr val="000000">
                        <a:alpha val="70000"/>
                      </a:srgbClr>
                    </a:outerShdw>
                  </a:effectLst>
                </a:rPr>
                <a:t>Awlawiyyat Dalam Kehidupan</a:t>
              </a:r>
              <a:endParaRPr lang="en-US" sz="3200" b="1" noProof="1">
                <a:ln w="317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1156255"/>
              <a:ext cx="7715272" cy="112505"/>
            </a:xfrm>
            <a:prstGeom prst="rect">
              <a:avLst/>
            </a:prstGeom>
            <a:gradFill flip="none" rotWithShape="1">
              <a:gsLst>
                <a:gs pos="100000">
                  <a:schemeClr val="bg1"/>
                </a:gs>
                <a:gs pos="51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2" name="Rectangle 11"/>
            <p:cNvSpPr/>
            <p:nvPr/>
          </p:nvSpPr>
          <p:spPr>
            <a:xfrm>
              <a:off x="25080" y="458975"/>
              <a:ext cx="7715272" cy="112505"/>
            </a:xfrm>
            <a:prstGeom prst="rect">
              <a:avLst/>
            </a:prstGeom>
            <a:gradFill flip="none" rotWithShape="1">
              <a:gsLst>
                <a:gs pos="100000">
                  <a:schemeClr val="bg1"/>
                </a:gs>
                <a:gs pos="50000">
                  <a:srgbClr val="0070C0">
                    <a:alpha val="43000"/>
                  </a:srgbClr>
                </a:gs>
                <a:gs pos="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sp>
        <p:nvSpPr>
          <p:cNvPr id="8" name="Rectangle 7"/>
          <p:cNvSpPr/>
          <p:nvPr/>
        </p:nvSpPr>
        <p:spPr>
          <a:xfrm>
            <a:off x="467544" y="4036661"/>
            <a:ext cx="7920880" cy="904507"/>
          </a:xfrm>
          <a:prstGeom prst="rect">
            <a:avLst/>
          </a:pr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838300" y="1700809"/>
            <a:ext cx="7236804" cy="3816424"/>
          </a:xfrm>
          <a:custGeom>
            <a:avLst/>
            <a:gdLst>
              <a:gd name="connsiteX0" fmla="*/ 0 w 4267200"/>
              <a:gd name="connsiteY0" fmla="*/ 24600 h 147600"/>
              <a:gd name="connsiteX1" fmla="*/ 24600 w 4267200"/>
              <a:gd name="connsiteY1" fmla="*/ 0 h 147600"/>
              <a:gd name="connsiteX2" fmla="*/ 4242600 w 4267200"/>
              <a:gd name="connsiteY2" fmla="*/ 0 h 147600"/>
              <a:gd name="connsiteX3" fmla="*/ 4267200 w 4267200"/>
              <a:gd name="connsiteY3" fmla="*/ 24600 h 147600"/>
              <a:gd name="connsiteX4" fmla="*/ 4267200 w 4267200"/>
              <a:gd name="connsiteY4" fmla="*/ 123000 h 147600"/>
              <a:gd name="connsiteX5" fmla="*/ 4242600 w 4267200"/>
              <a:gd name="connsiteY5" fmla="*/ 147600 h 147600"/>
              <a:gd name="connsiteX6" fmla="*/ 24600 w 4267200"/>
              <a:gd name="connsiteY6" fmla="*/ 147600 h 147600"/>
              <a:gd name="connsiteX7" fmla="*/ 0 w 4267200"/>
              <a:gd name="connsiteY7" fmla="*/ 123000 h 147600"/>
              <a:gd name="connsiteX8" fmla="*/ 0 w 4267200"/>
              <a:gd name="connsiteY8" fmla="*/ 24600 h 14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147600">
                <a:moveTo>
                  <a:pt x="0" y="24600"/>
                </a:moveTo>
                <a:cubicBezTo>
                  <a:pt x="0" y="11014"/>
                  <a:pt x="11014" y="0"/>
                  <a:pt x="24600" y="0"/>
                </a:cubicBezTo>
                <a:lnTo>
                  <a:pt x="4242600" y="0"/>
                </a:lnTo>
                <a:cubicBezTo>
                  <a:pt x="4256186" y="0"/>
                  <a:pt x="4267200" y="11014"/>
                  <a:pt x="4267200" y="24600"/>
                </a:cubicBezTo>
                <a:lnTo>
                  <a:pt x="4267200" y="123000"/>
                </a:lnTo>
                <a:cubicBezTo>
                  <a:pt x="4267200" y="136586"/>
                  <a:pt x="4256186" y="147600"/>
                  <a:pt x="4242600" y="147600"/>
                </a:cubicBezTo>
                <a:lnTo>
                  <a:pt x="24600" y="147600"/>
                </a:lnTo>
                <a:cubicBezTo>
                  <a:pt x="11014" y="147600"/>
                  <a:pt x="0" y="136586"/>
                  <a:pt x="0" y="123000"/>
                </a:cubicBezTo>
                <a:lnTo>
                  <a:pt x="0" y="24600"/>
                </a:lnTo>
                <a:close/>
              </a:path>
            </a:pathLst>
          </a:custGeom>
          <a:ln/>
        </p:spPr>
        <p:style>
          <a:lnRef idx="1">
            <a:schemeClr val="accent2"/>
          </a:lnRef>
          <a:fillRef idx="3">
            <a:schemeClr val="accent2"/>
          </a:fillRef>
          <a:effectRef idx="2">
            <a:schemeClr val="accent2"/>
          </a:effectRef>
          <a:fontRef idx="minor">
            <a:schemeClr val="lt1"/>
          </a:fontRef>
        </p:style>
        <p:txBody>
          <a:bodyPr spcFirstLastPara="0" vert="horz" wrap="square" lIns="168495" tIns="7205" rIns="168495" bIns="7205" numCol="1" spcCol="1270" anchor="ctr" anchorCtr="0">
            <a:noAutofit/>
          </a:bodyPr>
          <a:lstStyle/>
          <a:p>
            <a:r>
              <a:rPr lang="en-US" sz="3600" b="1" dirty="0" err="1" smtClean="0">
                <a:solidFill>
                  <a:schemeClr val="bg1">
                    <a:lumMod val="95000"/>
                  </a:schemeClr>
                </a:solidFill>
              </a:rPr>
              <a:t>Takrifan</a:t>
            </a:r>
            <a:r>
              <a:rPr lang="en-US" sz="3600" b="1" dirty="0" smtClean="0">
                <a:solidFill>
                  <a:schemeClr val="bg1">
                    <a:lumMod val="95000"/>
                  </a:schemeClr>
                </a:solidFill>
              </a:rPr>
              <a:t> </a:t>
            </a:r>
            <a:r>
              <a:rPr lang="en-US" sz="3600" b="1" dirty="0" err="1" smtClean="0">
                <a:solidFill>
                  <a:schemeClr val="bg1">
                    <a:lumMod val="95000"/>
                  </a:schemeClr>
                </a:solidFill>
              </a:rPr>
              <a:t>ulama</a:t>
            </a:r>
            <a:r>
              <a:rPr lang="en-US" sz="3600" b="1" dirty="0" smtClean="0">
                <a:solidFill>
                  <a:schemeClr val="bg1">
                    <a:lumMod val="95000"/>
                  </a:schemeClr>
                </a:solidFill>
              </a:rPr>
              <a:t>’ </a:t>
            </a:r>
            <a:r>
              <a:rPr lang="en-US" sz="3600" b="1" dirty="0" err="1" smtClean="0">
                <a:solidFill>
                  <a:schemeClr val="bg1">
                    <a:lumMod val="95000"/>
                  </a:schemeClr>
                </a:solidFill>
              </a:rPr>
              <a:t>bahawa</a:t>
            </a:r>
            <a:r>
              <a:rPr lang="en-US" sz="3600" b="1" dirty="0" smtClean="0">
                <a:solidFill>
                  <a:schemeClr val="bg1">
                    <a:lumMod val="95000"/>
                  </a:schemeClr>
                </a:solidFill>
              </a:rPr>
              <a:t> </a:t>
            </a:r>
            <a:r>
              <a:rPr lang="en-US" sz="3600" b="1" dirty="0" err="1" smtClean="0">
                <a:solidFill>
                  <a:schemeClr val="bg1">
                    <a:lumMod val="95000"/>
                  </a:schemeClr>
                </a:solidFill>
              </a:rPr>
              <a:t>fiqh</a:t>
            </a:r>
            <a:r>
              <a:rPr lang="en-US" sz="3600" b="1" dirty="0" smtClean="0">
                <a:solidFill>
                  <a:schemeClr val="bg1">
                    <a:lumMod val="95000"/>
                  </a:schemeClr>
                </a:solidFill>
              </a:rPr>
              <a:t> </a:t>
            </a:r>
            <a:r>
              <a:rPr lang="en-US" sz="3600" b="1" dirty="0" err="1" smtClean="0">
                <a:solidFill>
                  <a:schemeClr val="bg1">
                    <a:lumMod val="95000"/>
                  </a:schemeClr>
                </a:solidFill>
              </a:rPr>
              <a:t>awlawiyyat</a:t>
            </a:r>
            <a:r>
              <a:rPr lang="en-US" sz="3600" b="1" dirty="0" smtClean="0">
                <a:solidFill>
                  <a:schemeClr val="bg1">
                    <a:lumMod val="95000"/>
                  </a:schemeClr>
                </a:solidFill>
              </a:rPr>
              <a:t> </a:t>
            </a:r>
            <a:r>
              <a:rPr lang="en-US" sz="3600" b="1" dirty="0" err="1" smtClean="0">
                <a:solidFill>
                  <a:schemeClr val="bg1">
                    <a:lumMod val="95000"/>
                  </a:schemeClr>
                </a:solidFill>
              </a:rPr>
              <a:t>ialah</a:t>
            </a:r>
            <a:r>
              <a:rPr lang="en-US" sz="3600" b="1" dirty="0" smtClean="0">
                <a:solidFill>
                  <a:schemeClr val="bg1">
                    <a:lumMod val="95000"/>
                  </a:schemeClr>
                </a:solidFill>
              </a:rPr>
              <a:t> </a:t>
            </a:r>
            <a:r>
              <a:rPr lang="en-US" sz="3600" b="1" dirty="0" err="1" smtClean="0">
                <a:solidFill>
                  <a:schemeClr val="bg1">
                    <a:lumMod val="95000"/>
                  </a:schemeClr>
                </a:solidFill>
              </a:rPr>
              <a:t>merujuk</a:t>
            </a:r>
            <a:r>
              <a:rPr lang="en-US" sz="3600" b="1" dirty="0" smtClean="0">
                <a:solidFill>
                  <a:schemeClr val="bg1">
                    <a:lumMod val="95000"/>
                  </a:schemeClr>
                </a:solidFill>
              </a:rPr>
              <a:t> </a:t>
            </a:r>
            <a:r>
              <a:rPr lang="en-US" sz="3600" b="1" dirty="0" err="1" smtClean="0">
                <a:solidFill>
                  <a:schemeClr val="bg1">
                    <a:lumMod val="95000"/>
                  </a:schemeClr>
                </a:solidFill>
              </a:rPr>
              <a:t>kepada</a:t>
            </a:r>
            <a:r>
              <a:rPr lang="en-US" sz="3600" b="1" dirty="0" smtClean="0">
                <a:solidFill>
                  <a:schemeClr val="bg1">
                    <a:lumMod val="95000"/>
                  </a:schemeClr>
                </a:solidFill>
              </a:rPr>
              <a:t> </a:t>
            </a:r>
            <a:r>
              <a:rPr lang="en-US" sz="3600" b="1" dirty="0" err="1" smtClean="0">
                <a:solidFill>
                  <a:schemeClr val="bg1">
                    <a:lumMod val="95000"/>
                  </a:schemeClr>
                </a:solidFill>
              </a:rPr>
              <a:t>panduan</a:t>
            </a:r>
            <a:r>
              <a:rPr lang="en-US" sz="3600" b="1" dirty="0" smtClean="0">
                <a:solidFill>
                  <a:schemeClr val="bg1">
                    <a:lumMod val="95000"/>
                  </a:schemeClr>
                </a:solidFill>
              </a:rPr>
              <a:t> </a:t>
            </a:r>
            <a:r>
              <a:rPr lang="en-US" sz="3600" b="1" dirty="0" err="1" smtClean="0">
                <a:solidFill>
                  <a:schemeClr val="bg1">
                    <a:lumMod val="95000"/>
                  </a:schemeClr>
                </a:solidFill>
              </a:rPr>
              <a:t>atau</a:t>
            </a:r>
            <a:r>
              <a:rPr lang="en-US" sz="3600" b="1" dirty="0" smtClean="0">
                <a:solidFill>
                  <a:schemeClr val="bg1">
                    <a:lumMod val="95000"/>
                  </a:schemeClr>
                </a:solidFill>
              </a:rPr>
              <a:t> </a:t>
            </a:r>
            <a:r>
              <a:rPr lang="en-US" sz="3600" b="1" dirty="0" err="1" smtClean="0">
                <a:solidFill>
                  <a:schemeClr val="bg1">
                    <a:lumMod val="95000"/>
                  </a:schemeClr>
                </a:solidFill>
              </a:rPr>
              <a:t>kaedah</a:t>
            </a:r>
            <a:r>
              <a:rPr lang="en-US" sz="3600" b="1" dirty="0" smtClean="0">
                <a:solidFill>
                  <a:schemeClr val="bg1">
                    <a:lumMod val="95000"/>
                  </a:schemeClr>
                </a:solidFill>
              </a:rPr>
              <a:t> </a:t>
            </a:r>
            <a:r>
              <a:rPr lang="en-US" sz="3600" b="1" dirty="0" err="1" smtClean="0">
                <a:solidFill>
                  <a:schemeClr val="bg1">
                    <a:lumMod val="95000"/>
                  </a:schemeClr>
                </a:solidFill>
              </a:rPr>
              <a:t>ke</a:t>
            </a:r>
            <a:r>
              <a:rPr lang="en-US" sz="3600" b="1" dirty="0" smtClean="0">
                <a:solidFill>
                  <a:schemeClr val="bg1">
                    <a:lumMod val="95000"/>
                  </a:schemeClr>
                </a:solidFill>
              </a:rPr>
              <a:t> </a:t>
            </a:r>
            <a:r>
              <a:rPr lang="en-US" sz="3600" b="1" dirty="0" err="1" smtClean="0">
                <a:solidFill>
                  <a:schemeClr val="bg1">
                    <a:lumMod val="95000"/>
                  </a:schemeClr>
                </a:solidFill>
              </a:rPr>
              <a:t>arah</a:t>
            </a:r>
            <a:r>
              <a:rPr lang="en-US" sz="3600" b="1" dirty="0" smtClean="0">
                <a:solidFill>
                  <a:schemeClr val="bg1">
                    <a:lumMod val="95000"/>
                  </a:schemeClr>
                </a:solidFill>
              </a:rPr>
              <a:t> </a:t>
            </a:r>
            <a:r>
              <a:rPr lang="en-US" sz="3600" b="1" dirty="0" err="1" smtClean="0">
                <a:solidFill>
                  <a:schemeClr val="bg1">
                    <a:lumMod val="95000"/>
                  </a:schemeClr>
                </a:solidFill>
              </a:rPr>
              <a:t>memahami</a:t>
            </a:r>
            <a:r>
              <a:rPr lang="en-US" sz="3600" b="1" dirty="0" smtClean="0">
                <a:solidFill>
                  <a:schemeClr val="bg1">
                    <a:lumMod val="95000"/>
                  </a:schemeClr>
                </a:solidFill>
              </a:rPr>
              <a:t> </a:t>
            </a:r>
            <a:r>
              <a:rPr lang="en-US" sz="3600" b="1" dirty="0" err="1" smtClean="0">
                <a:solidFill>
                  <a:schemeClr val="bg1">
                    <a:lumMod val="95000"/>
                  </a:schemeClr>
                </a:solidFill>
              </a:rPr>
              <a:t>perkara</a:t>
            </a:r>
            <a:r>
              <a:rPr lang="en-US" sz="3600" b="1" dirty="0" smtClean="0">
                <a:solidFill>
                  <a:schemeClr val="bg1">
                    <a:lumMod val="95000"/>
                  </a:schemeClr>
                </a:solidFill>
              </a:rPr>
              <a:t> </a:t>
            </a:r>
            <a:r>
              <a:rPr lang="en-US" sz="3600" b="1" dirty="0" err="1" smtClean="0">
                <a:solidFill>
                  <a:schemeClr val="bg1">
                    <a:lumMod val="95000"/>
                  </a:schemeClr>
                </a:solidFill>
              </a:rPr>
              <a:t>perkara</a:t>
            </a:r>
            <a:r>
              <a:rPr lang="en-US" sz="3600" b="1" dirty="0" smtClean="0">
                <a:solidFill>
                  <a:schemeClr val="bg1">
                    <a:lumMod val="95000"/>
                  </a:schemeClr>
                </a:solidFill>
              </a:rPr>
              <a:t> yang </a:t>
            </a:r>
            <a:r>
              <a:rPr lang="en-US" sz="3600" b="1" dirty="0" err="1" smtClean="0">
                <a:solidFill>
                  <a:schemeClr val="bg1">
                    <a:lumMod val="95000"/>
                  </a:schemeClr>
                </a:solidFill>
              </a:rPr>
              <a:t>lebih</a:t>
            </a:r>
            <a:r>
              <a:rPr lang="en-US" sz="3600" b="1" dirty="0" smtClean="0">
                <a:solidFill>
                  <a:schemeClr val="bg1">
                    <a:lumMod val="95000"/>
                  </a:schemeClr>
                </a:solidFill>
              </a:rPr>
              <a:t> </a:t>
            </a:r>
            <a:r>
              <a:rPr lang="en-US" sz="3600" b="1" dirty="0" err="1" smtClean="0">
                <a:solidFill>
                  <a:schemeClr val="bg1">
                    <a:lumMod val="95000"/>
                  </a:schemeClr>
                </a:solidFill>
              </a:rPr>
              <a:t>utama</a:t>
            </a:r>
            <a:r>
              <a:rPr lang="en-US" sz="3600" b="1" dirty="0" smtClean="0">
                <a:solidFill>
                  <a:schemeClr val="bg1">
                    <a:lumMod val="95000"/>
                  </a:schemeClr>
                </a:solidFill>
              </a:rPr>
              <a:t> di </a:t>
            </a:r>
            <a:r>
              <a:rPr lang="en-US" sz="3600" b="1" dirty="0" err="1" smtClean="0">
                <a:solidFill>
                  <a:schemeClr val="bg1">
                    <a:lumMod val="95000"/>
                  </a:schemeClr>
                </a:solidFill>
              </a:rPr>
              <a:t>dalam</a:t>
            </a:r>
            <a:r>
              <a:rPr lang="en-US" sz="3600" b="1" dirty="0" smtClean="0">
                <a:solidFill>
                  <a:schemeClr val="bg1">
                    <a:lumMod val="95000"/>
                  </a:schemeClr>
                </a:solidFill>
              </a:rPr>
              <a:t> agama</a:t>
            </a:r>
            <a:endParaRPr lang="en-MY" sz="3600" b="1" dirty="0">
              <a:solidFill>
                <a:schemeClr val="bg1">
                  <a:lumMod val="95000"/>
                </a:schemeClr>
              </a:solidFill>
            </a:endParaRPr>
          </a:p>
        </p:txBody>
      </p:sp>
    </p:spTree>
    <p:extLst>
      <p:ext uri="{BB962C8B-B14F-4D97-AF65-F5344CB8AC3E}">
        <p14:creationId xmlns:p14="http://schemas.microsoft.com/office/powerpoint/2010/main" val="1022252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561</TotalTime>
  <Words>2003</Words>
  <Application>Microsoft Office PowerPoint</Application>
  <PresentationFormat>On-screen Show (4:3)</PresentationFormat>
  <Paragraphs>135</Paragraphs>
  <Slides>53</Slides>
  <Notes>0</Notes>
  <HiddenSlides>6</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JAKIM</dc:creator>
  <cp:lastModifiedBy>JAKIM</cp:lastModifiedBy>
  <cp:revision>43</cp:revision>
  <dcterms:created xsi:type="dcterms:W3CDTF">2015-01-21T23:30:45Z</dcterms:created>
  <dcterms:modified xsi:type="dcterms:W3CDTF">2015-11-24T13:34:12Z</dcterms:modified>
</cp:coreProperties>
</file>