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2"/>
  </p:notesMasterIdLst>
  <p:sldIdLst>
    <p:sldId id="256" r:id="rId2"/>
    <p:sldId id="258" r:id="rId3"/>
    <p:sldId id="259" r:id="rId4"/>
    <p:sldId id="260" r:id="rId5"/>
    <p:sldId id="261" r:id="rId6"/>
    <p:sldId id="277"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1" r:id="rId25"/>
    <p:sldId id="282" r:id="rId26"/>
    <p:sldId id="283" r:id="rId27"/>
    <p:sldId id="284" r:id="rId28"/>
    <p:sldId id="285"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9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t>11/26/2015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F4766-FCEB-4387-912A-D38F4800153A}" type="datetime1">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8D20A-1435-4FA5-A33A-EE53286A8438}" type="datetime1">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0E78B-E2E4-4746-8BC2-36A9409E378D}" type="datetime1">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64A83-101B-4AC0-9A0E-DA9F0CA64F59}" type="datetime1">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5D2E2-22BA-4F69-B285-4432B59741E3}" type="datetime1">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4269FF-02A6-4145-B350-3AA59962CA97}" type="datetime1">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A3F2C0-6A5E-438B-9652-795CF128650D}" type="datetime1">
              <a:rPr lang="en-US" smtClean="0"/>
              <a:t>11/26/2015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8DB08-ECD6-41E6-9DE4-C52D32A833BE}" type="datetime1">
              <a:rPr lang="en-US" smtClean="0"/>
              <a:t>11/26/2015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75E21-B5B3-43AD-BFE7-F13158B634E5}" type="datetime1">
              <a:rPr lang="en-US" smtClean="0"/>
              <a:t>11/26/2015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39E3E-4356-407F-B374-E0107415AEF7}" type="datetime1">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D32A3-FDFB-44C3-9EF2-B934235FDECF}" type="datetime1">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88C21-DF7A-4B9B-9FA5-3F31F6A521F2}" type="datetime1">
              <a:rPr lang="en-US" smtClean="0"/>
              <a:t>11/26/2015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7AA28-366A-4997-BBC8-D6BEB1ED3A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sp>
        <p:nvSpPr>
          <p:cNvPr id="2" name="Title 1"/>
          <p:cNvSpPr>
            <a:spLocks noGrp="1"/>
          </p:cNvSpPr>
          <p:nvPr>
            <p:ph type="ctr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EKSTREMISME MELAMPAUI BATAS KESEDERHANAAN</a:t>
            </a:r>
          </a:p>
        </p:txBody>
      </p:sp>
      <p:sp>
        <p:nvSpPr>
          <p:cNvPr id="3" name="Subtitle 2"/>
          <p:cNvSpPr>
            <a:spLocks noGrp="1"/>
          </p:cNvSpPr>
          <p:nvPr>
            <p:ph type="subTitle" idx="1"/>
          </p:nvPr>
        </p:nvSpPr>
        <p:spPr/>
        <p:txBody>
          <a:bodyPr>
            <a:normAutofit/>
          </a:bodyPr>
          <a:lstStyle/>
          <a:p>
            <a:pPr>
              <a:spcBef>
                <a:spcPts val="0"/>
              </a:spcBef>
            </a:pPr>
            <a:r>
              <a:rPr lang="en-US" sz="2000" b="1" dirty="0">
                <a:solidFill>
                  <a:schemeClr val="tx1"/>
                </a:solidFill>
              </a:rPr>
              <a:t>(</a:t>
            </a:r>
            <a:r>
              <a:rPr lang="es-ES" sz="2000" b="1" dirty="0">
                <a:solidFill>
                  <a:schemeClr val="tx1"/>
                </a:solidFill>
              </a:rPr>
              <a:t>27 </a:t>
            </a:r>
            <a:r>
              <a:rPr lang="es-ES" sz="2000" b="1" dirty="0" err="1">
                <a:solidFill>
                  <a:schemeClr val="tx1"/>
                </a:solidFill>
              </a:rPr>
              <a:t>November</a:t>
            </a:r>
            <a:r>
              <a:rPr lang="es-ES" sz="2000" b="1" dirty="0">
                <a:solidFill>
                  <a:schemeClr val="tx1"/>
                </a:solidFill>
              </a:rPr>
              <a:t> </a:t>
            </a:r>
            <a:r>
              <a:rPr lang="es-ES" sz="2000" b="1" dirty="0" smtClean="0">
                <a:solidFill>
                  <a:schemeClr val="tx1"/>
                </a:solidFill>
              </a:rPr>
              <a:t>2015) </a:t>
            </a:r>
            <a:r>
              <a:rPr lang="es-ES" sz="2000" b="1" dirty="0" err="1" smtClean="0">
                <a:solidFill>
                  <a:schemeClr val="tx1"/>
                </a:solidFill>
              </a:rPr>
              <a:t>bersamaan</a:t>
            </a:r>
            <a:r>
              <a:rPr lang="es-ES" sz="2000" b="1" dirty="0" smtClean="0">
                <a:solidFill>
                  <a:schemeClr val="tx1"/>
                </a:solidFill>
              </a:rPr>
              <a:t> (15 </a:t>
            </a:r>
            <a:r>
              <a:rPr lang="es-ES" sz="2000" b="1" dirty="0" err="1">
                <a:solidFill>
                  <a:schemeClr val="tx1"/>
                </a:solidFill>
              </a:rPr>
              <a:t>Safar</a:t>
            </a:r>
            <a:r>
              <a:rPr lang="es-ES" sz="2000" b="1" dirty="0">
                <a:solidFill>
                  <a:schemeClr val="tx1"/>
                </a:solidFill>
              </a:rPr>
              <a:t> 1437H)</a:t>
            </a:r>
            <a:endParaRPr lang="en-US" sz="2000" b="1" dirty="0">
              <a:solidFill>
                <a:schemeClr val="tx1"/>
              </a:solidFill>
            </a:endParaRPr>
          </a:p>
        </p:txBody>
      </p:sp>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ounded Rectangle 10"/>
          <p:cNvSpPr/>
          <p:nvPr/>
        </p:nvSpPr>
        <p:spPr>
          <a:xfrm>
            <a:off x="785786" y="1763792"/>
            <a:ext cx="7572428" cy="1736646"/>
          </a:xfrm>
          <a:prstGeom prst="round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n-US" sz="2400" dirty="0" err="1">
                <a:effectLst>
                  <a:outerShdw blurRad="38100" dist="38100" dir="2700000" algn="tl">
                    <a:srgbClr val="000000">
                      <a:alpha val="43137"/>
                    </a:srgbClr>
                  </a:outerShdw>
                </a:effectLst>
              </a:rPr>
              <a:t>Peristiwa</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kejam</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ini</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membuktikan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bahawa</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ada</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segelintir</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manusia</a:t>
            </a:r>
            <a:r>
              <a:rPr lang="en-US" sz="2400" dirty="0">
                <a:effectLst>
                  <a:outerShdw blurRad="38100" dist="38100" dir="2700000" algn="tl">
                    <a:srgbClr val="000000">
                      <a:alpha val="43137"/>
                    </a:srgbClr>
                  </a:outerShdw>
                </a:effectLst>
              </a:rPr>
              <a:t> yang </a:t>
            </a:r>
            <a:r>
              <a:rPr lang="en-US" sz="2400" dirty="0" err="1">
                <a:effectLst>
                  <a:outerShdw blurRad="38100" dist="38100" dir="2700000" algn="tl">
                    <a:srgbClr val="000000">
                      <a:alpha val="43137"/>
                    </a:srgbClr>
                  </a:outerShdw>
                </a:effectLst>
              </a:rPr>
              <a:t>tidak</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berperikemanusiaan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dan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tidak</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mewakili</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mana-mana</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bangsa</a:t>
            </a:r>
            <a:r>
              <a:rPr lang="en-US" sz="2400" dirty="0">
                <a:effectLst>
                  <a:outerShdw blurRad="38100" dist="38100" dir="2700000" algn="tl">
                    <a:srgbClr val="000000">
                      <a:alpha val="43137"/>
                    </a:srgbClr>
                  </a:outerShdw>
                </a:effectLst>
              </a:rPr>
              <a:t>, agama </a:t>
            </a:r>
            <a:r>
              <a:rPr lang="en-US" sz="2400" dirty="0" err="1">
                <a:effectLst>
                  <a:outerShdw blurRad="38100" dist="38100" dir="2700000" algn="tl">
                    <a:srgbClr val="000000">
                      <a:alpha val="43137"/>
                    </a:srgbClr>
                  </a:outerShdw>
                </a:effectLst>
              </a:rPr>
              <a:t>dan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fahaman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memandang</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remeh</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soal</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nyawa</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dan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kebinasaan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orang</a:t>
            </a:r>
            <a:r>
              <a:rPr lang="en-US" sz="2400" dirty="0">
                <a:effectLst>
                  <a:outerShdw blurRad="38100" dist="38100" dir="2700000" algn="tl">
                    <a:srgbClr val="000000">
                      <a:alpha val="43137"/>
                    </a:srgbClr>
                  </a:outerShdw>
                </a:effectLst>
              </a:rPr>
              <a:t> lain</a:t>
            </a:r>
          </a:p>
        </p:txBody>
      </p:sp>
      <p:sp>
        <p:nvSpPr>
          <p:cNvPr id="12" name="Rounded Rectangle 11"/>
          <p:cNvSpPr/>
          <p:nvPr/>
        </p:nvSpPr>
        <p:spPr>
          <a:xfrm>
            <a:off x="785786" y="4152673"/>
            <a:ext cx="7572428" cy="919401"/>
          </a:xfrm>
          <a:prstGeom prst="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n-US" sz="2400" dirty="0" err="1">
                <a:effectLst>
                  <a:outerShdw blurRad="38100" dist="38100" dir="2700000" algn="tl">
                    <a:srgbClr val="000000">
                      <a:alpha val="43137"/>
                    </a:srgbClr>
                  </a:outerShdw>
                </a:effectLst>
              </a:rPr>
              <a:t>Mereka</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adalah</a:t>
            </a:r>
            <a:r>
              <a:rPr lang="en-US" sz="2400" dirty="0">
                <a:effectLst>
                  <a:outerShdw blurRad="38100" dist="38100" dir="2700000" algn="tl">
                    <a:srgbClr val="000000">
                      <a:alpha val="43137"/>
                    </a:srgbClr>
                  </a:outerShdw>
                </a:effectLst>
              </a:rPr>
              <a:t> </a:t>
            </a:r>
            <a:r>
              <a:rPr lang="en-US" sz="2400" b="1" dirty="0" err="1">
                <a:solidFill>
                  <a:schemeClr val="tx1"/>
                </a:solidFill>
                <a:effectLst>
                  <a:outerShdw blurRad="38100" dist="38100" dir="2700000" algn="tl">
                    <a:srgbClr val="000000">
                      <a:alpha val="43137"/>
                    </a:srgbClr>
                  </a:outerShdw>
                </a:effectLst>
              </a:rPr>
              <a:t>pengganas</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dan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perlu</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didepani</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dengan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penguatkuasaan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undang-undang</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seadil-adilnya</a:t>
            </a:r>
            <a:r>
              <a:rPr lang="en-US" sz="2400" dirty="0">
                <a:effectLst>
                  <a:outerShdw blurRad="38100" dist="38100" dir="2700000" algn="tl">
                    <a:srgbClr val="000000">
                      <a:alpha val="43137"/>
                    </a:srgbClr>
                  </a:outerShdw>
                </a:effectLst>
              </a:rPr>
              <a:t>.</a:t>
            </a: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1000100" y="1584316"/>
            <a:ext cx="7072362" cy="372409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4400" b="1" spc="50" dirty="0" err="1">
                <a:ln w="11430"/>
                <a:solidFill>
                  <a:srgbClr val="002060"/>
                </a:solidFill>
                <a:effectLst>
                  <a:outerShdw blurRad="76200" dist="50800" dir="5400000" algn="tl" rotWithShape="0">
                    <a:srgbClr val="000000">
                      <a:alpha val="65000"/>
                    </a:srgbClr>
                  </a:outerShdw>
                </a:effectLst>
              </a:rPr>
              <a:t>A</a:t>
            </a:r>
            <a:r>
              <a:rPr lang="en-US" sz="2400" b="1" spc="50" dirty="0" err="1">
                <a:ln w="11430"/>
                <a:solidFill>
                  <a:srgbClr val="002060"/>
                </a:solidFill>
                <a:effectLst>
                  <a:outerShdw blurRad="76200" dist="50800" dir="5400000" algn="tl" rotWithShape="0">
                    <a:srgbClr val="000000">
                      <a:alpha val="65000"/>
                    </a:srgbClr>
                  </a:outerShdw>
                </a:effectLst>
              </a:rPr>
              <a:t>pa</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jelas</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masalah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ekstremisme</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hari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tidak</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mampu</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ditumpaskan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dengan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kekuatan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fizikal</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sahaja</a:t>
            </a:r>
            <a:r>
              <a:rPr lang="en-US" sz="2400" b="1" spc="50" dirty="0">
                <a:ln w="11430"/>
                <a:solidFill>
                  <a:srgbClr val="002060"/>
                </a:solidFill>
                <a:effectLst>
                  <a:outerShdw blurRad="76200" dist="50800" dir="5400000" algn="tl" rotWithShape="0">
                    <a:srgbClr val="000000">
                      <a:alpha val="65000"/>
                    </a:srgbClr>
                  </a:outerShdw>
                </a:effectLst>
              </a:rPr>
              <a:t>. Kita </a:t>
            </a:r>
            <a:r>
              <a:rPr lang="en-US" sz="2400" b="1" spc="50" dirty="0" err="1">
                <a:ln w="11430"/>
                <a:solidFill>
                  <a:srgbClr val="002060"/>
                </a:solidFill>
                <a:effectLst>
                  <a:outerShdw blurRad="76200" dist="50800" dir="5400000" algn="tl" rotWithShape="0">
                    <a:srgbClr val="000000">
                      <a:alpha val="65000"/>
                    </a:srgbClr>
                  </a:outerShdw>
                </a:effectLst>
              </a:rPr>
              <a:t>perlu</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juga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memusnahkan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ideologi</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diperjuangkan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oleh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puak</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ekstremis</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menerusi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pendedahan</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maklumat</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akan</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pembohongannya</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semata-mata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untuk</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memanipulasi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fikiran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masyarakat</a:t>
            </a:r>
            <a:r>
              <a:rPr lang="en-US" sz="2400" b="1" spc="50" dirty="0">
                <a:ln w="11430"/>
                <a:solidFill>
                  <a:srgbClr val="002060"/>
                </a:solidFill>
                <a:effectLst>
                  <a:outerShdw blurRad="76200" dist="50800" dir="5400000" algn="tl" rotWithShape="0">
                    <a:srgbClr val="000000">
                      <a:alpha val="65000"/>
                    </a:srgbClr>
                  </a:outerShdw>
                </a:effectLst>
              </a:rPr>
              <a:t>. Islam </a:t>
            </a:r>
            <a:r>
              <a:rPr lang="en-US" sz="2400" b="1" spc="50" dirty="0" err="1">
                <a:ln w="11430"/>
                <a:solidFill>
                  <a:srgbClr val="002060"/>
                </a:solidFill>
                <a:effectLst>
                  <a:outerShdw blurRad="76200" dist="50800" dir="5400000" algn="tl" rotWithShape="0">
                    <a:srgbClr val="000000">
                      <a:alpha val="65000"/>
                    </a:srgbClr>
                  </a:outerShdw>
                </a:effectLst>
              </a:rPr>
              <a:t>sama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sekali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tidak</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mengajarkan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perkara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berunsurkan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kejahatan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Apatah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lagi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jika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mengakibatkan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kehilangan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nyawa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secara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salah</a:t>
            </a:r>
            <a:r>
              <a:rPr lang="en-US" sz="2400" b="1" spc="50" dirty="0">
                <a:ln w="11430"/>
                <a:solidFill>
                  <a:srgbClr val="002060"/>
                </a:solidFill>
                <a:effectLst>
                  <a:outerShdw blurRad="76200" dist="50800" dir="5400000" algn="tl" rotWithShape="0">
                    <a:srgbClr val="000000">
                      <a:alpha val="65000"/>
                    </a:srgbClr>
                  </a:outerShdw>
                </a:effectLst>
              </a:rPr>
              <a:t>.</a:t>
            </a: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928662" y="1000108"/>
            <a:ext cx="7358114" cy="85408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lnSpc>
                <a:spcPct val="150000"/>
              </a:lnSpc>
            </a:pP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قَالَ اللهُ تَعَالَى:</a:t>
            </a:r>
            <a:endParaRPr kumimoji="0" lang="ar-SA" sz="36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5" name="Rounded Rectangle 14"/>
          <p:cNvSpPr/>
          <p:nvPr/>
        </p:nvSpPr>
        <p:spPr>
          <a:xfrm>
            <a:off x="571472" y="4500570"/>
            <a:ext cx="8072494" cy="19288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265113" algn="l"/>
              </a:tabLst>
            </a:pPr>
            <a:r>
              <a:rPr lang="en-US" sz="1600" dirty="0" err="1" smtClean="0">
                <a:ln w="18415" cmpd="sng">
                  <a:solidFill>
                    <a:srgbClr val="FFFF00"/>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rPr>
              <a:t>Maksudnya</a:t>
            </a:r>
            <a:r>
              <a:rPr lang="en-US" sz="1600" dirty="0" smtClean="0">
                <a:ln w="18415" cmpd="sng">
                  <a:solidFill>
                    <a:srgbClr val="FFFF00"/>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rPr>
              <a:t>:</a:t>
            </a:r>
            <a:r>
              <a:rPr lang="en-US" sz="16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“Dan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sesiapa</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yang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membunuh</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seorang</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mukmin</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dengan</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sengaja</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maka</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balasannya</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ialah</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neraka</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jahanam</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kekal</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ia</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di</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dalamnya</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dan</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Allah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murka</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kepadanya</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dan</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melaknatnya</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serta</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menyediakan</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baginya</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azab</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seksa</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yang </a:t>
            </a:r>
            <a:r>
              <a:rPr lang="en-US" sz="1600" i="1" dirty="0" err="1">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besar</a:t>
            </a:r>
            <a:r>
              <a:rPr lang="en-US" sz="1600" i="1"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a:t>
            </a:r>
            <a:r>
              <a:rPr lang="en-US" sz="1600" i="1"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 </a:t>
            </a:r>
            <a:r>
              <a:rPr lang="en-US" sz="1600"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Surah</a:t>
            </a:r>
            <a:r>
              <a:rPr lang="en-US" sz="16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an-</a:t>
            </a:r>
            <a:r>
              <a:rPr lang="en-US" sz="1600"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Nisa</a:t>
            </a:r>
            <a:r>
              <a:rPr lang="en-US" sz="16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 : 93</a:t>
            </a:r>
          </a:p>
        </p:txBody>
      </p:sp>
      <p:sp>
        <p:nvSpPr>
          <p:cNvPr id="11265" name="Rectangle 1"/>
          <p:cNvSpPr>
            <a:spLocks noChangeArrowheads="1"/>
          </p:cNvSpPr>
          <p:nvPr/>
        </p:nvSpPr>
        <p:spPr bwMode="auto">
          <a:xfrm>
            <a:off x="642910" y="1928802"/>
            <a:ext cx="7786742" cy="27853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93" pitchFamily="2" charset="2"/>
                <a:ea typeface="Times New Roman" pitchFamily="18" charset="0"/>
                <a:cs typeface="QCF_P093" pitchFamily="2" charset="2"/>
              </a:rPr>
              <a:t>ﮓ</a:t>
            </a:r>
            <a:r>
              <a:rPr kumimoji="0" lang="ar-SA" sz="4000" b="1" i="0" u="none" strike="noStrike" spc="50" normalizeH="0" baseline="0" dirty="0" smtClean="0" bmk="">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93" pitchFamily="2" charset="2"/>
                <a:ea typeface="Times New Roman" pitchFamily="18" charset="0"/>
                <a:cs typeface="QCF_P093" pitchFamily="2" charset="2"/>
              </a:rPr>
              <a:t> ﮔ ﮕ ﮖ ﮗ ﮘ ﮙ ﮚ ﮛ </a:t>
            </a: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93" pitchFamily="2" charset="2"/>
                <a:ea typeface="Times New Roman" pitchFamily="18" charset="0"/>
                <a:cs typeface="QCF_P093" pitchFamily="2" charset="2"/>
              </a:rPr>
              <a:t>ﮜ ﮝ ﮞ ﮟ ﮠ ﮡ ﮢ ﮣ</a:t>
            </a:r>
            <a:endPar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571472" y="1859340"/>
            <a:ext cx="7858180" cy="403187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4000" b="1" spc="50" dirty="0" err="1">
                <a:ln w="11430"/>
                <a:solidFill>
                  <a:srgbClr val="002060"/>
                </a:solidFill>
                <a:effectLst>
                  <a:outerShdw blurRad="76200" dist="50800" dir="5400000" algn="tl" rotWithShape="0">
                    <a:srgbClr val="000000">
                      <a:alpha val="65000"/>
                    </a:srgbClr>
                  </a:outerShdw>
                </a:effectLst>
              </a:rPr>
              <a:t>B</a:t>
            </a:r>
            <a:r>
              <a:rPr lang="en-US" sz="2400" b="1" spc="50" dirty="0" err="1">
                <a:ln w="11430"/>
                <a:solidFill>
                  <a:srgbClr val="002060"/>
                </a:solidFill>
                <a:effectLst>
                  <a:outerShdw blurRad="76200" dist="50800" dir="5400000" algn="tl" rotWithShape="0">
                    <a:srgbClr val="000000">
                      <a:alpha val="65000"/>
                    </a:srgbClr>
                  </a:outerShdw>
                </a:effectLst>
              </a:rPr>
              <a:t>erdasarkan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ayat</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jelas</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bahawa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tindakan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membunuh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insan</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tidak</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bersalah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dengan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sengaja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adalah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suatu</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dosa</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besar</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Bahkan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nyawa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adalah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sesuatu</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sangat</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berharga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perlu</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dilindungi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Betapa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indahnya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ajaran</a:t>
            </a:r>
            <a:r>
              <a:rPr lang="en-US" sz="2400" b="1" spc="50" dirty="0">
                <a:ln w="11430"/>
                <a:solidFill>
                  <a:srgbClr val="002060"/>
                </a:solidFill>
                <a:effectLst>
                  <a:outerShdw blurRad="76200" dist="50800" dir="5400000" algn="tl" rotWithShape="0">
                    <a:srgbClr val="000000">
                      <a:alpha val="65000"/>
                    </a:srgbClr>
                  </a:outerShdw>
                </a:effectLst>
              </a:rPr>
              <a:t> Islam yang </a:t>
            </a:r>
            <a:r>
              <a:rPr lang="en-US" sz="2400" b="1" spc="50" dirty="0" err="1">
                <a:ln w="11430"/>
                <a:solidFill>
                  <a:srgbClr val="002060"/>
                </a:solidFill>
                <a:effectLst>
                  <a:outerShdw blurRad="76200" dist="50800" dir="5400000" algn="tl" rotWithShape="0">
                    <a:srgbClr val="000000">
                      <a:alpha val="65000"/>
                    </a:srgbClr>
                  </a:outerShdw>
                </a:effectLst>
              </a:rPr>
              <a:t>menyuruh</a:t>
            </a:r>
            <a:r>
              <a:rPr lang="en-US" sz="2400" b="1" spc="50" dirty="0">
                <a:ln w="11430"/>
                <a:solidFill>
                  <a:srgbClr val="002060"/>
                </a:solidFill>
                <a:effectLst>
                  <a:outerShdw blurRad="76200" dist="50800" dir="5400000" algn="tl" rotWithShape="0">
                    <a:srgbClr val="000000">
                      <a:alpha val="65000"/>
                    </a:srgbClr>
                  </a:outerShdw>
                </a:effectLst>
              </a:rPr>
              <a:t> agar </a:t>
            </a:r>
            <a:r>
              <a:rPr lang="en-US" sz="2400" b="1" spc="50" dirty="0" err="1">
                <a:ln w="11430"/>
                <a:solidFill>
                  <a:srgbClr val="002060"/>
                </a:solidFill>
                <a:effectLst>
                  <a:outerShdw blurRad="76200" dist="50800" dir="5400000" algn="tl" rotWithShape="0">
                    <a:srgbClr val="000000">
                      <a:alpha val="65000"/>
                    </a:srgbClr>
                  </a:outerShdw>
                </a:effectLst>
              </a:rPr>
              <a:t>kita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saling</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menyayangi</a:t>
            </a:r>
            <a:r>
              <a:rPr lang="en-US" sz="2400" b="1" spc="50" dirty="0">
                <a:ln w="11430"/>
                <a:solidFill>
                  <a:srgbClr val="002060"/>
                </a:solidFill>
                <a:effectLst>
                  <a:outerShdw blurRad="76200" dist="50800" dir="5400000" algn="tl" rotWithShape="0">
                    <a:srgbClr val="000000">
                      <a:alpha val="65000"/>
                    </a:srgbClr>
                  </a:outerShdw>
                </a:effectLst>
              </a:rPr>
              <a:t> agar </a:t>
            </a:r>
            <a:r>
              <a:rPr lang="en-US" sz="2400" b="1" spc="50" dirty="0" err="1">
                <a:ln w="11430"/>
                <a:solidFill>
                  <a:srgbClr val="002060"/>
                </a:solidFill>
                <a:effectLst>
                  <a:outerShdw blurRad="76200" dist="50800" dir="5400000" algn="tl" rotWithShape="0">
                    <a:srgbClr val="000000">
                      <a:alpha val="65000"/>
                    </a:srgbClr>
                  </a:outerShdw>
                </a:effectLst>
              </a:rPr>
              <a:t>terjalinnya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kedamaian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hidup</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dunia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sekaligus</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menafikan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tanggapan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bahwa</a:t>
            </a:r>
            <a:r>
              <a:rPr lang="en-US" sz="2400" b="1" spc="50" dirty="0">
                <a:ln w="11430"/>
                <a:solidFill>
                  <a:srgbClr val="002060"/>
                </a:solidFill>
                <a:effectLst>
                  <a:outerShdw blurRad="76200" dist="50800" dir="5400000" algn="tl" rotWithShape="0">
                    <a:srgbClr val="000000">
                      <a:alpha val="65000"/>
                    </a:srgbClr>
                  </a:outerShdw>
                </a:effectLst>
              </a:rPr>
              <a:t> Islam </a:t>
            </a:r>
            <a:r>
              <a:rPr lang="en-US" sz="2400" b="1" spc="50" dirty="0" err="1">
                <a:ln w="11430"/>
                <a:solidFill>
                  <a:srgbClr val="002060"/>
                </a:solidFill>
                <a:effectLst>
                  <a:outerShdw blurRad="76200" dist="50800" dir="5400000" algn="tl" rotWithShape="0">
                    <a:srgbClr val="000000">
                      <a:alpha val="65000"/>
                    </a:srgbClr>
                  </a:outerShdw>
                </a:effectLst>
              </a:rPr>
              <a:t>adalah</a:t>
            </a:r>
            <a:r>
              <a:rPr lang="en-US" sz="2400" b="1" spc="50" dirty="0">
                <a:ln w="11430"/>
                <a:solidFill>
                  <a:srgbClr val="002060"/>
                </a:solidFill>
                <a:effectLst>
                  <a:outerShdw blurRad="76200" dist="50800" dir="5400000" algn="tl" rotWithShape="0">
                    <a:srgbClr val="000000">
                      <a:alpha val="65000"/>
                    </a:srgbClr>
                  </a:outerShdw>
                </a:effectLst>
              </a:rPr>
              <a:t> agama </a:t>
            </a:r>
            <a:r>
              <a:rPr lang="en-US" sz="2400" b="1" spc="50" dirty="0" err="1">
                <a:ln w="11430"/>
                <a:solidFill>
                  <a:srgbClr val="FF0000"/>
                </a:solidFill>
                <a:effectLst>
                  <a:outerShdw blurRad="76200" dist="50800" dir="5400000" algn="tl" rotWithShape="0">
                    <a:srgbClr val="000000">
                      <a:alpha val="65000"/>
                    </a:srgbClr>
                  </a:outerShdw>
                </a:effectLst>
              </a:rPr>
              <a:t>keganasan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kerana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sangat</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berlawanan</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dengan</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ajaran</a:t>
            </a:r>
            <a:r>
              <a:rPr lang="en-US" sz="2400" b="1" spc="50" dirty="0">
                <a:ln w="11430"/>
                <a:solidFill>
                  <a:srgbClr val="FF0000"/>
                </a:solidFill>
                <a:effectLst>
                  <a:outerShdw blurRad="76200" dist="50800" dir="5400000" algn="tl" rotWithShape="0">
                    <a:srgbClr val="000000">
                      <a:alpha val="65000"/>
                    </a:srgbClr>
                  </a:outerShdw>
                </a:effectLst>
              </a:rPr>
              <a:t> Islam</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memiliki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misi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membawa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rahmat</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semesta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alam</a:t>
            </a:r>
            <a:r>
              <a:rPr lang="en-US" sz="2400" b="1" spc="50" dirty="0">
                <a:ln w="11430"/>
                <a:solidFill>
                  <a:srgbClr val="002060"/>
                </a:solidFill>
                <a:effectLst>
                  <a:outerShdw blurRad="76200" dist="50800" dir="5400000" algn="tl" rotWithShape="0">
                    <a:srgbClr val="000000">
                      <a:alpha val="65000"/>
                    </a:srgbClr>
                  </a:outerShdw>
                </a:effectLst>
              </a:rPr>
              <a:t>.</a:t>
            </a: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571472" y="1285860"/>
            <a:ext cx="8001056" cy="526297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57188" indent="-357188" algn="just">
              <a:buClr>
                <a:srgbClr val="FF0000"/>
              </a:buClr>
              <a:buFont typeface="Wingdings" pitchFamily="2" charset="2"/>
              <a:buChar char="ü"/>
            </a:pPr>
            <a:r>
              <a:rPr lang="en-US" sz="2400" b="1" spc="50" dirty="0" err="1">
                <a:ln w="11430"/>
                <a:solidFill>
                  <a:srgbClr val="002060"/>
                </a:solidFill>
                <a:effectLst>
                  <a:outerShdw blurRad="76200" dist="50800" dir="5400000" algn="tl" rotWithShape="0">
                    <a:srgbClr val="000000">
                      <a:alpha val="65000"/>
                    </a:srgbClr>
                  </a:outerShdw>
                </a:effectLst>
              </a:rPr>
              <a:t>Umat</a:t>
            </a:r>
            <a:r>
              <a:rPr lang="en-US" sz="2400" b="1" spc="50" dirty="0">
                <a:ln w="11430"/>
                <a:solidFill>
                  <a:srgbClr val="002060"/>
                </a:solidFill>
                <a:effectLst>
                  <a:outerShdw blurRad="76200" dist="50800" dir="5400000" algn="tl" rotWithShape="0">
                    <a:srgbClr val="000000">
                      <a:alpha val="65000"/>
                    </a:srgbClr>
                  </a:outerShdw>
                </a:effectLst>
              </a:rPr>
              <a:t> Islam yang </a:t>
            </a:r>
            <a:r>
              <a:rPr lang="en-US" sz="2400" b="1" spc="50" dirty="0" err="1">
                <a:ln w="11430"/>
                <a:solidFill>
                  <a:srgbClr val="002060"/>
                </a:solidFill>
                <a:effectLst>
                  <a:outerShdw blurRad="76200" dist="50800" dir="5400000" algn="tl" rotWithShape="0">
                    <a:srgbClr val="000000">
                      <a:alpha val="65000"/>
                    </a:srgbClr>
                  </a:outerShdw>
                </a:effectLst>
              </a:rPr>
              <a:t>sentiasa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berpegang</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teguh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dengan</a:t>
            </a:r>
            <a:r>
              <a:rPr lang="en-US" sz="2400" b="1" spc="50" dirty="0">
                <a:ln w="11430"/>
                <a:solidFill>
                  <a:srgbClr val="002060"/>
                </a:solidFill>
                <a:effectLst>
                  <a:outerShdw blurRad="76200" dist="50800" dir="5400000" algn="tl" rotWithShape="0">
                    <a:srgbClr val="000000">
                      <a:alpha val="65000"/>
                    </a:srgbClr>
                  </a:outerShdw>
                </a:effectLst>
              </a:rPr>
              <a:t> Islam </a:t>
            </a:r>
            <a:r>
              <a:rPr lang="en-US" sz="2400" b="1" spc="50" dirty="0" err="1">
                <a:ln w="11430"/>
                <a:solidFill>
                  <a:srgbClr val="002060"/>
                </a:solidFill>
                <a:effectLst>
                  <a:outerShdw blurRad="76200" dist="50800" dir="5400000" algn="tl" rotWithShape="0">
                    <a:srgbClr val="000000">
                      <a:alpha val="65000"/>
                    </a:srgbClr>
                  </a:outerShdw>
                </a:effectLst>
              </a:rPr>
              <a:t>akan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memancarkan</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kehebatan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umat</a:t>
            </a:r>
            <a:r>
              <a:rPr lang="en-US" sz="2400" b="1" spc="50" dirty="0">
                <a:ln w="11430"/>
                <a:solidFill>
                  <a:srgbClr val="002060"/>
                </a:solidFill>
                <a:effectLst>
                  <a:outerShdw blurRad="76200" dist="50800" dir="5400000" algn="tl" rotWithShape="0">
                    <a:srgbClr val="000000">
                      <a:alpha val="65000"/>
                    </a:srgbClr>
                  </a:outerShdw>
                </a:effectLst>
              </a:rPr>
              <a:t> Islam </a:t>
            </a:r>
            <a:r>
              <a:rPr lang="en-US" sz="2400" b="1" spc="50" dirty="0" err="1">
                <a:ln w="11430"/>
                <a:solidFill>
                  <a:srgbClr val="002060"/>
                </a:solidFill>
                <a:effectLst>
                  <a:outerShdw blurRad="76200" dist="50800" dir="5400000" algn="tl" rotWithShape="0">
                    <a:srgbClr val="000000">
                      <a:alpha val="65000"/>
                    </a:srgbClr>
                  </a:outerShdw>
                </a:effectLst>
              </a:rPr>
              <a:t>itu</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sendiri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Bahkan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seisi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dunia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dapat</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melihat</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keadilan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keamanan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serta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kasih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sayang</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ditonjolkan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oleh</a:t>
            </a:r>
            <a:r>
              <a:rPr lang="en-US" sz="2400" b="1" spc="50" dirty="0">
                <a:ln w="11430"/>
                <a:solidFill>
                  <a:srgbClr val="002060"/>
                </a:solidFill>
                <a:effectLst>
                  <a:outerShdw blurRad="76200" dist="50800" dir="5400000" algn="tl" rotWithShape="0">
                    <a:srgbClr val="000000">
                      <a:alpha val="65000"/>
                    </a:srgbClr>
                  </a:outerShdw>
                </a:effectLst>
              </a:rPr>
              <a:t> agama Islam yang </a:t>
            </a:r>
            <a:r>
              <a:rPr lang="en-US" sz="2400" b="1" spc="50" dirty="0" err="1">
                <a:ln w="11430"/>
                <a:solidFill>
                  <a:srgbClr val="002060"/>
                </a:solidFill>
                <a:effectLst>
                  <a:outerShdw blurRad="76200" dist="50800" dir="5400000" algn="tl" rotWithShape="0">
                    <a:srgbClr val="000000">
                      <a:alpha val="65000"/>
                    </a:srgbClr>
                  </a:outerShdw>
                </a:effectLst>
              </a:rPr>
              <a:t>bukan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sekadar</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ikut-ikutan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malah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menjadi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penghayatan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penganutnya</a:t>
            </a:r>
            <a:r>
              <a:rPr lang="en-US" sz="2400" b="1" spc="50" dirty="0" smtClean="0">
                <a:ln w="11430"/>
                <a:solidFill>
                  <a:srgbClr val="002060"/>
                </a:solidFill>
                <a:effectLst>
                  <a:outerShdw blurRad="76200" dist="50800" dir="5400000" algn="tl" rotWithShape="0">
                    <a:srgbClr val="000000">
                      <a:alpha val="65000"/>
                    </a:srgbClr>
                  </a:outerShdw>
                </a:effectLst>
              </a:rPr>
              <a:t>.</a:t>
            </a:r>
          </a:p>
          <a:p>
            <a:pPr marL="357188" indent="-357188" algn="just">
              <a:buClr>
                <a:srgbClr val="FF0000"/>
              </a:buClr>
              <a:buFont typeface="Wingdings" pitchFamily="2" charset="2"/>
              <a:buChar char="ü"/>
            </a:pPr>
            <a:r>
              <a:rPr lang="en-US" sz="2400" b="1" spc="50" dirty="0" err="1">
                <a:ln w="11430"/>
                <a:solidFill>
                  <a:srgbClr val="002060"/>
                </a:solidFill>
                <a:effectLst>
                  <a:outerShdw blurRad="76200" dist="50800" dir="5400000" algn="tl" rotWithShape="0">
                    <a:srgbClr val="000000">
                      <a:alpha val="65000"/>
                    </a:srgbClr>
                  </a:outerShdw>
                </a:effectLst>
              </a:rPr>
              <a:t>Lebih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penting</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lagi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konsep</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kesederhanaan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atau</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wasatiyyah</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merupakan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jantung</a:t>
            </a:r>
            <a:r>
              <a:rPr lang="en-US" sz="2400" b="1" spc="50" dirty="0">
                <a:ln w="11430"/>
                <a:solidFill>
                  <a:srgbClr val="002060"/>
                </a:solidFill>
                <a:effectLst>
                  <a:outerShdw blurRad="76200" dist="50800" dir="5400000" algn="tl" rotWithShape="0">
                    <a:srgbClr val="000000">
                      <a:alpha val="65000"/>
                    </a:srgbClr>
                  </a:outerShdw>
                </a:effectLst>
              </a:rPr>
              <a:t> Islam </a:t>
            </a:r>
            <a:r>
              <a:rPr lang="en-US" sz="2400" b="1" spc="50" dirty="0" err="1">
                <a:ln w="11430"/>
                <a:solidFill>
                  <a:srgbClr val="002060"/>
                </a:solidFill>
                <a:effectLst>
                  <a:outerShdw blurRad="76200" dist="50800" dir="5400000" algn="tl" rotWithShape="0">
                    <a:srgbClr val="000000">
                      <a:alpha val="65000"/>
                    </a:srgbClr>
                  </a:outerShdw>
                </a:effectLst>
              </a:rPr>
              <a:t>menjadi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pendekatan</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strategik</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dalam</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menyelesaikan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konflik</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keganasan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ini</a:t>
            </a:r>
            <a:r>
              <a:rPr lang="en-US" sz="2400" b="1" spc="50" dirty="0">
                <a:ln w="11430"/>
                <a:solidFill>
                  <a:srgbClr val="002060"/>
                </a:solidFill>
                <a:effectLst>
                  <a:outerShdw blurRad="76200" dist="50800" dir="5400000" algn="tl" rotWithShape="0">
                    <a:srgbClr val="000000">
                      <a:alpha val="65000"/>
                    </a:srgbClr>
                  </a:outerShdw>
                </a:effectLst>
              </a:rPr>
              <a:t>. </a:t>
            </a:r>
            <a:endParaRPr lang="en-US" sz="2400" b="1" spc="50" dirty="0" smtClean="0">
              <a:ln w="11430"/>
              <a:solidFill>
                <a:srgbClr val="002060"/>
              </a:solidFill>
              <a:effectLst>
                <a:outerShdw blurRad="76200" dist="50800" dir="5400000" algn="tl" rotWithShape="0">
                  <a:srgbClr val="000000">
                    <a:alpha val="65000"/>
                  </a:srgbClr>
                </a:outerShdw>
              </a:effectLst>
            </a:endParaRPr>
          </a:p>
          <a:p>
            <a:pPr marL="357188" indent="-357188" algn="just">
              <a:buClr>
                <a:srgbClr val="FF0000"/>
              </a:buClr>
              <a:buFont typeface="Wingdings" pitchFamily="2" charset="2"/>
              <a:buChar char="ü"/>
            </a:pPr>
            <a:r>
              <a:rPr lang="en-US" sz="2400" b="1" spc="50" dirty="0" err="1" smtClean="0">
                <a:ln w="11430"/>
                <a:solidFill>
                  <a:srgbClr val="002060"/>
                </a:solidFill>
                <a:effectLst>
                  <a:outerShdw blurRad="76200" dist="50800" dir="5400000" algn="tl" rotWithShape="0">
                    <a:srgbClr val="000000">
                      <a:alpha val="65000"/>
                    </a:srgbClr>
                  </a:outerShdw>
                </a:effectLst>
              </a:rPr>
              <a:t>Ternyata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a:ln w="11430"/>
                <a:solidFill>
                  <a:srgbClr val="FF0000"/>
                </a:solidFill>
                <a:effectLst>
                  <a:outerShdw blurRad="76200" dist="50800" dir="5400000" algn="tl" rotWithShape="0">
                    <a:srgbClr val="000000">
                      <a:alpha val="65000"/>
                    </a:srgbClr>
                  </a:outerShdw>
                </a:effectLst>
              </a:rPr>
              <a:t>Islam </a:t>
            </a:r>
            <a:r>
              <a:rPr lang="en-US" sz="2400" b="1" spc="50" dirty="0" err="1">
                <a:ln w="11430"/>
                <a:solidFill>
                  <a:srgbClr val="FF0000"/>
                </a:solidFill>
                <a:effectLst>
                  <a:outerShdw blurRad="76200" dist="50800" dir="5400000" algn="tl" rotWithShape="0">
                    <a:srgbClr val="000000">
                      <a:alpha val="65000"/>
                    </a:srgbClr>
                  </a:outerShdw>
                </a:effectLst>
              </a:rPr>
              <a:t>menyediakan</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penyelesaian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kepada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segala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aspek</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permasalahan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dunia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sehingga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membawa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kepada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ketenangan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kegembiraan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kepada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umat</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manusia</a:t>
            </a:r>
            <a:r>
              <a:rPr lang="en-US" sz="2400" b="1" spc="50" dirty="0">
                <a:ln w="11430"/>
                <a:solidFill>
                  <a:srgbClr val="002060"/>
                </a:solidFill>
                <a:effectLst>
                  <a:outerShdw blurRad="76200" dist="50800" dir="5400000" algn="tl" rotWithShape="0">
                    <a:srgbClr val="000000">
                      <a:alpha val="65000"/>
                    </a:srgbClr>
                  </a:outerShdw>
                </a:effectLst>
              </a:rPr>
              <a:t>. </a:t>
            </a: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500034" y="1071546"/>
            <a:ext cx="8143932"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err="1">
                <a:ln w="11430"/>
                <a:solidFill>
                  <a:srgbClr val="002060"/>
                </a:solidFill>
                <a:effectLst>
                  <a:outerShdw blurRad="76200" dist="50800" dir="5400000" algn="tl" rotWithShape="0">
                    <a:srgbClr val="000000">
                      <a:alpha val="65000"/>
                    </a:srgbClr>
                  </a:outerShdw>
                </a:effectLst>
              </a:rPr>
              <a:t>Kasih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sayang</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bukan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terhad</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kepada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golongan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manusia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sahaja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bahkan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mencakupi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seluruh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makhluk</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ciptaan</a:t>
            </a:r>
            <a:r>
              <a:rPr lang="en-US" sz="2400" b="1" spc="50" dirty="0">
                <a:ln w="11430"/>
                <a:solidFill>
                  <a:srgbClr val="002060"/>
                </a:solidFill>
                <a:effectLst>
                  <a:outerShdw blurRad="76200" dist="50800" dir="5400000" algn="tl" rotWithShape="0">
                    <a:srgbClr val="000000">
                      <a:alpha val="65000"/>
                    </a:srgbClr>
                  </a:outerShdw>
                </a:effectLst>
              </a:rPr>
              <a:t> Allah SWT. </a:t>
            </a:r>
            <a:r>
              <a:rPr lang="en-US" sz="2400" b="1" spc="50" dirty="0" err="1">
                <a:ln w="11430"/>
                <a:solidFill>
                  <a:srgbClr val="002060"/>
                </a:solidFill>
                <a:effectLst>
                  <a:outerShdw blurRad="76200" dist="50800" dir="5400000" algn="tl" rotWithShape="0">
                    <a:srgbClr val="000000">
                      <a:alpha val="65000"/>
                    </a:srgbClr>
                  </a:outerShdw>
                </a:effectLst>
              </a:rPr>
              <a:t>Ini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digambarkan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oleh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akhlak</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Rasulullah</a:t>
            </a:r>
            <a:r>
              <a:rPr lang="en-US" sz="2400" b="1" spc="50" dirty="0">
                <a:ln w="11430"/>
                <a:solidFill>
                  <a:srgbClr val="002060"/>
                </a:solidFill>
                <a:effectLst>
                  <a:outerShdw blurRad="76200" dist="50800" dir="5400000" algn="tl" rotWithShape="0">
                    <a:srgbClr val="000000">
                      <a:alpha val="65000"/>
                    </a:srgbClr>
                  </a:outerShdw>
                </a:effectLst>
              </a:rPr>
              <a:t> SAW </a:t>
            </a:r>
            <a:r>
              <a:rPr lang="en-US" sz="2400" b="1" spc="50" dirty="0" err="1">
                <a:ln w="11430"/>
                <a:solidFill>
                  <a:srgbClr val="002060"/>
                </a:solidFill>
                <a:effectLst>
                  <a:outerShdw blurRad="76200" dist="50800" dir="5400000" algn="tl" rotWithShape="0">
                    <a:srgbClr val="000000">
                      <a:alpha val="65000"/>
                    </a:srgbClr>
                  </a:outerShdw>
                </a:effectLst>
              </a:rPr>
              <a:t>terhadap</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seekor</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burung</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sebagaimana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direkodkan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daripada</a:t>
            </a:r>
            <a:r>
              <a:rPr lang="en-US" sz="2400" b="1" spc="50" dirty="0">
                <a:ln w="11430"/>
                <a:solidFill>
                  <a:srgbClr val="002060"/>
                </a:solidFill>
                <a:effectLst>
                  <a:outerShdw blurRad="76200" dist="50800" dir="5400000" algn="tl" rotWithShape="0">
                    <a:srgbClr val="000000">
                      <a:alpha val="65000"/>
                    </a:srgbClr>
                  </a:outerShdw>
                </a:effectLst>
              </a:rPr>
              <a:t> Abdullah bin </a:t>
            </a:r>
            <a:r>
              <a:rPr lang="en-US" sz="2400" b="1" spc="50" dirty="0" err="1">
                <a:ln w="11430"/>
                <a:solidFill>
                  <a:srgbClr val="002060"/>
                </a:solidFill>
                <a:effectLst>
                  <a:outerShdw blurRad="76200" dist="50800" dir="5400000" algn="tl" rotWithShape="0">
                    <a:srgbClr val="000000">
                      <a:alpha val="65000"/>
                    </a:srgbClr>
                  </a:outerShdw>
                </a:effectLst>
              </a:rPr>
              <a:t>Mas’ud</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r.a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bahawa</a:t>
            </a:r>
            <a:r>
              <a:rPr lang="en-US" sz="2400" b="1" spc="50" dirty="0">
                <a:ln w="11430"/>
                <a:solidFill>
                  <a:srgbClr val="002060"/>
                </a:solidFill>
                <a:effectLst>
                  <a:outerShdw blurRad="76200" dist="50800" dir="5400000" algn="tl" rotWithShape="0">
                    <a:srgbClr val="000000">
                      <a:alpha val="65000"/>
                    </a:srgbClr>
                  </a:outerShdw>
                </a:effectLst>
              </a:rPr>
              <a:t>:</a:t>
            </a:r>
          </a:p>
        </p:txBody>
      </p:sp>
      <p:sp>
        <p:nvSpPr>
          <p:cNvPr id="12" name="Rectangle 11"/>
          <p:cNvSpPr/>
          <p:nvPr/>
        </p:nvSpPr>
        <p:spPr>
          <a:xfrm>
            <a:off x="785786" y="3111057"/>
            <a:ext cx="7429552" cy="255454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Kami</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pernah</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bersama</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Rasulullah</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SAW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dalam</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suatu</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perjalanan</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lalu</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baginda</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pergi</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untuk</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suatu</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keperluan</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Waktu</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itu</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kami</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melihat</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burung</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pipit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bersama</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dengan</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kedua</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anaknya</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kami</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ambil</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kedua</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anak</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burung</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pipit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tersebut</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lalu</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datanglah</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ibunya</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Dia</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mengepak-gepakkan</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sayapnya</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Ketika</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Rasulullah</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SAW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kembali</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baginda</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bertanya</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Siapa</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yang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membuat</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risau</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burung</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ini</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terhadap</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anaknya</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Kembalikan</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anaknya</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i="1" spc="50" dirty="0" err="1">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kepadanya</a:t>
            </a:r>
            <a:r>
              <a:rPr lang="en-US" sz="2000" b="1" i="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a:t>
            </a:r>
            <a:r>
              <a:rPr lang="en-US" sz="2000" b="1" spc="50" dirty="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rPr>
              <a:t> </a:t>
            </a:r>
            <a:endParaRPr lang="en-US" sz="2000" b="1" spc="50" dirty="0" smtClean="0">
              <a:ln w="11430"/>
              <a:solidFill>
                <a:srgbClr val="C00000"/>
              </a:solidFill>
              <a:effectLst>
                <a:glow rad="139700">
                  <a:schemeClr val="accent2">
                    <a:satMod val="175000"/>
                    <a:alpha val="40000"/>
                  </a:schemeClr>
                </a:glow>
                <a:outerShdw blurRad="76200" dist="50800" dir="5400000" algn="tl" rotWithShape="0">
                  <a:srgbClr val="000000">
                    <a:alpha val="65000"/>
                  </a:srgbClr>
                </a:outerShdw>
              </a:effectLst>
            </a:endParaRPr>
          </a:p>
          <a:p>
            <a:pPr algn="r"/>
            <a:r>
              <a:rPr lang="en-US" sz="2000" b="1" spc="50" dirty="0" smtClean="0">
                <a:ln w="11430"/>
                <a:solidFill>
                  <a:srgbClr val="002060"/>
                </a:solidFill>
                <a:effectLst>
                  <a:glow rad="139700">
                    <a:schemeClr val="accent2">
                      <a:satMod val="175000"/>
                      <a:alpha val="40000"/>
                    </a:schemeClr>
                  </a:glow>
                  <a:outerShdw blurRad="76200" dist="50800" dir="5400000" algn="tl" rotWithShape="0">
                    <a:srgbClr val="000000">
                      <a:alpha val="65000"/>
                    </a:srgbClr>
                  </a:outerShdw>
                </a:effectLst>
              </a:rPr>
              <a:t>(</a:t>
            </a:r>
            <a:r>
              <a:rPr lang="en-US" sz="2000" b="1" spc="50" dirty="0" err="1">
                <a:ln w="11430"/>
                <a:solidFill>
                  <a:srgbClr val="002060"/>
                </a:solidFill>
                <a:effectLst>
                  <a:glow rad="139700">
                    <a:schemeClr val="accent2">
                      <a:satMod val="175000"/>
                      <a:alpha val="40000"/>
                    </a:schemeClr>
                  </a:glow>
                  <a:outerShdw blurRad="76200" dist="50800" dir="5400000" algn="tl" rotWithShape="0">
                    <a:srgbClr val="000000">
                      <a:alpha val="65000"/>
                    </a:srgbClr>
                  </a:outerShdw>
                </a:effectLst>
              </a:rPr>
              <a:t>Hadis</a:t>
            </a:r>
            <a:r>
              <a:rPr lang="en-US" sz="2000" b="1" spc="50" dirty="0">
                <a:ln w="11430"/>
                <a:solidFill>
                  <a:srgbClr val="002060"/>
                </a:solidFill>
                <a:effectLst>
                  <a:glow rad="139700">
                    <a:schemeClr val="accent2">
                      <a:satMod val="175000"/>
                      <a:alpha val="40000"/>
                    </a:schemeClr>
                  </a:glow>
                  <a:outerShdw blurRad="76200" dist="50800" dir="5400000" algn="tl" rotWithShape="0">
                    <a:srgbClr val="000000">
                      <a:alpha val="65000"/>
                    </a:srgbClr>
                  </a:outerShdw>
                </a:effectLst>
              </a:rPr>
              <a:t> </a:t>
            </a:r>
            <a:r>
              <a:rPr lang="en-US" sz="2000" b="1" spc="50" dirty="0" err="1">
                <a:ln w="11430"/>
                <a:solidFill>
                  <a:srgbClr val="002060"/>
                </a:solidFill>
                <a:effectLst>
                  <a:glow rad="139700">
                    <a:schemeClr val="accent2">
                      <a:satMod val="175000"/>
                      <a:alpha val="40000"/>
                    </a:schemeClr>
                  </a:glow>
                  <a:outerShdw blurRad="76200" dist="50800" dir="5400000" algn="tl" rotWithShape="0">
                    <a:srgbClr val="000000">
                      <a:alpha val="65000"/>
                    </a:srgbClr>
                  </a:outerShdw>
                </a:effectLst>
              </a:rPr>
              <a:t>Riwayat</a:t>
            </a:r>
            <a:r>
              <a:rPr lang="en-US" sz="2000" b="1" spc="50" dirty="0">
                <a:ln w="11430"/>
                <a:solidFill>
                  <a:srgbClr val="002060"/>
                </a:solidFill>
                <a:effectLst>
                  <a:glow rad="139700">
                    <a:schemeClr val="accent2">
                      <a:satMod val="175000"/>
                      <a:alpha val="40000"/>
                    </a:schemeClr>
                  </a:glow>
                  <a:outerShdw blurRad="76200" dist="50800" dir="5400000" algn="tl" rotWithShape="0">
                    <a:srgbClr val="000000">
                      <a:alpha val="65000"/>
                    </a:srgbClr>
                  </a:outerShdw>
                </a:effectLst>
              </a:rPr>
              <a:t> Ahmad)</a:t>
            </a: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305342"/>
            <a:ext cx="8286808" cy="489364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err="1">
                <a:ln w="11430"/>
                <a:solidFill>
                  <a:srgbClr val="002060"/>
                </a:solidFill>
                <a:effectLst>
                  <a:outerShdw blurRad="76200" dist="50800" dir="5400000" algn="tl" rotWithShape="0">
                    <a:srgbClr val="000000">
                      <a:alpha val="65000"/>
                    </a:srgbClr>
                  </a:outerShdw>
                </a:effectLst>
              </a:rPr>
              <a:t>Subhanallah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betapa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indahnya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akhlak</a:t>
            </a:r>
            <a:r>
              <a:rPr lang="en-US" sz="2400" b="1" spc="50" dirty="0">
                <a:ln w="11430"/>
                <a:solidFill>
                  <a:srgbClr val="002060"/>
                </a:solidFill>
                <a:effectLst>
                  <a:outerShdw blurRad="76200" dist="50800" dir="5400000" algn="tl" rotWithShape="0">
                    <a:srgbClr val="000000">
                      <a:alpha val="65000"/>
                    </a:srgbClr>
                  </a:outerShdw>
                </a:effectLst>
              </a:rPr>
              <a:t> Islam </a:t>
            </a:r>
            <a:r>
              <a:rPr lang="en-US" sz="2400" b="1" spc="50" dirty="0" err="1">
                <a:ln w="11430"/>
                <a:solidFill>
                  <a:srgbClr val="002060"/>
                </a:solidFill>
                <a:effectLst>
                  <a:outerShdw blurRad="76200" dist="50800" dir="5400000" algn="tl" rotWithShape="0">
                    <a:srgbClr val="000000">
                      <a:alpha val="65000"/>
                    </a:srgbClr>
                  </a:outerShdw>
                </a:effectLst>
              </a:rPr>
              <a:t>sehingga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kepada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binatang</a:t>
            </a:r>
            <a:r>
              <a:rPr lang="en-US" sz="2400" b="1" spc="50" dirty="0">
                <a:ln w="11430"/>
                <a:solidFill>
                  <a:srgbClr val="002060"/>
                </a:solidFill>
                <a:effectLst>
                  <a:outerShdw blurRad="76200" dist="50800" dir="5400000" algn="tl" rotWithShape="0">
                    <a:srgbClr val="000000">
                      <a:alpha val="65000"/>
                    </a:srgbClr>
                  </a:outerShdw>
                </a:effectLst>
              </a:rPr>
              <a:t> pun </a:t>
            </a:r>
            <a:r>
              <a:rPr lang="en-US" sz="2400" b="1" spc="50" dirty="0" err="1">
                <a:ln w="11430"/>
                <a:solidFill>
                  <a:srgbClr val="002060"/>
                </a:solidFill>
                <a:effectLst>
                  <a:outerShdw blurRad="76200" dist="50800" dir="5400000" algn="tl" rotWithShape="0">
                    <a:srgbClr val="000000">
                      <a:alpha val="65000"/>
                    </a:srgbClr>
                  </a:outerShdw>
                </a:effectLst>
              </a:rPr>
              <a:t>kita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dianjurkan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untuk</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berbuat</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ihsan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Manakala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penyiksaan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haiwan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itu</a:t>
            </a:r>
            <a:r>
              <a:rPr lang="en-US" sz="2400" b="1" spc="50" dirty="0">
                <a:ln w="11430"/>
                <a:solidFill>
                  <a:srgbClr val="002060"/>
                </a:solidFill>
                <a:effectLst>
                  <a:outerShdw blurRad="76200" dist="50800" dir="5400000" algn="tl" rotWithShape="0">
                    <a:srgbClr val="000000">
                      <a:alpha val="65000"/>
                    </a:srgbClr>
                  </a:outerShdw>
                </a:effectLst>
              </a:rPr>
              <a:t> pula, </a:t>
            </a:r>
            <a:r>
              <a:rPr lang="en-US" sz="2400" b="1" spc="50" dirty="0" err="1">
                <a:ln w="11430"/>
                <a:solidFill>
                  <a:srgbClr val="002060"/>
                </a:solidFill>
                <a:effectLst>
                  <a:outerShdw blurRad="76200" dist="50800" dir="5400000" algn="tl" rotWithShape="0">
                    <a:srgbClr val="000000">
                      <a:alpha val="65000"/>
                    </a:srgbClr>
                  </a:outerShdw>
                </a:effectLst>
              </a:rPr>
              <a:t>sesuatu</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dibenci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Begitulah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toleransinya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ajaran</a:t>
            </a:r>
            <a:r>
              <a:rPr lang="en-US" sz="2400" b="1" spc="50" dirty="0">
                <a:ln w="11430"/>
                <a:solidFill>
                  <a:srgbClr val="002060"/>
                </a:solidFill>
                <a:effectLst>
                  <a:outerShdw blurRad="76200" dist="50800" dir="5400000" algn="tl" rotWithShape="0">
                    <a:srgbClr val="000000">
                      <a:alpha val="65000"/>
                    </a:srgbClr>
                  </a:outerShdw>
                </a:effectLst>
              </a:rPr>
              <a:t> Islam. </a:t>
            </a:r>
            <a:endParaRPr lang="en-US" sz="2400" b="1" spc="50" dirty="0" smtClean="0">
              <a:ln w="11430"/>
              <a:solidFill>
                <a:srgbClr val="002060"/>
              </a:solidFill>
              <a:effectLst>
                <a:outerShdw blurRad="76200" dist="50800" dir="5400000" algn="tl" rotWithShape="0">
                  <a:srgbClr val="000000">
                    <a:alpha val="65000"/>
                  </a:srgbClr>
                </a:outerShdw>
              </a:effectLst>
            </a:endParaRPr>
          </a:p>
          <a:p>
            <a:pPr algn="just"/>
            <a:endParaRPr lang="en-US" sz="2400" b="1" spc="50" dirty="0" smtClean="0">
              <a:ln w="11430"/>
              <a:solidFill>
                <a:srgbClr val="002060"/>
              </a:solidFill>
              <a:effectLst>
                <a:outerShdw blurRad="76200" dist="50800" dir="5400000" algn="tl" rotWithShape="0">
                  <a:srgbClr val="000000">
                    <a:alpha val="65000"/>
                  </a:srgbClr>
                </a:outerShdw>
              </a:effectLst>
            </a:endParaRPr>
          </a:p>
          <a:p>
            <a:pPr algn="just"/>
            <a:r>
              <a:rPr lang="en-US" sz="2400" b="1" spc="50" dirty="0" err="1" smtClean="0">
                <a:ln w="11430"/>
                <a:solidFill>
                  <a:srgbClr val="002060"/>
                </a:solidFill>
                <a:effectLst>
                  <a:outerShdw blurRad="76200" dist="50800" dir="5400000" algn="tl" rotWithShape="0">
                    <a:srgbClr val="000000">
                      <a:alpha val="65000"/>
                    </a:srgbClr>
                  </a:outerShdw>
                </a:effectLst>
              </a:rPr>
              <a:t>Namun</a:t>
            </a:r>
            <a:r>
              <a:rPr lang="en-US" sz="2400" b="1" spc="50" dirty="0" smtClean="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tindakan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melampau</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golongan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ektremis</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militan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telah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mencemarkan</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imej</a:t>
            </a:r>
            <a:r>
              <a:rPr lang="en-US" sz="2400" b="1" spc="50" dirty="0">
                <a:ln w="11430"/>
                <a:solidFill>
                  <a:srgbClr val="FF0000"/>
                </a:solidFill>
                <a:effectLst>
                  <a:outerShdw blurRad="76200" dist="50800" dir="5400000" algn="tl" rotWithShape="0">
                    <a:srgbClr val="000000">
                      <a:alpha val="65000"/>
                    </a:srgbClr>
                  </a:outerShdw>
                </a:effectLst>
              </a:rPr>
              <a:t> Islam</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Mereka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telah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membelakangkan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ajaran</a:t>
            </a:r>
            <a:r>
              <a:rPr lang="en-US" sz="2400" b="1" spc="50" dirty="0">
                <a:ln w="11430"/>
                <a:solidFill>
                  <a:srgbClr val="002060"/>
                </a:solidFill>
                <a:effectLst>
                  <a:outerShdw blurRad="76200" dist="50800" dir="5400000" algn="tl" rotWithShape="0">
                    <a:srgbClr val="000000">
                      <a:alpha val="65000"/>
                    </a:srgbClr>
                  </a:outerShdw>
                </a:effectLst>
              </a:rPr>
              <a:t> agama </a:t>
            </a:r>
            <a:r>
              <a:rPr lang="en-US" sz="2400" b="1" spc="50" dirty="0" err="1">
                <a:ln w="11430"/>
                <a:solidFill>
                  <a:srgbClr val="002060"/>
                </a:solidFill>
                <a:effectLst>
                  <a:outerShdw blurRad="76200" dist="50800" dir="5400000" algn="tl" rotWithShape="0">
                    <a:srgbClr val="000000">
                      <a:alpha val="65000"/>
                    </a:srgbClr>
                  </a:outerShdw>
                </a:effectLst>
              </a:rPr>
              <a:t>dan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memenuhi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nafsu</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serakah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dengan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cara</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amat</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kejam</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melakukan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kekacauan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menumpahkan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darah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melanggar</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hak-hak</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asasi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manusia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Apa</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lebih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memalukan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mereka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bercakap</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atas</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nama</a:t>
            </a:r>
            <a:r>
              <a:rPr lang="en-US" sz="2400" b="1" spc="50" dirty="0">
                <a:ln w="11430"/>
                <a:solidFill>
                  <a:srgbClr val="002060"/>
                </a:solidFill>
                <a:effectLst>
                  <a:outerShdw blurRad="76200" dist="50800" dir="5400000" algn="tl" rotWithShape="0">
                    <a:srgbClr val="000000">
                      <a:alpha val="65000"/>
                    </a:srgbClr>
                  </a:outerShdw>
                </a:effectLst>
              </a:rPr>
              <a:t> Islam </a:t>
            </a:r>
            <a:r>
              <a:rPr lang="en-US" sz="2400" b="1" spc="50" dirty="0" err="1">
                <a:ln w="11430"/>
                <a:solidFill>
                  <a:srgbClr val="002060"/>
                </a:solidFill>
                <a:effectLst>
                  <a:outerShdw blurRad="76200" dist="50800" dir="5400000" algn="tl" rotWithShape="0">
                    <a:srgbClr val="000000">
                      <a:alpha val="65000"/>
                    </a:srgbClr>
                  </a:outerShdw>
                </a:effectLst>
              </a:rPr>
              <a:t>seolah-oleh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menghalalkan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jenayah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kejam</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mereka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lakukan</a:t>
            </a:r>
            <a:r>
              <a:rPr lang="en-US" sz="2400" b="1" spc="50" dirty="0">
                <a:ln w="11430"/>
                <a:solidFill>
                  <a:srgbClr val="002060"/>
                </a:solidFill>
                <a:effectLst>
                  <a:outerShdw blurRad="76200" dist="50800" dir="5400000" algn="tl" rotWithShape="0">
                    <a:srgbClr val="000000">
                      <a:alpha val="65000"/>
                    </a:srgbClr>
                  </a:outerShdw>
                </a:effectLst>
              </a:rPr>
              <a:t>.</a:t>
            </a: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42910" y="1859340"/>
            <a:ext cx="8001056" cy="304698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err="1">
                <a:ln w="11430"/>
                <a:solidFill>
                  <a:srgbClr val="002060"/>
                </a:solidFill>
                <a:effectLst>
                  <a:outerShdw blurRad="76200" dist="50800" dir="5400000" algn="tl" rotWithShape="0">
                    <a:srgbClr val="000000">
                      <a:alpha val="65000"/>
                    </a:srgbClr>
                  </a:outerShdw>
                </a:effectLst>
              </a:rPr>
              <a:t>Situasi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telah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mengubah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lanskap</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dunia</a:t>
            </a:r>
            <a:r>
              <a:rPr lang="en-US" sz="2400" b="1" spc="50" dirty="0">
                <a:ln w="11430"/>
                <a:solidFill>
                  <a:srgbClr val="002060"/>
                </a:solidFill>
                <a:effectLst>
                  <a:outerShdw blurRad="76200" dist="50800" dir="5400000" algn="tl" rotWithShape="0">
                    <a:srgbClr val="000000">
                      <a:alpha val="65000"/>
                    </a:srgbClr>
                  </a:outerShdw>
                </a:effectLst>
              </a:rPr>
              <a:t> Islam </a:t>
            </a:r>
            <a:r>
              <a:rPr lang="en-US" sz="2400" b="1" spc="50" dirty="0" err="1">
                <a:ln w="11430"/>
                <a:solidFill>
                  <a:srgbClr val="002060"/>
                </a:solidFill>
                <a:effectLst>
                  <a:outerShdw blurRad="76200" dist="50800" dir="5400000" algn="tl" rotWithShape="0">
                    <a:srgbClr val="000000">
                      <a:alpha val="65000"/>
                    </a:srgbClr>
                  </a:outerShdw>
                </a:effectLst>
              </a:rPr>
              <a:t>disebabkan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ketaksuban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mereka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dengan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ideologi</a:t>
            </a:r>
            <a:r>
              <a:rPr lang="en-US" sz="2400" b="1" spc="50" dirty="0">
                <a:ln w="11430"/>
                <a:solidFill>
                  <a:srgbClr val="FF0000"/>
                </a:solidFill>
                <a:effectLst>
                  <a:outerShdw blurRad="76200" dist="50800" dir="5400000" algn="tl" rotWithShape="0">
                    <a:srgbClr val="000000">
                      <a:alpha val="65000"/>
                    </a:srgbClr>
                  </a:outerShdw>
                </a:effectLst>
              </a:rPr>
              <a:t> yang </a:t>
            </a:r>
            <a:r>
              <a:rPr lang="en-US" sz="2400" b="1" spc="50" dirty="0" err="1">
                <a:ln w="11430"/>
                <a:solidFill>
                  <a:srgbClr val="FF0000"/>
                </a:solidFill>
                <a:effectLst>
                  <a:outerShdw blurRad="76200" dist="50800" dir="5400000" algn="tl" rotWithShape="0">
                    <a:srgbClr val="000000">
                      <a:alpha val="65000"/>
                    </a:srgbClr>
                  </a:outerShdw>
                </a:effectLst>
              </a:rPr>
              <a:t>bertentangan</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dengan</a:t>
            </a:r>
            <a:r>
              <a:rPr lang="en-US" sz="2400" b="1" spc="50" dirty="0">
                <a:ln w="11430"/>
                <a:solidFill>
                  <a:srgbClr val="FF0000"/>
                </a:solidFill>
                <a:effectLst>
                  <a:outerShdw blurRad="76200" dist="50800" dir="5400000" algn="tl" rotWithShape="0">
                    <a:srgbClr val="000000">
                      <a:alpha val="65000"/>
                    </a:srgbClr>
                  </a:outerShdw>
                </a:effectLst>
              </a:rPr>
              <a:t> Islam</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Sikap</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radikal</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mereka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secara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tidak</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langsung</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telah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membunuh</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fitrah</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kemanusiaannya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Adakah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kita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mengatakan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bahawa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semua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jenayah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adalah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ajaran</a:t>
            </a:r>
            <a:r>
              <a:rPr lang="en-US" sz="2400" b="1" spc="50" dirty="0">
                <a:ln w="11430"/>
                <a:solidFill>
                  <a:srgbClr val="002060"/>
                </a:solidFill>
                <a:effectLst>
                  <a:outerShdw blurRad="76200" dist="50800" dir="5400000" algn="tl" rotWithShape="0">
                    <a:srgbClr val="000000">
                      <a:alpha val="65000"/>
                    </a:srgbClr>
                  </a:outerShdw>
                </a:effectLst>
              </a:rPr>
              <a:t> Islam?. </a:t>
            </a:r>
            <a:r>
              <a:rPr lang="en-US" sz="2400" b="1" spc="50" dirty="0" err="1">
                <a:ln w="11430"/>
                <a:solidFill>
                  <a:srgbClr val="002060"/>
                </a:solidFill>
                <a:effectLst>
                  <a:outerShdw blurRad="76200" dist="50800" dir="5400000" algn="tl" rotWithShape="0">
                    <a:srgbClr val="000000">
                      <a:alpha val="65000"/>
                    </a:srgbClr>
                  </a:outerShdw>
                </a:effectLst>
              </a:rPr>
              <a:t>Apa</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pasti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penculikan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pembunuhan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beramai-ramai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mencederakan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meruntuhkan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bangunan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adalah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melanggar</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integriti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nilai-nilai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seorang</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manusia</a:t>
            </a:r>
            <a:r>
              <a:rPr lang="en-US" sz="2400" b="1" spc="50" dirty="0">
                <a:ln w="11430"/>
                <a:solidFill>
                  <a:srgbClr val="002060"/>
                </a:solidFill>
                <a:effectLst>
                  <a:outerShdw blurRad="76200" dist="50800" dir="5400000" algn="tl" rotWithShape="0">
                    <a:srgbClr val="000000">
                      <a:alpha val="65000"/>
                    </a:srgbClr>
                  </a:outerShdw>
                </a:effectLst>
              </a:rPr>
              <a:t>. </a:t>
            </a: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500034" y="1305342"/>
            <a:ext cx="8215370" cy="489364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err="1">
                <a:ln w="11430"/>
                <a:solidFill>
                  <a:srgbClr val="002060"/>
                </a:solidFill>
                <a:effectLst>
                  <a:outerShdw blurRad="76200" dist="50800" dir="5400000" algn="tl" rotWithShape="0">
                    <a:srgbClr val="000000">
                      <a:alpha val="65000"/>
                    </a:srgbClr>
                  </a:outerShdw>
                </a:effectLst>
              </a:rPr>
              <a:t>Bahaya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fahaman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tindakan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ekstremisme</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perlu</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segera</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dibendung</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Ideologinya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telah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menyebabkan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pengikutnya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pergi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terlalu</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jauh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sehingga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hilang</a:t>
            </a:r>
            <a:r>
              <a:rPr lang="en-US" sz="2400" b="1" spc="50" dirty="0">
                <a:ln w="11430"/>
                <a:solidFill>
                  <a:srgbClr val="002060"/>
                </a:solidFill>
                <a:effectLst>
                  <a:outerShdw blurRad="76200" dist="50800" dir="5400000" algn="tl" rotWithShape="0">
                    <a:srgbClr val="000000">
                      <a:alpha val="65000"/>
                    </a:srgbClr>
                  </a:outerShdw>
                </a:effectLst>
              </a:rPr>
              <a:t> rasa </a:t>
            </a:r>
            <a:r>
              <a:rPr lang="en-US" sz="2400" b="1" spc="50" dirty="0" err="1">
                <a:ln w="11430"/>
                <a:solidFill>
                  <a:srgbClr val="002060"/>
                </a:solidFill>
                <a:effectLst>
                  <a:outerShdw blurRad="76200" dist="50800" dir="5400000" algn="tl" rotWithShape="0">
                    <a:srgbClr val="000000">
                      <a:alpha val="65000"/>
                    </a:srgbClr>
                  </a:outerShdw>
                </a:effectLst>
              </a:rPr>
              <a:t>simpati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bahkan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gagal</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memandu</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kebijaksanaan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akalnya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dalam</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memutuskan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mana</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baik</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sebaliknya</a:t>
            </a:r>
            <a:r>
              <a:rPr lang="en-US" sz="2400" b="1" spc="50" dirty="0">
                <a:ln w="11430"/>
                <a:solidFill>
                  <a:srgbClr val="002060"/>
                </a:solidFill>
                <a:effectLst>
                  <a:outerShdw blurRad="76200" dist="50800" dir="5400000" algn="tl" rotWithShape="0">
                    <a:srgbClr val="000000">
                      <a:alpha val="65000"/>
                    </a:srgbClr>
                  </a:outerShdw>
                </a:effectLst>
              </a:rPr>
              <a:t>. </a:t>
            </a:r>
            <a:endParaRPr lang="en-US" sz="2400" b="1" spc="50" dirty="0" smtClean="0">
              <a:ln w="11430"/>
              <a:solidFill>
                <a:srgbClr val="002060"/>
              </a:solidFill>
              <a:effectLst>
                <a:outerShdw blurRad="76200" dist="50800" dir="5400000" algn="tl" rotWithShape="0">
                  <a:srgbClr val="000000">
                    <a:alpha val="65000"/>
                  </a:srgbClr>
                </a:outerShdw>
              </a:effectLst>
            </a:endParaRPr>
          </a:p>
          <a:p>
            <a:pPr algn="just"/>
            <a:endParaRPr lang="en-US" sz="2400" b="1" spc="50" dirty="0">
              <a:ln w="11430"/>
              <a:solidFill>
                <a:srgbClr val="002060"/>
              </a:solidFill>
              <a:effectLst>
                <a:outerShdw blurRad="76200" dist="50800" dir="5400000" algn="tl" rotWithShape="0">
                  <a:srgbClr val="000000">
                    <a:alpha val="65000"/>
                  </a:srgbClr>
                </a:outerShdw>
              </a:effectLst>
            </a:endParaRPr>
          </a:p>
          <a:p>
            <a:pPr algn="just"/>
            <a:r>
              <a:rPr lang="en-US" sz="2400" b="1" spc="50" dirty="0" err="1" smtClean="0">
                <a:ln w="11430"/>
                <a:solidFill>
                  <a:srgbClr val="002060"/>
                </a:solidFill>
                <a:effectLst>
                  <a:outerShdw blurRad="76200" dist="50800" dir="5400000" algn="tl" rotWithShape="0">
                    <a:srgbClr val="000000">
                      <a:alpha val="65000"/>
                    </a:srgbClr>
                  </a:outerShdw>
                </a:effectLst>
              </a:rPr>
              <a:t>Justeru</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tindakan</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tegas</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perlu</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diambil</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penting</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bagi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memastikan</a:t>
            </a:r>
            <a:r>
              <a:rPr lang="en-US" sz="2400" b="1" spc="50" dirty="0">
                <a:ln w="11430"/>
                <a:solidFill>
                  <a:srgbClr val="002060"/>
                </a:solidFill>
                <a:effectLst>
                  <a:outerShdw blurRad="76200" dist="50800" dir="5400000" algn="tl" rotWithShape="0">
                    <a:srgbClr val="000000">
                      <a:alpha val="65000"/>
                    </a:srgbClr>
                  </a:outerShdw>
                </a:effectLst>
              </a:rPr>
              <a:t> agama </a:t>
            </a:r>
            <a:r>
              <a:rPr lang="en-US" sz="2400" b="1" spc="50" dirty="0" err="1">
                <a:ln w="11430"/>
                <a:solidFill>
                  <a:srgbClr val="002060"/>
                </a:solidFill>
                <a:effectLst>
                  <a:outerShdw blurRad="76200" dist="50800" dir="5400000" algn="tl" rotWithShape="0">
                    <a:srgbClr val="000000">
                      <a:alpha val="65000"/>
                    </a:srgbClr>
                  </a:outerShdw>
                </a:effectLst>
              </a:rPr>
              <a:t>terpelihara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sistem</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pemikiran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masyarakat</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tidak</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tergugat</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melindungi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masyarakat</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daripada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kekejaman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golongan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ekstremis</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Masyarakat</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juga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diingatkan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jangan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sesekali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melindungi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golongan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daripada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tindakan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undang-undang</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kerana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bahaya</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menanti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lebih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besar</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akibatnya</a:t>
            </a:r>
            <a:r>
              <a:rPr lang="en-US" sz="2400" b="1" spc="50" dirty="0">
                <a:ln w="11430"/>
                <a:solidFill>
                  <a:srgbClr val="002060"/>
                </a:solidFill>
                <a:effectLst>
                  <a:outerShdw blurRad="76200" dist="50800" dir="5400000" algn="tl" rotWithShape="0">
                    <a:srgbClr val="000000">
                      <a:alpha val="65000"/>
                    </a:srgbClr>
                  </a:outerShdw>
                </a:effectLst>
              </a:rPr>
              <a:t>.</a:t>
            </a: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714348" y="1582341"/>
            <a:ext cx="7715304" cy="378565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400" b="1" spc="50" dirty="0">
                <a:ln w="11430"/>
                <a:solidFill>
                  <a:srgbClr val="002060"/>
                </a:solidFill>
                <a:effectLst>
                  <a:outerShdw blurRad="76200" dist="50800" dir="5400000" algn="tl" rotWithShape="0">
                    <a:srgbClr val="000000">
                      <a:alpha val="65000"/>
                    </a:srgbClr>
                  </a:outerShdw>
                </a:effectLst>
              </a:rPr>
              <a:t>Para </a:t>
            </a:r>
            <a:r>
              <a:rPr lang="en-US" sz="2400" b="1" spc="50" dirty="0" err="1">
                <a:ln w="11430"/>
                <a:solidFill>
                  <a:srgbClr val="FF0000"/>
                </a:solidFill>
                <a:effectLst>
                  <a:outerShdw blurRad="76200" dist="50800" dir="5400000" algn="tl" rotWithShape="0">
                    <a:srgbClr val="000000">
                      <a:alpha val="65000"/>
                    </a:srgbClr>
                  </a:outerShdw>
                </a:effectLst>
              </a:rPr>
              <a:t>ibu</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bapa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juga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disarankan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untuk</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memastikan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langkah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proaktif</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diambil</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dalam</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melindungi</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anak-anak</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daripada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terpengaruh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dengan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ideologi</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menyesatkan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ini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Manakala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golongan</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belia</a:t>
            </a:r>
            <a:r>
              <a:rPr lang="en-US" sz="2400" b="1" spc="50" dirty="0">
                <a:ln w="11430"/>
                <a:solidFill>
                  <a:srgbClr val="FF000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lelaki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perempuan</a:t>
            </a:r>
            <a:r>
              <a:rPr lang="en-US" sz="2400" b="1" spc="50" dirty="0">
                <a:ln w="11430"/>
                <a:solidFill>
                  <a:srgbClr val="002060"/>
                </a:solidFill>
                <a:effectLst>
                  <a:outerShdw blurRad="76200" dist="50800" dir="5400000" algn="tl" rotWithShape="0">
                    <a:srgbClr val="000000">
                      <a:alpha val="65000"/>
                    </a:srgbClr>
                  </a:outerShdw>
                </a:effectLst>
              </a:rPr>
              <a:t> pula </a:t>
            </a:r>
            <a:r>
              <a:rPr lang="en-US" sz="2400" b="1" spc="50" dirty="0" err="1">
                <a:ln w="11430"/>
                <a:solidFill>
                  <a:srgbClr val="002060"/>
                </a:solidFill>
                <a:effectLst>
                  <a:outerShdw blurRad="76200" dist="50800" dir="5400000" algn="tl" rotWithShape="0">
                    <a:srgbClr val="000000">
                      <a:alpha val="65000"/>
                    </a:srgbClr>
                  </a:outerShdw>
                </a:effectLst>
              </a:rPr>
              <a:t>disarankan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untuk</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sentiasa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mematuhi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FF0000"/>
                </a:solidFill>
                <a:effectLst>
                  <a:outerShdw blurRad="76200" dist="50800" dir="5400000" algn="tl" rotWithShape="0">
                    <a:srgbClr val="000000">
                      <a:alpha val="65000"/>
                    </a:srgbClr>
                  </a:outerShdw>
                </a:effectLst>
              </a:rPr>
              <a:t>pedoman</a:t>
            </a:r>
            <a:r>
              <a:rPr lang="en-US" sz="2400" b="1" spc="50" dirty="0">
                <a:ln w="11430"/>
                <a:solidFill>
                  <a:srgbClr val="FF0000"/>
                </a:solidFill>
                <a:effectLst>
                  <a:outerShdw blurRad="76200" dist="50800" dir="5400000" algn="tl" rotWithShape="0">
                    <a:srgbClr val="000000">
                      <a:alpha val="65000"/>
                    </a:srgbClr>
                  </a:outerShdw>
                </a:effectLst>
              </a:rPr>
              <a:t> agama </a:t>
            </a:r>
            <a:r>
              <a:rPr lang="en-US" sz="2400" b="1" spc="50" dirty="0" err="1">
                <a:ln w="11430"/>
                <a:solidFill>
                  <a:srgbClr val="002060"/>
                </a:solidFill>
                <a:effectLst>
                  <a:outerShdw blurRad="76200" dist="50800" dir="5400000" algn="tl" rotWithShape="0">
                    <a:srgbClr val="000000">
                      <a:alpha val="65000"/>
                    </a:srgbClr>
                  </a:outerShdw>
                </a:effectLst>
              </a:rPr>
              <a:t>dan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bersikap</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a:ln w="11430"/>
                <a:solidFill>
                  <a:srgbClr val="FF0000"/>
                </a:solidFill>
                <a:effectLst>
                  <a:outerShdw blurRad="76200" dist="50800" dir="5400000" algn="tl" rotWithShape="0">
                    <a:srgbClr val="000000">
                      <a:alpha val="65000"/>
                    </a:srgbClr>
                  </a:outerShdw>
                </a:effectLst>
              </a:rPr>
              <a:t>anti-</a:t>
            </a:r>
            <a:r>
              <a:rPr lang="en-US" sz="2400" b="1" spc="50" dirty="0" err="1">
                <a:ln w="11430"/>
                <a:solidFill>
                  <a:srgbClr val="FF0000"/>
                </a:solidFill>
                <a:effectLst>
                  <a:outerShdw blurRad="76200" dist="50800" dir="5400000" algn="tl" rotWithShape="0">
                    <a:srgbClr val="000000">
                      <a:alpha val="65000"/>
                    </a:srgbClr>
                  </a:outerShdw>
                </a:effectLst>
              </a:rPr>
              <a:t>radikal</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terhadap</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golongan</a:t>
            </a:r>
            <a:r>
              <a:rPr lang="en-US" sz="2400" b="1" spc="50" dirty="0">
                <a:ln w="11430"/>
                <a:solidFill>
                  <a:srgbClr val="002060"/>
                </a:solidFill>
                <a:effectLst>
                  <a:outerShdw blurRad="76200" dist="50800" dir="5400000" algn="tl" rotWithShape="0">
                    <a:srgbClr val="000000">
                      <a:alpha val="65000"/>
                    </a:srgbClr>
                  </a:outerShdw>
                </a:effectLst>
              </a:rPr>
              <a:t> yang </a:t>
            </a:r>
            <a:r>
              <a:rPr lang="en-US" sz="2400" b="1" spc="50" dirty="0" err="1">
                <a:ln w="11430"/>
                <a:solidFill>
                  <a:srgbClr val="002060"/>
                </a:solidFill>
                <a:effectLst>
                  <a:outerShdw blurRad="76200" dist="50800" dir="5400000" algn="tl" rotWithShape="0">
                    <a:srgbClr val="000000">
                      <a:alpha val="65000"/>
                    </a:srgbClr>
                  </a:outerShdw>
                </a:effectLst>
              </a:rPr>
              <a:t>cuba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menyebarkan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ideologi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mereka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terutamanya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menerusi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rangkaian</a:t>
            </a:r>
            <a:r>
              <a:rPr lang="en-US" sz="2400" b="1" spc="50" dirty="0">
                <a:ln w="11430"/>
                <a:solidFill>
                  <a:srgbClr val="002060"/>
                </a:solidFill>
                <a:effectLst>
                  <a:outerShdw blurRad="76200" dist="50800" dir="5400000" algn="tl" rotWithShape="0">
                    <a:srgbClr val="000000">
                      <a:alpha val="65000"/>
                    </a:srgbClr>
                  </a:outerShdw>
                </a:effectLst>
              </a:rPr>
              <a:t> media </a:t>
            </a:r>
            <a:r>
              <a:rPr lang="en-US" sz="2400" b="1" spc="50" dirty="0" err="1">
                <a:ln w="11430"/>
                <a:solidFill>
                  <a:srgbClr val="002060"/>
                </a:solidFill>
                <a:effectLst>
                  <a:outerShdw blurRad="76200" dist="50800" dir="5400000" algn="tl" rotWithShape="0">
                    <a:srgbClr val="000000">
                      <a:alpha val="65000"/>
                    </a:srgbClr>
                  </a:outerShdw>
                </a:effectLst>
              </a:rPr>
              <a:t>sosial</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Jangan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mudah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terpengaruh</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dengan</a:t>
            </a:r>
            <a:r>
              <a:rPr lang="en-US" sz="2400" b="1" spc="50" dirty="0">
                <a:ln w="11430"/>
                <a:solidFill>
                  <a:srgbClr val="002060"/>
                </a:solidFill>
                <a:effectLst>
                  <a:outerShdw blurRad="76200" dist="50800" dir="5400000" algn="tl" rotWithShape="0">
                    <a:srgbClr val="000000">
                      <a:alpha val="65000"/>
                    </a:srgbClr>
                  </a:outerShdw>
                </a:effectLst>
              </a:rPr>
              <a:t> slogan yang </a:t>
            </a:r>
            <a:r>
              <a:rPr lang="en-US" sz="2400" b="1" spc="50" dirty="0" err="1">
                <a:ln w="11430"/>
                <a:solidFill>
                  <a:srgbClr val="002060"/>
                </a:solidFill>
                <a:effectLst>
                  <a:outerShdw blurRad="76200" dist="50800" dir="5400000" algn="tl" rotWithShape="0">
                    <a:srgbClr val="000000">
                      <a:alpha val="65000"/>
                    </a:srgbClr>
                  </a:outerShdw>
                </a:effectLst>
              </a:rPr>
              <a:t>disebarkan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dan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melayari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mana-mana</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laman</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organisasi</a:t>
            </a:r>
            <a:r>
              <a:rPr lang="en-US" sz="2400" b="1" spc="50" dirty="0">
                <a:ln w="11430"/>
                <a:solidFill>
                  <a:srgbClr val="002060"/>
                </a:solidFill>
                <a:effectLst>
                  <a:outerShdw blurRad="76200" dist="50800" dir="5400000" algn="tl" rotWithShape="0">
                    <a:srgbClr val="000000">
                      <a:alpha val="65000"/>
                    </a:srgbClr>
                  </a:outerShdw>
                </a:effectLst>
              </a:rPr>
              <a:t> </a:t>
            </a:r>
            <a:r>
              <a:rPr lang="en-US" sz="2400" b="1" spc="50" dirty="0" err="1">
                <a:ln w="11430"/>
                <a:solidFill>
                  <a:srgbClr val="002060"/>
                </a:solidFill>
                <a:effectLst>
                  <a:outerShdw blurRad="76200" dist="50800" dir="5400000" algn="tl" rotWithShape="0">
                    <a:srgbClr val="000000">
                      <a:alpha val="65000"/>
                    </a:srgbClr>
                  </a:outerShdw>
                </a:effectLst>
              </a:rPr>
              <a:t>pengganas</a:t>
            </a:r>
            <a:r>
              <a:rPr lang="en-US" sz="2400" b="1" spc="50" dirty="0">
                <a:ln w="11430"/>
                <a:solidFill>
                  <a:srgbClr val="002060"/>
                </a:solidFill>
                <a:effectLst>
                  <a:outerShdw blurRad="76200" dist="50800" dir="5400000" algn="tl" rotWithShape="0">
                    <a:srgbClr val="000000">
                      <a:alpha val="65000"/>
                    </a:srgbClr>
                  </a:outerShdw>
                </a:effectLst>
              </a:rPr>
              <a:t>.</a:t>
            </a: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214546" y="1643050"/>
            <a:ext cx="508466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PUJIAN KEPADA ALLAH SWT</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latin typeface="+mj-lt"/>
            </a:endParaRPr>
          </a:p>
        </p:txBody>
      </p:sp>
      <p:sp>
        <p:nvSpPr>
          <p:cNvPr id="18" name="Rectangle 17"/>
          <p:cNvSpPr/>
          <p:nvPr/>
        </p:nvSpPr>
        <p:spPr>
          <a:xfrm>
            <a:off x="785786" y="2621377"/>
            <a:ext cx="7643866" cy="166487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lnSpc>
                <a:spcPct val="150000"/>
              </a:lnSpc>
            </a:pPr>
            <a:r>
              <a:rPr lang="ar-SA" sz="3600" b="1" spc="50" dirty="0">
                <a:ln w="11430"/>
                <a:gradFill>
                  <a:gsLst>
                    <a:gs pos="25000">
                      <a:schemeClr val="accent2">
                        <a:satMod val="155000"/>
                      </a:schemeClr>
                    </a:gs>
                    <a:gs pos="100000">
                      <a:schemeClr val="accent2">
                        <a:shade val="45000"/>
                        <a:satMod val="165000"/>
                      </a:schemeClr>
                    </a:gs>
                  </a:gsLst>
                  <a:lin ang="5400000"/>
                </a:gradFill>
                <a:effectLst>
                  <a:glow rad="139700">
                    <a:schemeClr val="accent4">
                      <a:satMod val="175000"/>
                      <a:alpha val="40000"/>
                    </a:schemeClr>
                  </a:glow>
                  <a:outerShdw blurRad="38100" dist="38100" dir="2700000" algn="tl">
                    <a:srgbClr val="000000">
                      <a:alpha val="43137"/>
                    </a:srgbClr>
                  </a:outerShdw>
                </a:effectLst>
              </a:rPr>
              <a:t>الحَمْدُ ِللهِ رَبِّ الْعَالَمِيْنَ، وَالْعَاقِبَةُ لِلْمُتَّقِيْنِ، وَ لاَ عُدْوَانَ إِلاَّ عَلَى الظَّالِمِيْنَ</a:t>
            </a:r>
            <a:endParaRPr lang="en-US" sz="3600" b="1" spc="50" dirty="0">
              <a:ln w="11430"/>
              <a:gradFill>
                <a:gsLst>
                  <a:gs pos="25000">
                    <a:schemeClr val="accent2">
                      <a:satMod val="155000"/>
                    </a:schemeClr>
                  </a:gs>
                  <a:gs pos="100000">
                    <a:schemeClr val="accent2">
                      <a:shade val="45000"/>
                      <a:satMod val="165000"/>
                    </a:schemeClr>
                  </a:gs>
                </a:gsLst>
                <a:lin ang="5400000"/>
              </a:gradFill>
              <a:effectLst>
                <a:glow rad="139700">
                  <a:schemeClr val="accent4">
                    <a:satMod val="175000"/>
                    <a:alpha val="40000"/>
                  </a:schemeClr>
                </a:glow>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0" y="1214422"/>
            <a:ext cx="9144000"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USAHA-USAHA MEMBANTERAS KEGANASAN</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2" name="Table 11"/>
          <p:cNvGraphicFramePr>
            <a:graphicFrameLocks noGrp="1"/>
          </p:cNvGraphicFramePr>
          <p:nvPr/>
        </p:nvGraphicFramePr>
        <p:xfrm>
          <a:off x="142844" y="2000240"/>
          <a:ext cx="8858312" cy="3857652"/>
        </p:xfrm>
        <a:graphic>
          <a:graphicData uri="http://schemas.openxmlformats.org/drawingml/2006/table">
            <a:tbl>
              <a:tblPr>
                <a:tableStyleId>{8A107856-5554-42FB-B03E-39F5DBC370BA}</a:tableStyleId>
              </a:tblPr>
              <a:tblGrid>
                <a:gridCol w="357190"/>
                <a:gridCol w="8501122"/>
              </a:tblGrid>
              <a:tr h="500068">
                <a:tc>
                  <a:txBody>
                    <a:bodyPr/>
                    <a:lstStyle/>
                    <a:p>
                      <a:pPr marL="0" marR="0" algn="just">
                        <a:lnSpc>
                          <a:spcPct val="100000"/>
                        </a:lnSpc>
                        <a:spcBef>
                          <a:spcPts val="0"/>
                        </a:spcBef>
                        <a:spcAft>
                          <a:spcPts val="0"/>
                        </a:spcAft>
                      </a:pPr>
                      <a:r>
                        <a:rPr lang="en-US" sz="2200" dirty="0" smtClean="0">
                          <a:effectLst>
                            <a:outerShdw blurRad="38100" dist="38100" dir="2700000" algn="tl">
                              <a:srgbClr val="000000">
                                <a:alpha val="43137"/>
                              </a:srgbClr>
                            </a:outerShdw>
                          </a:effectLst>
                        </a:rPr>
                        <a:t>1</a:t>
                      </a:r>
                      <a:endParaRPr lang="en-US" sz="2200" b="0" dirty="0">
                        <a:solidFill>
                          <a:srgbClr val="002060"/>
                        </a:solidFill>
                        <a:effectLst>
                          <a:outerShdw blurRad="38100" dist="38100" dir="2700000" algn="tl">
                            <a:srgbClr val="000000">
                              <a:alpha val="43137"/>
                            </a:srgbClr>
                          </a:outerShdw>
                        </a:effectLst>
                        <a:latin typeface="+mj-lt"/>
                        <a:ea typeface="Calibri"/>
                        <a:cs typeface="Arial"/>
                      </a:endParaRPr>
                    </a:p>
                  </a:txBody>
                  <a:tcPr marL="64622" marR="64622" marT="0" marB="0"/>
                </a:tc>
                <a:tc>
                  <a:txBody>
                    <a:bodyPr/>
                    <a:lstStyle/>
                    <a:p>
                      <a:pPr marL="0" marR="0" algn="just">
                        <a:lnSpc>
                          <a:spcPct val="100000"/>
                        </a:lnSpc>
                        <a:spcBef>
                          <a:spcPts val="0"/>
                        </a:spcBef>
                        <a:spcAft>
                          <a:spcPts val="0"/>
                        </a:spcAft>
                      </a:pPr>
                      <a:r>
                        <a:rPr lang="en-US" sz="2200" dirty="0" err="1">
                          <a:effectLst>
                            <a:outerShdw blurRad="38100" dist="38100" dir="2700000" algn="tl">
                              <a:srgbClr val="000000">
                                <a:alpha val="43137"/>
                              </a:srgbClr>
                            </a:outerShdw>
                          </a:effectLst>
                        </a:rPr>
                        <a:t>berpegang</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teguh</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dengan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ajaran</a:t>
                      </a:r>
                      <a:r>
                        <a:rPr lang="en-US" sz="2200" dirty="0">
                          <a:effectLst>
                            <a:outerShdw blurRad="38100" dist="38100" dir="2700000" algn="tl">
                              <a:srgbClr val="000000">
                                <a:alpha val="43137"/>
                              </a:srgbClr>
                            </a:outerShdw>
                          </a:effectLst>
                        </a:rPr>
                        <a:t> Islam </a:t>
                      </a:r>
                      <a:r>
                        <a:rPr lang="en-US" sz="2200" dirty="0" err="1">
                          <a:effectLst>
                            <a:outerShdw blurRad="38100" dist="38100" dir="2700000" algn="tl">
                              <a:srgbClr val="000000">
                                <a:alpha val="43137"/>
                              </a:srgbClr>
                            </a:outerShdw>
                          </a:effectLst>
                        </a:rPr>
                        <a:t>dan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mematuhi</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undang-undang</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negara</a:t>
                      </a:r>
                      <a:r>
                        <a:rPr lang="en-US" sz="2200" dirty="0">
                          <a:effectLst>
                            <a:outerShdw blurRad="38100" dist="38100" dir="2700000" algn="tl">
                              <a:srgbClr val="000000">
                                <a:alpha val="43137"/>
                              </a:srgbClr>
                            </a:outerShdw>
                          </a:effectLst>
                        </a:rPr>
                        <a:t>.</a:t>
                      </a:r>
                      <a:endParaRPr lang="en-US" sz="2200" b="0" dirty="0">
                        <a:solidFill>
                          <a:srgbClr val="002060"/>
                        </a:solidFill>
                        <a:effectLst>
                          <a:outerShdw blurRad="38100" dist="38100" dir="2700000" algn="tl">
                            <a:srgbClr val="000000">
                              <a:alpha val="43137"/>
                            </a:srgbClr>
                          </a:outerShdw>
                        </a:effectLst>
                        <a:latin typeface="+mj-lt"/>
                        <a:ea typeface="Calibri"/>
                        <a:cs typeface="Arial"/>
                      </a:endParaRPr>
                    </a:p>
                  </a:txBody>
                  <a:tcPr marL="64622" marR="64622" marT="0" marB="0"/>
                </a:tc>
              </a:tr>
              <a:tr h="642942">
                <a:tc>
                  <a:txBody>
                    <a:bodyPr/>
                    <a:lstStyle/>
                    <a:p>
                      <a:pPr marL="0" marR="0" algn="just">
                        <a:lnSpc>
                          <a:spcPct val="100000"/>
                        </a:lnSpc>
                        <a:spcBef>
                          <a:spcPts val="0"/>
                        </a:spcBef>
                        <a:spcAft>
                          <a:spcPts val="0"/>
                        </a:spcAft>
                      </a:pPr>
                      <a:r>
                        <a:rPr lang="en-US" sz="2200" dirty="0" smtClean="0">
                          <a:effectLst>
                            <a:outerShdw blurRad="38100" dist="38100" dir="2700000" algn="tl">
                              <a:srgbClr val="000000">
                                <a:alpha val="43137"/>
                              </a:srgbClr>
                            </a:outerShdw>
                          </a:effectLst>
                        </a:rPr>
                        <a:t>2</a:t>
                      </a:r>
                      <a:endParaRPr lang="en-US" sz="2200" b="0" dirty="0">
                        <a:solidFill>
                          <a:srgbClr val="002060"/>
                        </a:solidFill>
                        <a:effectLst>
                          <a:outerShdw blurRad="38100" dist="38100" dir="2700000" algn="tl">
                            <a:srgbClr val="000000">
                              <a:alpha val="43137"/>
                            </a:srgbClr>
                          </a:outerShdw>
                        </a:effectLst>
                        <a:latin typeface="+mj-lt"/>
                        <a:ea typeface="Calibri"/>
                        <a:cs typeface="Arial"/>
                      </a:endParaRPr>
                    </a:p>
                  </a:txBody>
                  <a:tcPr marL="64622" marR="64622" marT="0" marB="0"/>
                </a:tc>
                <a:tc>
                  <a:txBody>
                    <a:bodyPr/>
                    <a:lstStyle/>
                    <a:p>
                      <a:pPr marL="0" marR="0" algn="just">
                        <a:lnSpc>
                          <a:spcPct val="100000"/>
                        </a:lnSpc>
                        <a:spcBef>
                          <a:spcPts val="0"/>
                        </a:spcBef>
                        <a:spcAft>
                          <a:spcPts val="0"/>
                        </a:spcAft>
                      </a:pPr>
                      <a:r>
                        <a:rPr lang="en-US" sz="2200" dirty="0" err="1">
                          <a:effectLst>
                            <a:outerShdw blurRad="38100" dist="38100" dir="2700000" algn="tl">
                              <a:srgbClr val="000000">
                                <a:alpha val="43137"/>
                              </a:srgbClr>
                            </a:outerShdw>
                          </a:effectLst>
                        </a:rPr>
                        <a:t>berkerjasama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dengan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pihak</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berkuasa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anggota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masyarakat</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menentang</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sebarang</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ideologi</a:t>
                      </a:r>
                      <a:r>
                        <a:rPr lang="en-US" sz="2200" dirty="0">
                          <a:effectLst>
                            <a:outerShdw blurRad="38100" dist="38100" dir="2700000" algn="tl">
                              <a:srgbClr val="000000">
                                <a:alpha val="43137"/>
                              </a:srgbClr>
                            </a:outerShdw>
                          </a:effectLst>
                        </a:rPr>
                        <a:t> yang </a:t>
                      </a:r>
                      <a:r>
                        <a:rPr lang="en-US" sz="2200" dirty="0" err="1">
                          <a:effectLst>
                            <a:outerShdw blurRad="38100" dist="38100" dir="2700000" algn="tl">
                              <a:srgbClr val="000000">
                                <a:alpha val="43137"/>
                              </a:srgbClr>
                            </a:outerShdw>
                          </a:effectLst>
                        </a:rPr>
                        <a:t>salah</a:t>
                      </a:r>
                      <a:r>
                        <a:rPr lang="en-US" sz="2200" dirty="0">
                          <a:effectLst>
                            <a:outerShdw blurRad="38100" dist="38100" dir="2700000" algn="tl">
                              <a:srgbClr val="000000">
                                <a:alpha val="43137"/>
                              </a:srgbClr>
                            </a:outerShdw>
                          </a:effectLst>
                        </a:rPr>
                        <a:t>.</a:t>
                      </a:r>
                      <a:endParaRPr lang="en-US" sz="2200" b="0" dirty="0">
                        <a:solidFill>
                          <a:srgbClr val="002060"/>
                        </a:solidFill>
                        <a:effectLst>
                          <a:outerShdw blurRad="38100" dist="38100" dir="2700000" algn="tl">
                            <a:srgbClr val="000000">
                              <a:alpha val="43137"/>
                            </a:srgbClr>
                          </a:outerShdw>
                        </a:effectLst>
                        <a:latin typeface="+mj-lt"/>
                        <a:ea typeface="Calibri"/>
                        <a:cs typeface="Arial"/>
                      </a:endParaRPr>
                    </a:p>
                  </a:txBody>
                  <a:tcPr marL="64622" marR="64622" marT="0" marB="0"/>
                </a:tc>
              </a:tr>
              <a:tr h="642942">
                <a:tc>
                  <a:txBody>
                    <a:bodyPr/>
                    <a:lstStyle/>
                    <a:p>
                      <a:pPr marL="0" marR="0" algn="just">
                        <a:lnSpc>
                          <a:spcPct val="100000"/>
                        </a:lnSpc>
                        <a:spcBef>
                          <a:spcPts val="0"/>
                        </a:spcBef>
                        <a:spcAft>
                          <a:spcPts val="0"/>
                        </a:spcAft>
                      </a:pPr>
                      <a:r>
                        <a:rPr lang="en-US" sz="2200" dirty="0" smtClean="0">
                          <a:effectLst>
                            <a:outerShdw blurRad="38100" dist="38100" dir="2700000" algn="tl">
                              <a:srgbClr val="000000">
                                <a:alpha val="43137"/>
                              </a:srgbClr>
                            </a:outerShdw>
                          </a:effectLst>
                        </a:rPr>
                        <a:t>3</a:t>
                      </a:r>
                      <a:endParaRPr lang="en-US" sz="2200" b="0" dirty="0">
                        <a:solidFill>
                          <a:srgbClr val="002060"/>
                        </a:solidFill>
                        <a:effectLst>
                          <a:outerShdw blurRad="38100" dist="38100" dir="2700000" algn="tl">
                            <a:srgbClr val="000000">
                              <a:alpha val="43137"/>
                            </a:srgbClr>
                          </a:outerShdw>
                        </a:effectLst>
                        <a:latin typeface="+mj-lt"/>
                        <a:ea typeface="Calibri"/>
                        <a:cs typeface="Arial"/>
                      </a:endParaRPr>
                    </a:p>
                  </a:txBody>
                  <a:tcPr marL="64622" marR="64622" marT="0" marB="0"/>
                </a:tc>
                <a:tc>
                  <a:txBody>
                    <a:bodyPr/>
                    <a:lstStyle/>
                    <a:p>
                      <a:pPr marL="0" marR="0" algn="just">
                        <a:lnSpc>
                          <a:spcPct val="100000"/>
                        </a:lnSpc>
                        <a:spcBef>
                          <a:spcPts val="0"/>
                        </a:spcBef>
                        <a:spcAft>
                          <a:spcPts val="0"/>
                        </a:spcAft>
                      </a:pPr>
                      <a:r>
                        <a:rPr lang="en-US" sz="2200" dirty="0" err="1">
                          <a:effectLst>
                            <a:outerShdw blurRad="38100" dist="38100" dir="2700000" algn="tl">
                              <a:srgbClr val="000000">
                                <a:alpha val="43137"/>
                              </a:srgbClr>
                            </a:outerShdw>
                          </a:effectLst>
                        </a:rPr>
                        <a:t>menjauhkan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diri</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daripada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terlibat</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dengan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perkara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kontroversi</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menyeleweng</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dari</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sudut</a:t>
                      </a:r>
                      <a:r>
                        <a:rPr lang="en-US" sz="2200" dirty="0">
                          <a:effectLst>
                            <a:outerShdw blurRad="38100" dist="38100" dir="2700000" algn="tl">
                              <a:srgbClr val="000000">
                                <a:alpha val="43137"/>
                              </a:srgbClr>
                            </a:outerShdw>
                          </a:effectLst>
                        </a:rPr>
                        <a:t> agama </a:t>
                      </a:r>
                      <a:r>
                        <a:rPr lang="en-US" sz="2200" dirty="0" err="1">
                          <a:effectLst>
                            <a:outerShdw blurRad="38100" dist="38100" dir="2700000" algn="tl">
                              <a:srgbClr val="000000">
                                <a:alpha val="43137"/>
                              </a:srgbClr>
                            </a:outerShdw>
                          </a:effectLst>
                        </a:rPr>
                        <a:t>dan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undang-undang</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negara</a:t>
                      </a:r>
                      <a:r>
                        <a:rPr lang="en-US" sz="2200" dirty="0">
                          <a:effectLst>
                            <a:outerShdw blurRad="38100" dist="38100" dir="2700000" algn="tl">
                              <a:srgbClr val="000000">
                                <a:alpha val="43137"/>
                              </a:srgbClr>
                            </a:outerShdw>
                          </a:effectLst>
                        </a:rPr>
                        <a:t>.</a:t>
                      </a:r>
                      <a:endParaRPr lang="en-US" sz="2200" b="0" dirty="0">
                        <a:solidFill>
                          <a:srgbClr val="002060"/>
                        </a:solidFill>
                        <a:effectLst>
                          <a:outerShdw blurRad="38100" dist="38100" dir="2700000" algn="tl">
                            <a:srgbClr val="000000">
                              <a:alpha val="43137"/>
                            </a:srgbClr>
                          </a:outerShdw>
                        </a:effectLst>
                        <a:latin typeface="+mj-lt"/>
                        <a:ea typeface="Calibri"/>
                        <a:cs typeface="Arial"/>
                      </a:endParaRPr>
                    </a:p>
                  </a:txBody>
                  <a:tcPr marL="64622" marR="64622" marT="0" marB="0"/>
                </a:tc>
              </a:tr>
              <a:tr h="1091054">
                <a:tc>
                  <a:txBody>
                    <a:bodyPr/>
                    <a:lstStyle/>
                    <a:p>
                      <a:pPr marL="0" marR="0" algn="just">
                        <a:lnSpc>
                          <a:spcPct val="100000"/>
                        </a:lnSpc>
                        <a:spcBef>
                          <a:spcPts val="0"/>
                        </a:spcBef>
                        <a:spcAft>
                          <a:spcPts val="0"/>
                        </a:spcAft>
                      </a:pPr>
                      <a:r>
                        <a:rPr lang="en-US" sz="2200" dirty="0" smtClean="0">
                          <a:effectLst>
                            <a:outerShdw blurRad="38100" dist="38100" dir="2700000" algn="tl">
                              <a:srgbClr val="000000">
                                <a:alpha val="43137"/>
                              </a:srgbClr>
                            </a:outerShdw>
                          </a:effectLst>
                        </a:rPr>
                        <a:t>4</a:t>
                      </a:r>
                      <a:endParaRPr lang="en-US" sz="2200" b="0" dirty="0">
                        <a:solidFill>
                          <a:srgbClr val="002060"/>
                        </a:solidFill>
                        <a:effectLst>
                          <a:outerShdw blurRad="38100" dist="38100" dir="2700000" algn="tl">
                            <a:srgbClr val="000000">
                              <a:alpha val="43137"/>
                            </a:srgbClr>
                          </a:outerShdw>
                        </a:effectLst>
                        <a:latin typeface="+mj-lt"/>
                        <a:ea typeface="Calibri"/>
                        <a:cs typeface="Arial"/>
                      </a:endParaRPr>
                    </a:p>
                  </a:txBody>
                  <a:tcPr marL="64622" marR="64622" marT="0" marB="0"/>
                </a:tc>
                <a:tc>
                  <a:txBody>
                    <a:bodyPr/>
                    <a:lstStyle/>
                    <a:p>
                      <a:pPr marL="0" marR="0" algn="just">
                        <a:lnSpc>
                          <a:spcPct val="100000"/>
                        </a:lnSpc>
                        <a:spcBef>
                          <a:spcPts val="0"/>
                        </a:spcBef>
                        <a:spcAft>
                          <a:spcPts val="0"/>
                        </a:spcAft>
                      </a:pPr>
                      <a:r>
                        <a:rPr lang="en-US" sz="2200" dirty="0" err="1">
                          <a:effectLst>
                            <a:outerShdw blurRad="38100" dist="38100" dir="2700000" algn="tl">
                              <a:srgbClr val="000000">
                                <a:alpha val="43137"/>
                              </a:srgbClr>
                            </a:outerShdw>
                          </a:effectLst>
                        </a:rPr>
                        <a:t>aktifkan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peranan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keluarga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dalam</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mendidik</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anak-anak</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dengan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aktiviti</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percambahan</a:t>
                      </a:r>
                      <a:r>
                        <a:rPr lang="en-US" sz="2200" dirty="0">
                          <a:effectLst>
                            <a:outerShdw blurRad="38100" dist="38100" dir="2700000" algn="tl">
                              <a:srgbClr val="000000">
                                <a:alpha val="43137"/>
                              </a:srgbClr>
                            </a:outerShdw>
                          </a:effectLst>
                        </a:rPr>
                        <a:t> idea yang </a:t>
                      </a:r>
                      <a:r>
                        <a:rPr lang="en-US" sz="2200" dirty="0" err="1">
                          <a:effectLst>
                            <a:outerShdw blurRad="38100" dist="38100" dir="2700000" algn="tl">
                              <a:srgbClr val="000000">
                                <a:alpha val="43137"/>
                              </a:srgbClr>
                            </a:outerShdw>
                          </a:effectLst>
                        </a:rPr>
                        <a:t>membina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kerja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amal</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seumpamanya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serta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hindari</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ancaman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perpecahan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konflik</a:t>
                      </a:r>
                      <a:r>
                        <a:rPr lang="en-US" sz="2200" dirty="0">
                          <a:effectLst>
                            <a:outerShdw blurRad="38100" dist="38100" dir="2700000" algn="tl">
                              <a:srgbClr val="000000">
                                <a:alpha val="43137"/>
                              </a:srgbClr>
                            </a:outerShdw>
                          </a:effectLst>
                        </a:rPr>
                        <a:t>.</a:t>
                      </a:r>
                      <a:endParaRPr lang="en-US" sz="2200" b="0" dirty="0">
                        <a:solidFill>
                          <a:srgbClr val="002060"/>
                        </a:solidFill>
                        <a:effectLst>
                          <a:outerShdw blurRad="38100" dist="38100" dir="2700000" algn="tl">
                            <a:srgbClr val="000000">
                              <a:alpha val="43137"/>
                            </a:srgbClr>
                          </a:outerShdw>
                        </a:effectLst>
                        <a:latin typeface="+mj-lt"/>
                        <a:ea typeface="Calibri"/>
                        <a:cs typeface="Arial"/>
                      </a:endParaRPr>
                    </a:p>
                  </a:txBody>
                  <a:tcPr marL="64622" marR="64622" marT="0" marB="0"/>
                </a:tc>
              </a:tr>
              <a:tr h="754918">
                <a:tc>
                  <a:txBody>
                    <a:bodyPr/>
                    <a:lstStyle/>
                    <a:p>
                      <a:pPr marL="0" marR="0" algn="just">
                        <a:lnSpc>
                          <a:spcPct val="100000"/>
                        </a:lnSpc>
                        <a:spcBef>
                          <a:spcPts val="0"/>
                        </a:spcBef>
                        <a:spcAft>
                          <a:spcPts val="0"/>
                        </a:spcAft>
                      </a:pPr>
                      <a:r>
                        <a:rPr lang="en-US" sz="2200" dirty="0" smtClean="0">
                          <a:effectLst>
                            <a:outerShdw blurRad="38100" dist="38100" dir="2700000" algn="tl">
                              <a:srgbClr val="000000">
                                <a:alpha val="43137"/>
                              </a:srgbClr>
                            </a:outerShdw>
                          </a:effectLst>
                        </a:rPr>
                        <a:t>5</a:t>
                      </a:r>
                      <a:endParaRPr lang="en-US" sz="2200" b="0" dirty="0">
                        <a:solidFill>
                          <a:srgbClr val="002060"/>
                        </a:solidFill>
                        <a:effectLst>
                          <a:outerShdw blurRad="38100" dist="38100" dir="2700000" algn="tl">
                            <a:srgbClr val="000000">
                              <a:alpha val="43137"/>
                            </a:srgbClr>
                          </a:outerShdw>
                        </a:effectLst>
                        <a:latin typeface="+mj-lt"/>
                        <a:ea typeface="Calibri"/>
                        <a:cs typeface="Arial"/>
                      </a:endParaRPr>
                    </a:p>
                  </a:txBody>
                  <a:tcPr marL="64622" marR="64622" marT="0" marB="0"/>
                </a:tc>
                <a:tc>
                  <a:txBody>
                    <a:bodyPr/>
                    <a:lstStyle/>
                    <a:p>
                      <a:pPr marL="0" marR="0" algn="just">
                        <a:lnSpc>
                          <a:spcPct val="100000"/>
                        </a:lnSpc>
                        <a:spcBef>
                          <a:spcPts val="0"/>
                        </a:spcBef>
                        <a:spcAft>
                          <a:spcPts val="0"/>
                        </a:spcAft>
                      </a:pPr>
                      <a:r>
                        <a:rPr lang="en-US" sz="2200" dirty="0" err="1">
                          <a:effectLst>
                            <a:outerShdw blurRad="38100" dist="38100" dir="2700000" algn="tl">
                              <a:srgbClr val="000000">
                                <a:alpha val="43137"/>
                              </a:srgbClr>
                            </a:outerShdw>
                          </a:effectLst>
                        </a:rPr>
                        <a:t>dapatkan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nasihat</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dan</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penjelasan</a:t>
                      </a:r>
                      <a:r>
                        <a:rPr lang="en-US" sz="2200" dirty="0">
                          <a:effectLst>
                            <a:outerShdw blurRad="38100" dist="38100" dir="2700000" algn="tl">
                              <a:srgbClr val="000000">
                                <a:alpha val="43137"/>
                              </a:srgbClr>
                            </a:outerShdw>
                          </a:effectLst>
                        </a:rPr>
                        <a:t> yang </a:t>
                      </a:r>
                      <a:r>
                        <a:rPr lang="en-US" sz="2200" dirty="0" err="1">
                          <a:effectLst>
                            <a:outerShdw blurRad="38100" dist="38100" dir="2700000" algn="tl">
                              <a:srgbClr val="000000">
                                <a:alpha val="43137"/>
                              </a:srgbClr>
                            </a:outerShdw>
                          </a:effectLst>
                        </a:rPr>
                        <a:t>tepat</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daripada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pihak</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berkuasa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dari</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semasa</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ke</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semasa</a:t>
                      </a:r>
                      <a:r>
                        <a:rPr lang="en-US" sz="2200" dirty="0">
                          <a:effectLst>
                            <a:outerShdw blurRad="38100" dist="38100" dir="2700000" algn="tl">
                              <a:srgbClr val="000000">
                                <a:alpha val="43137"/>
                              </a:srgbClr>
                            </a:outerShdw>
                          </a:effectLst>
                        </a:rPr>
                        <a:t> </a:t>
                      </a:r>
                      <a:r>
                        <a:rPr lang="en-US" sz="2200" dirty="0" err="1" smtClean="0">
                          <a:effectLst>
                            <a:outerShdw blurRad="38100" dist="38100" dir="2700000" algn="tl">
                              <a:srgbClr val="000000">
                                <a:alpha val="43137"/>
                              </a:srgbClr>
                            </a:outerShdw>
                          </a:effectLst>
                        </a:rPr>
                        <a:t>mengenai</a:t>
                      </a:r>
                      <a:r>
                        <a:rPr lang="en-US" sz="2200" dirty="0" smtClean="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sesuatu</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organisasi</a:t>
                      </a:r>
                      <a:r>
                        <a:rPr lang="en-US" sz="2200" dirty="0">
                          <a:effectLst>
                            <a:outerShdw blurRad="38100" dist="38100" dir="2700000" algn="tl">
                              <a:srgbClr val="000000">
                                <a:alpha val="43137"/>
                              </a:srgbClr>
                            </a:outerShdw>
                          </a:effectLst>
                        </a:rPr>
                        <a:t> yang </a:t>
                      </a:r>
                      <a:r>
                        <a:rPr lang="en-US" sz="2200" dirty="0" err="1">
                          <a:effectLst>
                            <a:outerShdw blurRad="38100" dist="38100" dir="2700000" algn="tl">
                              <a:srgbClr val="000000">
                                <a:alpha val="43137"/>
                              </a:srgbClr>
                            </a:outerShdw>
                          </a:effectLst>
                        </a:rPr>
                        <a:t>diragui</a:t>
                      </a:r>
                      <a:r>
                        <a:rPr lang="en-US" sz="2200" dirty="0">
                          <a:effectLst>
                            <a:outerShdw blurRad="38100" dist="38100" dir="2700000" algn="tl">
                              <a:srgbClr val="000000">
                                <a:alpha val="43137"/>
                              </a:srgbClr>
                            </a:outerShdw>
                          </a:effectLst>
                        </a:rPr>
                        <a:t>.</a:t>
                      </a:r>
                      <a:endParaRPr lang="en-US" sz="2200" b="0" dirty="0">
                        <a:solidFill>
                          <a:srgbClr val="002060"/>
                        </a:solidFill>
                        <a:effectLst>
                          <a:outerShdw blurRad="38100" dist="38100" dir="2700000" algn="tl">
                            <a:srgbClr val="000000">
                              <a:alpha val="43137"/>
                            </a:srgbClr>
                          </a:outerShdw>
                        </a:effectLst>
                        <a:latin typeface="+mj-lt"/>
                        <a:ea typeface="Calibri"/>
                        <a:cs typeface="Arial"/>
                      </a:endParaRPr>
                    </a:p>
                  </a:txBody>
                  <a:tcPr marL="64622" marR="64622" marT="0" marB="0"/>
                </a:tc>
              </a:tr>
            </a:tbl>
          </a:graphicData>
        </a:graphic>
      </p:graphicFrame>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2049" name="Rectangle 1"/>
          <p:cNvSpPr>
            <a:spLocks noChangeArrowheads="1"/>
          </p:cNvSpPr>
          <p:nvPr/>
        </p:nvSpPr>
        <p:spPr bwMode="auto">
          <a:xfrm>
            <a:off x="500034" y="1071546"/>
            <a:ext cx="8001056"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4">
                      <a:satMod val="175000"/>
                      <a:alpha val="40000"/>
                    </a:schemeClr>
                  </a:glow>
                  <a:outerShdw blurRad="76200" dist="50800" dir="5400000" algn="tl" rotWithShape="0">
                    <a:srgbClr val="000000">
                      <a:alpha val="65000"/>
                    </a:srgbClr>
                  </a:outerShdw>
                </a:effectLst>
                <a:latin typeface="QCF_P184" pitchFamily="2" charset="2"/>
                <a:ea typeface="Calibri" pitchFamily="34" charset="0"/>
                <a:cs typeface="Traditional Arabic" pitchFamily="2" charset="-78"/>
              </a:rPr>
              <a:t>أَعُوْذُ بِاللهِ مِنَ الشَّيْطَانِ الرَّجِيْمِ</a:t>
            </a:r>
            <a:endParaRPr kumimoji="0" lang="en-US"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4">
                    <a:satMod val="175000"/>
                    <a:alpha val="40000"/>
                  </a:schemeClr>
                </a:glow>
                <a:outerShdw blurRad="76200" dist="50800" dir="5400000" algn="tl" rotWithShape="0">
                  <a:srgbClr val="000000">
                    <a:alpha val="65000"/>
                  </a:srgbClr>
                </a:outerShdw>
              </a:effectLst>
              <a:latin typeface="QCF_P184" pitchFamily="2" charset="2"/>
              <a:ea typeface="Calibri" pitchFamily="34" charset="0"/>
              <a:cs typeface="Traditional Arabic" pitchFamily="2" charset="-78"/>
            </a:endParaRPr>
          </a:p>
          <a:p>
            <a:pPr marL="0" marR="0" lvl="0" indent="0" algn="ctr" defTabSz="914400" rtl="1" eaLnBrk="1" fontAlgn="base" latinLnBrk="0" hangingPunct="1">
              <a:lnSpc>
                <a:spcPct val="150000"/>
              </a:lnSpc>
              <a:spcBef>
                <a:spcPct val="0"/>
              </a:spcBef>
              <a:spcAft>
                <a:spcPct val="0"/>
              </a:spcAft>
              <a:buClrTx/>
              <a:buSzTx/>
              <a:buFontTx/>
              <a:buNone/>
              <a:tabLst/>
            </a:pPr>
            <a:r>
              <a:rPr kumimoji="0" lang="ar-SA"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4">
                      <a:satMod val="175000"/>
                      <a:alpha val="40000"/>
                    </a:schemeClr>
                  </a:glow>
                  <a:outerShdw blurRad="76200" dist="50800" dir="5400000" algn="tl" rotWithShape="0">
                    <a:srgbClr val="000000">
                      <a:alpha val="65000"/>
                    </a:srgbClr>
                  </a:outerShdw>
                </a:effectLst>
                <a:latin typeface="QCF_P184" pitchFamily="2" charset="2"/>
                <a:ea typeface="Calibri" pitchFamily="34" charset="0"/>
                <a:cs typeface="QCF_P184" pitchFamily="2" charset="2"/>
              </a:rPr>
              <a:t>ﯻ ﯼ ﯽ ﯾ ﯿ ﰀ ﰁ ﰂ ﰃ ﰄ ﰅ ﰆ ﰇ ﰈ ﰉ</a:t>
            </a:r>
            <a:r>
              <a:rPr kumimoji="0" lang="ar-SA"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4">
                      <a:satMod val="175000"/>
                      <a:alpha val="40000"/>
                    </a:schemeClr>
                  </a:glow>
                  <a:outerShdw blurRad="76200" dist="50800" dir="5400000" algn="tl" rotWithShape="0">
                    <a:srgbClr val="000000">
                      <a:alpha val="65000"/>
                    </a:srgbClr>
                  </a:outerShdw>
                </a:effectLst>
                <a:latin typeface="QCF_P185" pitchFamily="2" charset="2"/>
                <a:ea typeface="Calibri" pitchFamily="34" charset="0"/>
                <a:cs typeface="QCF_P185" pitchFamily="2" charset="2"/>
              </a:rPr>
              <a:t>ﭑ ﭒ ﭓ ﭔ ﭕ ﭖ ﭗ ﭘ ﭙ ﭚ ﭛ ﭜ ﭝ ﭞ</a:t>
            </a:r>
            <a:endParaRPr kumimoji="0" lang="ar-SA" sz="2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4">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11" name="Rectangle 10"/>
          <p:cNvSpPr/>
          <p:nvPr/>
        </p:nvSpPr>
        <p:spPr>
          <a:xfrm>
            <a:off x="214282" y="4326633"/>
            <a:ext cx="8715436" cy="203132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b="1" spc="50" dirty="0" err="1">
                <a:ln w="11430"/>
                <a:solidFill>
                  <a:srgbClr val="FF0000"/>
                </a:solidFill>
                <a:effectLst>
                  <a:outerShdw blurRad="76200" dist="50800" dir="5400000" algn="tl" rotWithShape="0">
                    <a:srgbClr val="000000">
                      <a:alpha val="65000"/>
                    </a:srgbClr>
                  </a:outerShdw>
                </a:effectLst>
              </a:rPr>
              <a:t>Maksudnya</a:t>
            </a:r>
            <a:r>
              <a:rPr lang="en-US" b="1" spc="50" dirty="0">
                <a:ln w="11430"/>
                <a:solidFill>
                  <a:srgbClr val="FF0000"/>
                </a:solidFill>
                <a:effectLst>
                  <a:outerShdw blurRad="76200" dist="50800" dir="5400000" algn="tl" rotWithShape="0">
                    <a:srgbClr val="000000">
                      <a:alpha val="65000"/>
                    </a:srgbClr>
                  </a:outerShdw>
                </a:effectLst>
              </a:rPr>
              <a:t>:</a:t>
            </a:r>
            <a:r>
              <a:rPr lang="en-US" b="1" spc="50" dirty="0">
                <a:ln w="11430"/>
                <a:solidFill>
                  <a:srgbClr val="002060"/>
                </a:solidFill>
                <a:effectLst>
                  <a:outerShdw blurRad="76200" dist="50800" dir="5400000" algn="tl" rotWithShape="0">
                    <a:srgbClr val="000000">
                      <a:alpha val="65000"/>
                    </a:srgbClr>
                  </a:outerShdw>
                </a:effectLst>
              </a:rPr>
              <a:t> </a:t>
            </a:r>
            <a:r>
              <a:rPr lang="en-US" b="1" i="1" spc="50" dirty="0">
                <a:ln w="11430"/>
                <a:solidFill>
                  <a:srgbClr val="002060"/>
                </a:solidFill>
                <a:effectLst>
                  <a:outerShdw blurRad="76200" dist="50800" dir="5400000" algn="tl" rotWithShape="0">
                    <a:srgbClr val="000000">
                      <a:alpha val="65000"/>
                    </a:srgbClr>
                  </a:outerShdw>
                </a:effectLst>
              </a:rPr>
              <a:t>“Dan </a:t>
            </a:r>
            <a:r>
              <a:rPr lang="en-US" b="1" i="1" spc="50" dirty="0" err="1">
                <a:ln w="11430"/>
                <a:solidFill>
                  <a:srgbClr val="002060"/>
                </a:solidFill>
                <a:effectLst>
                  <a:outerShdw blurRad="76200" dist="50800" dir="5400000" algn="tl" rotWithShape="0">
                    <a:srgbClr val="000000">
                      <a:alpha val="65000"/>
                    </a:srgbClr>
                  </a:outerShdw>
                </a:effectLst>
              </a:rPr>
              <a:t>jika</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mereka</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pihak</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musuh</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cenderung</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kepada</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perdamaian</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maka</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engkau</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juga</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hendaklah</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cenderung</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kepadanya</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serta</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bertawakkallah</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kepada</a:t>
            </a:r>
            <a:r>
              <a:rPr lang="en-US" b="1" i="1" spc="50" dirty="0">
                <a:ln w="11430"/>
                <a:solidFill>
                  <a:srgbClr val="002060"/>
                </a:solidFill>
                <a:effectLst>
                  <a:outerShdw blurRad="76200" dist="50800" dir="5400000" algn="tl" rotWithShape="0">
                    <a:srgbClr val="000000">
                      <a:alpha val="65000"/>
                    </a:srgbClr>
                  </a:outerShdw>
                </a:effectLst>
              </a:rPr>
              <a:t> Allah. </a:t>
            </a:r>
            <a:r>
              <a:rPr lang="en-US" b="1" i="1" spc="50" dirty="0" err="1">
                <a:ln w="11430"/>
                <a:solidFill>
                  <a:srgbClr val="002060"/>
                </a:solidFill>
                <a:effectLst>
                  <a:outerShdw blurRad="76200" dist="50800" dir="5400000" algn="tl" rotWithShape="0">
                    <a:srgbClr val="000000">
                      <a:alpha val="65000"/>
                    </a:srgbClr>
                  </a:outerShdw>
                </a:effectLst>
              </a:rPr>
              <a:t>Sesungguhnya</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ia</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Maha</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Mendengar</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lagi</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Maha</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Mengetahui</a:t>
            </a:r>
            <a:r>
              <a:rPr lang="en-US" b="1" i="1" spc="50" dirty="0">
                <a:ln w="11430"/>
                <a:solidFill>
                  <a:srgbClr val="002060"/>
                </a:solidFill>
                <a:effectLst>
                  <a:outerShdw blurRad="76200" dist="50800" dir="5400000" algn="tl" rotWithShape="0">
                    <a:srgbClr val="000000">
                      <a:alpha val="65000"/>
                    </a:srgbClr>
                  </a:outerShdw>
                </a:effectLst>
              </a:rPr>
              <a:t>. Dan </a:t>
            </a:r>
            <a:r>
              <a:rPr lang="en-US" b="1" i="1" spc="50" dirty="0" err="1">
                <a:ln w="11430"/>
                <a:solidFill>
                  <a:srgbClr val="002060"/>
                </a:solidFill>
                <a:effectLst>
                  <a:outerShdw blurRad="76200" dist="50800" dir="5400000" algn="tl" rotWithShape="0">
                    <a:srgbClr val="000000">
                      <a:alpha val="65000"/>
                    </a:srgbClr>
                  </a:outerShdw>
                </a:effectLst>
              </a:rPr>
              <a:t>jika</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mereka</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bertujuan</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hendak</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menipumu</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maka</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sesungguhnya</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cukuplah</a:t>
            </a:r>
            <a:r>
              <a:rPr lang="en-US" b="1" i="1" spc="50" dirty="0">
                <a:ln w="11430"/>
                <a:solidFill>
                  <a:srgbClr val="002060"/>
                </a:solidFill>
                <a:effectLst>
                  <a:outerShdw blurRad="76200" dist="50800" dir="5400000" algn="tl" rotWithShape="0">
                    <a:srgbClr val="000000">
                      <a:alpha val="65000"/>
                    </a:srgbClr>
                  </a:outerShdw>
                </a:effectLst>
              </a:rPr>
              <a:t> Allah (</a:t>
            </a:r>
            <a:r>
              <a:rPr lang="en-US" b="1" i="1" spc="50" dirty="0" err="1">
                <a:ln w="11430"/>
                <a:solidFill>
                  <a:srgbClr val="002060"/>
                </a:solidFill>
                <a:effectLst>
                  <a:outerShdw blurRad="76200" dist="50800" dir="5400000" algn="tl" rotWithShape="0">
                    <a:srgbClr val="000000">
                      <a:alpha val="65000"/>
                    </a:srgbClr>
                  </a:outerShdw>
                </a:effectLst>
              </a:rPr>
              <a:t>menjaga</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dan</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memberikan</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perlindungan</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kepadamu</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Dialah</a:t>
            </a:r>
            <a:r>
              <a:rPr lang="en-US" b="1" i="1" spc="50" dirty="0">
                <a:ln w="11430"/>
                <a:solidFill>
                  <a:srgbClr val="002060"/>
                </a:solidFill>
                <a:effectLst>
                  <a:outerShdw blurRad="76200" dist="50800" dir="5400000" algn="tl" rotWithShape="0">
                    <a:srgbClr val="000000">
                      <a:alpha val="65000"/>
                    </a:srgbClr>
                  </a:outerShdw>
                </a:effectLst>
              </a:rPr>
              <a:t> yang </a:t>
            </a:r>
            <a:r>
              <a:rPr lang="en-US" b="1" i="1" spc="50" dirty="0" err="1">
                <a:ln w="11430"/>
                <a:solidFill>
                  <a:srgbClr val="002060"/>
                </a:solidFill>
                <a:effectLst>
                  <a:outerShdw blurRad="76200" dist="50800" dir="5400000" algn="tl" rotWithShape="0">
                    <a:srgbClr val="000000">
                      <a:alpha val="65000"/>
                    </a:srgbClr>
                  </a:outerShdw>
                </a:effectLst>
              </a:rPr>
              <a:t>menguatkanmu</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dengan</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pertolongan-Nya</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dan</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dengan</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sokongan</a:t>
            </a:r>
            <a:r>
              <a:rPr lang="en-US" b="1" i="1" spc="50" dirty="0">
                <a:ln w="11430"/>
                <a:solidFill>
                  <a:srgbClr val="002060"/>
                </a:solidFill>
                <a:effectLst>
                  <a:outerShdw blurRad="76200" dist="50800" dir="5400000" algn="tl" rotWithShape="0">
                    <a:srgbClr val="000000">
                      <a:alpha val="65000"/>
                    </a:srgbClr>
                  </a:outerShdw>
                </a:effectLst>
              </a:rPr>
              <a:t>) </a:t>
            </a:r>
            <a:r>
              <a:rPr lang="en-US" b="1" i="1" spc="50" dirty="0" err="1">
                <a:ln w="11430"/>
                <a:solidFill>
                  <a:srgbClr val="002060"/>
                </a:solidFill>
                <a:effectLst>
                  <a:outerShdw blurRad="76200" dist="50800" dir="5400000" algn="tl" rotWithShape="0">
                    <a:srgbClr val="000000">
                      <a:alpha val="65000"/>
                    </a:srgbClr>
                  </a:outerShdw>
                </a:effectLst>
              </a:rPr>
              <a:t>orang-orang</a:t>
            </a:r>
            <a:r>
              <a:rPr lang="en-US" b="1" i="1" spc="50" dirty="0">
                <a:ln w="11430"/>
                <a:solidFill>
                  <a:srgbClr val="002060"/>
                </a:solidFill>
                <a:effectLst>
                  <a:outerShdw blurRad="76200" dist="50800" dir="5400000" algn="tl" rotWithShape="0">
                    <a:srgbClr val="000000">
                      <a:alpha val="65000"/>
                    </a:srgbClr>
                  </a:outerShdw>
                </a:effectLst>
              </a:rPr>
              <a:t> yang </a:t>
            </a:r>
            <a:r>
              <a:rPr lang="en-US" b="1" i="1" spc="50" dirty="0" err="1">
                <a:ln w="11430"/>
                <a:solidFill>
                  <a:srgbClr val="002060"/>
                </a:solidFill>
                <a:effectLst>
                  <a:outerShdw blurRad="76200" dist="50800" dir="5400000" algn="tl" rotWithShape="0">
                    <a:srgbClr val="000000">
                      <a:alpha val="65000"/>
                    </a:srgbClr>
                  </a:outerShdw>
                </a:effectLst>
              </a:rPr>
              <a:t>beriman</a:t>
            </a:r>
            <a:r>
              <a:rPr lang="en-US" b="1" i="1" spc="50" dirty="0">
                <a:ln w="11430"/>
                <a:solidFill>
                  <a:srgbClr val="002060"/>
                </a:solidFill>
                <a:effectLst>
                  <a:outerShdw blurRad="76200" dist="50800" dir="5400000" algn="tl" rotWithShape="0">
                    <a:srgbClr val="000000">
                      <a:alpha val="65000"/>
                    </a:srgbClr>
                  </a:outerShdw>
                </a:effectLst>
              </a:rPr>
              <a:t>.”</a:t>
            </a:r>
            <a:r>
              <a:rPr lang="en-US" b="1" spc="50" dirty="0">
                <a:ln w="11430"/>
                <a:solidFill>
                  <a:srgbClr val="002060"/>
                </a:solidFill>
                <a:effectLst>
                  <a:outerShdw blurRad="76200" dist="50800" dir="5400000" algn="tl" rotWithShape="0">
                    <a:srgbClr val="000000">
                      <a:alpha val="65000"/>
                    </a:srgbClr>
                  </a:outerShdw>
                </a:effectLst>
              </a:rPr>
              <a:t> (</a:t>
            </a:r>
            <a:r>
              <a:rPr lang="en-US" b="1" spc="50" dirty="0" err="1">
                <a:ln w="11430"/>
                <a:solidFill>
                  <a:srgbClr val="002060"/>
                </a:solidFill>
                <a:effectLst>
                  <a:outerShdw blurRad="76200" dist="50800" dir="5400000" algn="tl" rotWithShape="0">
                    <a:srgbClr val="000000">
                      <a:alpha val="65000"/>
                    </a:srgbClr>
                  </a:outerShdw>
                </a:effectLst>
              </a:rPr>
              <a:t>Surah</a:t>
            </a:r>
            <a:r>
              <a:rPr lang="en-US" b="1" spc="50" dirty="0">
                <a:ln w="11430"/>
                <a:solidFill>
                  <a:srgbClr val="002060"/>
                </a:solidFill>
                <a:effectLst>
                  <a:outerShdw blurRad="76200" dist="50800" dir="5400000" algn="tl" rotWithShape="0">
                    <a:srgbClr val="000000">
                      <a:alpha val="65000"/>
                    </a:srgbClr>
                  </a:outerShdw>
                </a:effectLst>
              </a:rPr>
              <a:t> al-</a:t>
            </a:r>
            <a:r>
              <a:rPr lang="en-US" b="1" spc="50" dirty="0" err="1">
                <a:ln w="11430"/>
                <a:solidFill>
                  <a:srgbClr val="002060"/>
                </a:solidFill>
                <a:effectLst>
                  <a:outerShdw blurRad="76200" dist="50800" dir="5400000" algn="tl" rotWithShape="0">
                    <a:srgbClr val="000000">
                      <a:alpha val="65000"/>
                    </a:srgbClr>
                  </a:outerShdw>
                </a:effectLst>
              </a:rPr>
              <a:t>Anfal</a:t>
            </a:r>
            <a:r>
              <a:rPr lang="en-US" b="1" spc="50" dirty="0">
                <a:ln w="11430"/>
                <a:solidFill>
                  <a:srgbClr val="002060"/>
                </a:solidFill>
                <a:effectLst>
                  <a:outerShdw blurRad="76200" dist="50800" dir="5400000" algn="tl" rotWithShape="0">
                    <a:srgbClr val="000000">
                      <a:alpha val="65000"/>
                    </a:srgbClr>
                  </a:outerShdw>
                </a:effectLst>
              </a:rPr>
              <a:t>: 61-62)</a:t>
            </a: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642910" y="1285860"/>
            <a:ext cx="7858180" cy="41780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ar-SA" sz="3600" b="1" i="0" u="none" strike="noStrike" spc="50" normalizeH="0" baseline="0" dirty="0" smtClean="0">
                <a:ln w="11430"/>
                <a:solidFill>
                  <a:srgbClr val="002060"/>
                </a:solidFill>
                <a:effectLst>
                  <a:glow rad="101600">
                    <a:schemeClr val="accent6">
                      <a:satMod val="175000"/>
                      <a:alpha val="40000"/>
                    </a:schemeClr>
                  </a:glow>
                  <a:outerShdw blurRad="76200" dist="50800" dir="5400000" algn="tl" rotWithShape="0">
                    <a:srgbClr val="000000">
                      <a:alpha val="65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200" b="1" i="0" u="none" strike="noStrike" spc="50" normalizeH="0" baseline="0" dirty="0" smtClean="0">
              <a:ln w="11430"/>
              <a:solidFill>
                <a:srgbClr val="002060"/>
              </a:solidFill>
              <a:effectLst>
                <a:glow rad="101600">
                  <a:schemeClr val="accent6">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786050" y="2714620"/>
            <a:ext cx="4181209" cy="1015663"/>
          </a:xfrm>
          <a:prstGeom prst="rect">
            <a:avLst/>
          </a:prstGeom>
          <a:noFill/>
        </p:spPr>
        <p:txBody>
          <a:bodyPr wrap="none">
            <a:spAutoFit/>
          </a:bodyPr>
          <a:lstStyle/>
          <a:p>
            <a:r>
              <a:rPr lang="en-US" sz="6000" dirty="0" smtClean="0">
                <a:ln>
                  <a:solidFill>
                    <a:srgbClr val="FF0000"/>
                  </a:solidFill>
                </a:ln>
                <a:solidFill>
                  <a:srgbClr val="FF9999"/>
                </a:solidFill>
                <a:effectLst>
                  <a:glow rad="101600">
                    <a:schemeClr val="tx1">
                      <a:alpha val="60000"/>
                    </a:schemeClr>
                  </a:glow>
                </a:effectLst>
                <a:latin typeface="Gloucester MT Extra Condensed" pitchFamily="18" charset="0"/>
                <a:cs typeface="Times New Roman" pitchFamily="18" charset="0"/>
              </a:rPr>
              <a:t>KHUTBAH KEDUA</a:t>
            </a:r>
            <a:endParaRPr lang="en-US" sz="6000" dirty="0">
              <a:solidFill>
                <a:srgbClr val="FF9999"/>
              </a:solidFill>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428736"/>
            <a:ext cx="8358246" cy="1938992"/>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Rectangle 11"/>
          <p:cNvSpPr/>
          <p:nvPr/>
        </p:nvSpPr>
        <p:spPr>
          <a:xfrm>
            <a:off x="357158" y="3517661"/>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561446"/>
            <a:ext cx="8429684" cy="1938992"/>
          </a:xfrm>
          <a:prstGeom prst="rect">
            <a:avLst/>
          </a:prstGeom>
        </p:spPr>
        <p:txBody>
          <a:bodyPr wrap="square">
            <a:spAutoFit/>
          </a:bodyPr>
          <a:lstStyle/>
          <a:p>
            <a:pPr algn="just" rtl="1"/>
            <a:r>
              <a:rPr lang="ar-SA" sz="4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endParaRPr>
          </a:p>
        </p:txBody>
      </p:sp>
      <p:pic>
        <p:nvPicPr>
          <p:cNvPr id="12"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14348" y="3889703"/>
            <a:ext cx="8018459" cy="2253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500174"/>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Rectangle 11"/>
          <p:cNvSpPr/>
          <p:nvPr/>
        </p:nvSpPr>
        <p:spPr>
          <a:xfrm>
            <a:off x="428596" y="4786322"/>
            <a:ext cx="8429684" cy="1323439"/>
          </a:xfrm>
          <a:prstGeom prst="rect">
            <a:avLst/>
          </a:prstGeom>
        </p:spPr>
        <p:txBody>
          <a:bodyPr wrap="square">
            <a:spAutoFit/>
          </a:bodyPr>
          <a:lstStyle/>
          <a:p>
            <a:pPr algn="just" rtl="1"/>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500174"/>
            <a:ext cx="8643998" cy="4401205"/>
          </a:xfrm>
          <a:prstGeom prst="rect">
            <a:avLst/>
          </a:prstGeom>
        </p:spPr>
        <p:txBody>
          <a:bodyPr wrap="square">
            <a:spAutoFit/>
          </a:bodyPr>
          <a:lstStyle/>
          <a:p>
            <a:pPr algn="just" rtl="1"/>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بضيندا</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يغ</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دفرتوان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مَوْلاَنَا الْمَلِكُ الْمُعْتَصِمُ بِا اللهِ مُحِبُّ الدِّيْنِ </a:t>
            </a:r>
            <a:r>
              <a:rPr kumimoji="0" lang="ar-SA" altLang="zh-CN" sz="4000" i="0" u="none" strike="noStrike" normalizeH="0" baseline="0" dirty="0" smtClean="0">
                <a:ln w="18415" cmpd="sng">
                  <a:solidFill>
                    <a:srgbClr val="FF0000"/>
                  </a:solidFill>
                  <a:prstDash val="solid"/>
                </a:ln>
                <a:solidFill>
                  <a:srgbClr val="FF0000"/>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توانكو الْحَاجَّ عَبْدَ الْحَلِيْمِ مُعَظَّمْ شَاهُ إِبْنَ الْمَرْحُوْمِ اَلْسُّلْطَانِ بَدْلِي شَاهُ،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w="18415" cmpd="sng">
                  <a:solidFill>
                    <a:srgbClr val="FF0000"/>
                  </a:solidFill>
                  <a:prstDash val="solid"/>
                </a:ln>
                <a:solidFill>
                  <a:srgbClr val="FF0000"/>
                </a:solidFill>
                <a:effectLst>
                  <a:glow rad="139700">
                    <a:schemeClr val="accent4">
                      <a:satMod val="175000"/>
                      <a:alpha val="40000"/>
                    </a:schemeClr>
                  </a:glow>
                  <a:outerShdw blurRad="38100" dist="38100" dir="2700000" algn="tl">
                    <a:srgbClr val="000000">
                      <a:alpha val="43137"/>
                    </a:srgbClr>
                  </a:outerShdw>
                </a:effectLst>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w="18415" cmpd="sng">
                  <a:solidFill>
                    <a:srgbClr val="FF0000"/>
                  </a:solidFill>
                  <a:prstDash val="solid"/>
                </a:ln>
                <a:solidFill>
                  <a:srgbClr val="FF0000"/>
                </a:solidFill>
                <a:effectLst>
                  <a:glow rad="139700">
                    <a:schemeClr val="accent4">
                      <a:satMod val="175000"/>
                      <a:alpha val="40000"/>
                    </a:schemeClr>
                  </a:glow>
                </a:effectLst>
                <a:latin typeface="Arb Naskh" charset="2"/>
                <a:ea typeface="SimSun" pitchFamily="2" charset="-122"/>
                <a:cs typeface="Jawi - Biasa"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فوتري</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سرتا قرابة</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دراج  سكالين.</a:t>
            </a:r>
            <a:endParaRPr lang="en-US" sz="4000" dirty="0">
              <a:ln w="18415" cmpd="sng">
                <a:solidFill>
                  <a:srgbClr val="002060"/>
                </a:solidFill>
                <a:prstDash val="solid"/>
              </a:ln>
              <a:solidFill>
                <a:srgbClr val="002060"/>
              </a:solidFill>
              <a:effectLst>
                <a:glow rad="139700">
                  <a:schemeClr val="accent4">
                    <a:satMod val="175000"/>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643050"/>
            <a:ext cx="8501122" cy="440120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يا الله</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يا توهن كامي</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i="0" u="none" strike="noStrike" normalizeH="0" baseline="30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ء</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ن</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ككلكنله فرفادوان دكلاغن كامي</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 معمور</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دان سلامت سفنجغ زمان.</a:t>
            </a:r>
            <a:endParaRPr kumimoji="0" lang="ar-SA" altLang="zh-CN" sz="4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6" cstate="print"/>
          <a:srcRect/>
          <a:stretch>
            <a:fillRect/>
          </a:stretch>
        </p:blipFill>
        <p:spPr bwMode="auto">
          <a:xfrm>
            <a:off x="428596" y="1928801"/>
            <a:ext cx="8143932" cy="1395410"/>
          </a:xfrm>
          <a:prstGeom prst="rect">
            <a:avLst/>
          </a:prstGeom>
          <a:noFill/>
          <a:ln w="9525">
            <a:no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pic>
        <p:nvPicPr>
          <p:cNvPr id="12" name="Picture 1"/>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71472" y="3500438"/>
            <a:ext cx="8143932" cy="1857388"/>
          </a:xfrm>
          <a:prstGeom prst="rect">
            <a:avLst/>
          </a:prstGeom>
          <a:noFill/>
          <a:ln>
            <a:noFill/>
          </a:ln>
          <a:effectLst>
            <a:glow rad="101600">
              <a:schemeClr val="accent3">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113464"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SYAHADAH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latin typeface="+mj-lt"/>
            </a:endParaRPr>
          </a:p>
        </p:txBody>
      </p:sp>
      <p:sp>
        <p:nvSpPr>
          <p:cNvPr id="12" name="Rectangle 1"/>
          <p:cNvSpPr>
            <a:spLocks noChangeArrowheads="1"/>
          </p:cNvSpPr>
          <p:nvPr/>
        </p:nvSpPr>
        <p:spPr bwMode="auto">
          <a:xfrm>
            <a:off x="642910" y="2348393"/>
            <a:ext cx="79248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أَشْهَدُ أَنْ لآ إِلَهَ إِلاَّ اللهُ وَحْدَهُ لاَ شَرِيْكَ لَهُ،</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2" charset="-78"/>
                <a:ea typeface="Times New Roman" pitchFamily="18" charset="0"/>
                <a:cs typeface="Traditional Arabic" pitchFamily="2" charset="-78"/>
              </a:rPr>
              <a:t>وَأَشْهَدُ أَنَّ مُحَمَّدًا عَبْدُهُ وَرَسُوْلُهُ</a:t>
            </a:r>
            <a:endParaRPr kumimoji="0" lang="en-US"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5" name="Rectangle 14"/>
          <p:cNvSpPr/>
          <p:nvPr/>
        </p:nvSpPr>
        <p:spPr>
          <a:xfrm>
            <a:off x="1357290" y="3943183"/>
            <a:ext cx="6715172" cy="1569660"/>
          </a:xfrm>
          <a:prstGeom prst="rect">
            <a:avLst/>
          </a:prstGeom>
        </p:spPr>
        <p:txBody>
          <a:bodyPr wrap="square">
            <a:spAutoFit/>
          </a:bodyPr>
          <a:lstStyle/>
          <a:p>
            <a:pPr lvl="0" algn="just" eaLnBrk="0" fontAlgn="base" hangingPunct="0">
              <a:lnSpc>
                <a:spcPct val="150000"/>
              </a:lnSpc>
              <a:spcBef>
                <a:spcPct val="0"/>
              </a:spcBef>
              <a:spcAft>
                <a:spcPct val="0"/>
              </a:spcAft>
            </a:pP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Aku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bersaksi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bahawa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tiada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tuhan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layak</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disembah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melainkan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Allah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Maha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Esa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p>
          <a:p>
            <a:pPr lvl="0" algn="just" eaLnBrk="0" fontAlgn="base" hangingPunct="0">
              <a:lnSpc>
                <a:spcPct val="150000"/>
              </a:lnSpc>
              <a:spcBef>
                <a:spcPct val="0"/>
              </a:spcBef>
              <a:spcAft>
                <a:spcPct val="0"/>
              </a:spcAft>
            </a:pPr>
            <a:r>
              <a:rPr lang="en-US" sz="1600" i="1"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juga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bersaksi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bahawa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Nabi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kami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Muhammad SAW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adalah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hambaNya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RasulNya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endPar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857224" y="1526527"/>
            <a:ext cx="7715272" cy="2473977"/>
          </a:xfrm>
          <a:prstGeom prst="rect">
            <a:avLst/>
          </a:prstGeom>
          <a:noFill/>
          <a:ln>
            <a:noFill/>
          </a:ln>
          <a:effectLst>
            <a:glow rad="139700">
              <a:schemeClr val="accent3">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8596" y="4204652"/>
            <a:ext cx="8358246" cy="1938992"/>
          </a:xfrm>
          <a:prstGeom prst="rect">
            <a:avLst/>
          </a:prstGeom>
        </p:spPr>
        <p:txBody>
          <a:bodyPr wrap="square">
            <a:spAutoFit/>
          </a:bodyPr>
          <a:lstStyle/>
          <a:p>
            <a:pPr algn="ctr" rtl="1"/>
            <a:r>
              <a:rPr lang="ar-SA" sz="40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868" y="1214422"/>
            <a:ext cx="1802096"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SELAWAT</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latin typeface="+mj-lt"/>
            </a:endParaRPr>
          </a:p>
        </p:txBody>
      </p:sp>
      <p:sp>
        <p:nvSpPr>
          <p:cNvPr id="12" name="Rectangle 11"/>
          <p:cNvSpPr/>
          <p:nvPr/>
        </p:nvSpPr>
        <p:spPr>
          <a:xfrm>
            <a:off x="857224" y="1934166"/>
            <a:ext cx="7715304" cy="20390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eaLnBrk="0" hangingPunct="0">
              <a:lnSpc>
                <a:spcPct val="150000"/>
              </a:lnSpc>
            </a:pPr>
            <a:r>
              <a:rPr lang="ar-SA"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اللَّهُمَّ صَلِّ عَلَى سَيِّدِنَا مُحَمَّدٍ وَعَلَى آلِهِ الأَطْهَارِ وَأَصْحَابِهِ الأَخْيَارِ وَ سَلِّمْ تَسْلِيمًا كَثِيْرًا</a:t>
            </a:r>
            <a:endParaRPr kumimoji="0" lang="en-US"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5" name="Rectangle 14"/>
          <p:cNvSpPr/>
          <p:nvPr/>
        </p:nvSpPr>
        <p:spPr>
          <a:xfrm>
            <a:off x="1071538" y="4291620"/>
            <a:ext cx="7286676" cy="1200329"/>
          </a:xfrm>
          <a:prstGeom prst="rect">
            <a:avLst/>
          </a:prstGeom>
        </p:spPr>
        <p:txBody>
          <a:bodyPr wrap="square">
            <a:spAutoFit/>
          </a:bodyPr>
          <a:lstStyle/>
          <a:p>
            <a:pPr lvl="0" algn="just" eaLnBrk="0" fontAlgn="base" hangingPunct="0">
              <a:lnSpc>
                <a:spcPct val="150000"/>
              </a:lnSpc>
              <a:spcBef>
                <a:spcPct val="0"/>
              </a:spcBef>
              <a:spcAft>
                <a:spcPct val="0"/>
              </a:spcAft>
            </a:pP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Ya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Allah,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cucurilah</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rahmat</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sejahtera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ke</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atas</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junjungan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Times New Roman" pitchFamily="18" charset="0"/>
              </a:rPr>
              <a:t>kami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Times New Roman" pitchFamily="18" charset="0"/>
                <a:cs typeface="Arial" pitchFamily="34"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Nabi</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Muhammad SAW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serta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ke</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atas</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keluarga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seluruh</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sahabat</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baginda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GB"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dengan</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 </a:t>
            </a:r>
            <a:r>
              <a:rPr lang="en-US" sz="1600" i="1"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kesejahteraan</a:t>
            </a:r>
            <a:r>
              <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banyak</a:t>
            </a:r>
            <a:r>
              <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mereka</a:t>
            </a:r>
            <a:r>
              <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semua</a:t>
            </a:r>
            <a:r>
              <a:rPr lang="en-GB"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Calibri" pitchFamily="34" charset="0"/>
                <a:cs typeface="Times New Roman" pitchFamily="18" charset="0"/>
              </a:rPr>
              <a:t>.</a:t>
            </a:r>
            <a:endPar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928662" y="1585729"/>
            <a:ext cx="7358114" cy="20390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lnSpc>
                <a:spcPct val="150000"/>
              </a:lnSpc>
            </a:pPr>
            <a:r>
              <a:rPr lang="ar-SA"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أَمَّـا بَعْـدُ، فَيَـا عِبَـادَ اللهِ، اِتَّقُـواْ اللهَ حَقَّ تُقَـاتِهِ وَلاَ تَمُـوْتُنَّ إِلاَّ وَأَنْتُـمْ مُسْلِمُوْنَ</a:t>
            </a:r>
            <a:endParaRPr kumimoji="0" lang="ar-SA" sz="4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2" name="Rectangle 11"/>
          <p:cNvSpPr/>
          <p:nvPr/>
        </p:nvSpPr>
        <p:spPr>
          <a:xfrm>
            <a:off x="1071538" y="3943183"/>
            <a:ext cx="7286676" cy="1154675"/>
          </a:xfrm>
          <a:prstGeom prst="rect">
            <a:avLst/>
          </a:prstGeom>
        </p:spPr>
        <p:txBody>
          <a:bodyPr wrap="square">
            <a:spAutoFit/>
          </a:bodyPr>
          <a:lstStyle/>
          <a:p>
            <a:pPr lvl="0" algn="just" eaLnBrk="0" fontAlgn="base" hangingPunct="0">
              <a:lnSpc>
                <a:spcPct val="150000"/>
              </a:lnSpc>
              <a:spcBef>
                <a:spcPct val="0"/>
              </a:spcBef>
              <a:spcAft>
                <a:spcPct val="0"/>
              </a:spcAft>
            </a:pP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Seterusnya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wahai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hamba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Allah,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bertaqwalah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kepada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Allah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dengan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sebenar-benar</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taqwa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jangan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sekali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-kali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mati</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melainkan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dalam</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keadaan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imes New Roman" pitchFamily="18" charset="0"/>
              </a:rPr>
              <a:t> Islam.</a:t>
            </a:r>
            <a:endParaRPr lang="en-US" sz="1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928662" y="1000108"/>
            <a:ext cx="7358114" cy="85408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rtl="1">
              <a:lnSpc>
                <a:spcPct val="150000"/>
              </a:lnSpc>
            </a:pPr>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raditional Arabic" pitchFamily="2" charset="-78"/>
              </a:rPr>
              <a:t>قَالَ اللهُ تَعَالَى:</a:t>
            </a:r>
            <a:endParaRPr kumimoji="0" lang="ar-SA" sz="36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Traditional Arabic" pitchFamily="2" charset="-78"/>
            </a:endParaRPr>
          </a:p>
        </p:txBody>
      </p:sp>
      <p:sp>
        <p:nvSpPr>
          <p:cNvPr id="1025" name="Rectangle 1"/>
          <p:cNvSpPr>
            <a:spLocks noChangeArrowheads="1"/>
          </p:cNvSpPr>
          <p:nvPr/>
        </p:nvSpPr>
        <p:spPr bwMode="auto">
          <a:xfrm>
            <a:off x="642910" y="2000240"/>
            <a:ext cx="7643866" cy="27853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P090" pitchFamily="2" charset="2"/>
                <a:ea typeface="Times New Roman" pitchFamily="18" charset="0"/>
                <a:cs typeface="QCF_P090" pitchFamily="2" charset="2"/>
              </a:rPr>
              <a:t>ﭱ ﭲ ﭳ ﭴ ﭵ ﭶ ﭷ ﭸ ﭹ ﭺ ﭻ ﭼ ﭽ ﭾ ﭿ ﮀ ﮁ ﮂ ﮃ ﮄ ﮅ ﮆ ﮇ</a:t>
            </a:r>
            <a:endParaRPr kumimoji="0" lang="ar-SA"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3" name="Rounded Rectangle 12"/>
          <p:cNvSpPr/>
          <p:nvPr/>
        </p:nvSpPr>
        <p:spPr>
          <a:xfrm>
            <a:off x="571472" y="4500570"/>
            <a:ext cx="8072494" cy="19288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265113" algn="l"/>
              </a:tabLst>
            </a:pPr>
            <a:r>
              <a:rPr lang="en-US" sz="16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Maksudnya</a:t>
            </a:r>
            <a:r>
              <a:rPr lang="en-US" sz="16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Orang-orang</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beriman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berperang</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jalan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Allah;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orang-orang</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kafir</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pula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berperang</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pada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jalan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Taghut</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Syaitan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Oleh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sebab</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itu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perangilah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kamu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pengikut-pengikut</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Syaitan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itu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kerana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sesungguhnya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tipu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daya</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Syaitan</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itu</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adalah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16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lemah</a:t>
            </a:r>
            <a:r>
              <a:rPr lang="en-US" sz="16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 </a:t>
            </a:r>
            <a:r>
              <a:rPr lang="en-US" sz="1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Surah</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an-</a:t>
            </a:r>
            <a:r>
              <a:rPr lang="en-US" sz="16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Nisa</a:t>
            </a:r>
            <a:r>
              <a:rPr lang="en-US" sz="1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 76</a:t>
            </a: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000364" y="1214422"/>
            <a:ext cx="2973058"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ea typeface="Times New Roman" pitchFamily="18" charset="0"/>
                <a:cs typeface="Times New Roman" pitchFamily="18" charset="0"/>
              </a:rPr>
              <a:t>WASIAT TAQWA</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12" name="Rounded Rectangle 11"/>
          <p:cNvSpPr/>
          <p:nvPr/>
        </p:nvSpPr>
        <p:spPr>
          <a:xfrm>
            <a:off x="857224" y="2428868"/>
            <a:ext cx="6929486" cy="1214446"/>
          </a:xfrm>
          <a:prstGeom prst="roundRect">
            <a:avLst/>
          </a:prstGeom>
          <a:effectLst>
            <a:glow rad="101600">
              <a:schemeClr val="accent5">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Marilah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sama-sama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kita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memperkasakan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ketakwaan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kita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kepada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Allah SWT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dengan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mengerjakan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segala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suruhan-Nya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meninggalkan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larangan-Nya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p>
        </p:txBody>
      </p:sp>
      <p:sp>
        <p:nvSpPr>
          <p:cNvPr id="15" name="Rounded Rectangle 14"/>
          <p:cNvSpPr/>
          <p:nvPr/>
        </p:nvSpPr>
        <p:spPr>
          <a:xfrm>
            <a:off x="1438252" y="4000504"/>
            <a:ext cx="6929486" cy="1214446"/>
          </a:xfrm>
          <a:prstGeom prst="roundRect">
            <a:avLst/>
          </a:prstGeom>
          <a:effectLst>
            <a:glow rad="1397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Mudah-mudahan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kita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mendapat</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keberkatan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keredhaan-Nya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dunia</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mahu</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pun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akhirat</a:t>
            </a:r>
            <a:r>
              <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28926" y="2058407"/>
            <a:ext cx="3105145"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TAJUK KHUTBAH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latin typeface="+mj-lt"/>
            </a:endParaRPr>
          </a:p>
        </p:txBody>
      </p:sp>
      <p:sp>
        <p:nvSpPr>
          <p:cNvPr id="12" name="Rectangle 11"/>
          <p:cNvSpPr/>
          <p:nvPr/>
        </p:nvSpPr>
        <p:spPr>
          <a:xfrm>
            <a:off x="2000233" y="3071810"/>
            <a:ext cx="5357850" cy="2428892"/>
          </a:xfrm>
          <a:prstGeom prst="rect">
            <a:avLst/>
          </a:prstGeom>
          <a:noFill/>
        </p:spPr>
        <p:txBody>
          <a:bodyPr wrap="square" lIns="91440" tIns="45720" rIns="91440" bIns="45720">
            <a:prstTxWarp prst="textDeflateInflateDeflate">
              <a:avLst>
                <a:gd name="adj" fmla="val 3237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EKSTREMISME</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cs typeface="Times New Roman" pitchFamily="18" charset="0"/>
            </a:endParaRPr>
          </a:p>
        </p:txBody>
      </p:sp>
      <p:sp>
        <p:nvSpPr>
          <p:cNvPr id="15" name="Rectangle 14"/>
          <p:cNvSpPr/>
          <p:nvPr/>
        </p:nvSpPr>
        <p:spPr>
          <a:xfrm>
            <a:off x="2000232" y="3929066"/>
            <a:ext cx="5357850" cy="2428892"/>
          </a:xfrm>
          <a:prstGeom prst="rect">
            <a:avLst/>
          </a:prstGeom>
          <a:noFill/>
        </p:spPr>
        <p:txBody>
          <a:bodyPr wrap="square" lIns="91440" tIns="45720" rIns="91440" bIns="45720">
            <a:prstTxWarp prst="textDeflateInflateDeflate">
              <a:avLst>
                <a:gd name="adj" fmla="val 32370"/>
              </a:avLst>
            </a:prstTxWarp>
            <a:spAutoFit/>
          </a:bodyPr>
          <a:lstStyle/>
          <a:p>
            <a:pPr algn="ctr"/>
            <a:r>
              <a:rPr lang="en-US" sz="2400" b="1" dirty="0" smtClean="0">
                <a:ln w="19050">
                  <a:solidFill>
                    <a:schemeClr val="bg1"/>
                  </a:solidFill>
                  <a:prstDash val="solid"/>
                </a:ln>
                <a:solidFill>
                  <a:srgbClr val="002060"/>
                </a:solidFill>
                <a:effectLst>
                  <a:outerShdw blurRad="50000" dist="50800" dir="7500000" algn="tl">
                    <a:srgbClr val="000000">
                      <a:shade val="5000"/>
                      <a:alpha val="35000"/>
                    </a:srgbClr>
                  </a:outerShdw>
                </a:effectLst>
                <a:latin typeface="+mj-lt"/>
              </a:rPr>
              <a:t>MELAMPAUI BATAS KESEDERHANAAN</a:t>
            </a:r>
            <a:endParaRPr lang="en-US" sz="2400" b="1" dirty="0">
              <a:ln w="19050">
                <a:solidFill>
                  <a:schemeClr val="bg1"/>
                </a:solidFill>
                <a:prstDash val="solid"/>
              </a:ln>
              <a:solidFill>
                <a:srgbClr val="002060"/>
              </a:solidFill>
              <a:effectLst>
                <a:outerShdw blurRad="50000" dist="50800" dir="7500000" algn="tl">
                  <a:srgbClr val="000000">
                    <a:shade val="5000"/>
                    <a:alpha val="35000"/>
                  </a:srgbClr>
                </a:outerShdw>
              </a:effectLst>
              <a:latin typeface="+mj-lt"/>
              <a:cs typeface="Times New Roman" pitchFamily="18"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jpg"/>
          <p:cNvPicPr>
            <a:picLocks noChangeAspect="1"/>
          </p:cNvPicPr>
          <p:nvPr/>
        </p:nvPicPr>
        <p:blipFill>
          <a:blip r:embed="rId2"/>
          <a:stretch>
            <a:fillRect/>
          </a:stretch>
        </p:blipFill>
        <p:spPr>
          <a:xfrm>
            <a:off x="0" y="1000108"/>
            <a:ext cx="9144000" cy="585789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Oval 10"/>
          <p:cNvSpPr/>
          <p:nvPr/>
        </p:nvSpPr>
        <p:spPr>
          <a:xfrm>
            <a:off x="5857884" y="2071678"/>
            <a:ext cx="2786082" cy="35719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FAKTA</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Pentagon 11"/>
          <p:cNvSpPr/>
          <p:nvPr/>
        </p:nvSpPr>
        <p:spPr>
          <a:xfrm>
            <a:off x="642910" y="2500306"/>
            <a:ext cx="4929222" cy="928694"/>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n-US" dirty="0" err="1">
                <a:effectLst>
                  <a:outerShdw blurRad="38100" dist="38100" dir="2700000" algn="tl">
                    <a:srgbClr val="000000">
                      <a:alpha val="43137"/>
                    </a:srgbClr>
                  </a:outerShdw>
                </a:effectLst>
              </a:rPr>
              <a:t>seorang</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rakyat</a:t>
            </a:r>
            <a:r>
              <a:rPr lang="en-US" dirty="0">
                <a:effectLst>
                  <a:outerShdw blurRad="38100" dist="38100" dir="2700000" algn="tl">
                    <a:srgbClr val="000000">
                      <a:alpha val="43137"/>
                    </a:srgbClr>
                  </a:outerShdw>
                </a:effectLst>
              </a:rPr>
              <a:t> Malaysia yang </a:t>
            </a:r>
            <a:r>
              <a:rPr lang="en-US" dirty="0" err="1">
                <a:effectLst>
                  <a:outerShdw blurRad="38100" dist="38100" dir="2700000" algn="tl">
                    <a:srgbClr val="000000">
                      <a:alpha val="43137"/>
                    </a:srgbClr>
                  </a:outerShdw>
                </a:effectLst>
              </a:rPr>
              <a:t>tidak</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bersalah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maut</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selatan</a:t>
            </a:r>
            <a:r>
              <a:rPr lang="en-US" dirty="0">
                <a:effectLst>
                  <a:outerShdw blurRad="38100" dist="38100" dir="2700000" algn="tl">
                    <a:srgbClr val="000000">
                      <a:alpha val="43137"/>
                    </a:srgbClr>
                  </a:outerShdw>
                </a:effectLst>
              </a:rPr>
              <a:t> Filipina</a:t>
            </a:r>
          </a:p>
        </p:txBody>
      </p:sp>
      <p:sp>
        <p:nvSpPr>
          <p:cNvPr id="15" name="Pentagon 14"/>
          <p:cNvSpPr/>
          <p:nvPr/>
        </p:nvSpPr>
        <p:spPr>
          <a:xfrm>
            <a:off x="642910" y="4500570"/>
            <a:ext cx="4929222" cy="928694"/>
          </a:xfrm>
          <a:prstGeom prst="homePlate">
            <a:avLst/>
          </a:prstGeom>
        </p:spPr>
        <p:style>
          <a:lnRef idx="3">
            <a:schemeClr val="lt1"/>
          </a:lnRef>
          <a:fillRef idx="1">
            <a:schemeClr val="dk1"/>
          </a:fillRef>
          <a:effectRef idx="1">
            <a:schemeClr val="dk1"/>
          </a:effectRef>
          <a:fontRef idx="minor">
            <a:schemeClr val="lt1"/>
          </a:fontRef>
        </p:style>
        <p:txBody>
          <a:bodyPr rtlCol="0" anchor="ctr"/>
          <a:lstStyle/>
          <a:p>
            <a:pPr algn="just"/>
            <a:r>
              <a:rPr lang="en-US" dirty="0" err="1" smtClean="0">
                <a:effectLst>
                  <a:outerShdw blurRad="38100" dist="38100" dir="2700000" algn="tl">
                    <a:srgbClr val="000000">
                      <a:alpha val="43137"/>
                    </a:srgbClr>
                  </a:outerShdw>
                </a:effectLst>
              </a:rPr>
              <a:t>Hampir</a:t>
            </a:r>
            <a:r>
              <a:rPr lang="en-US" dirty="0" smtClean="0">
                <a:effectLst>
                  <a:outerShdw blurRad="38100" dist="38100" dir="2700000" algn="tl">
                    <a:srgbClr val="000000">
                      <a:alpha val="43137"/>
                    </a:srgbClr>
                  </a:outerShdw>
                </a:effectLst>
              </a:rPr>
              <a:t> 400 </a:t>
            </a:r>
            <a:r>
              <a:rPr lang="en-US" dirty="0" err="1">
                <a:effectLst>
                  <a:outerShdw blurRad="38100" dist="38100" dir="2700000" algn="tl">
                    <a:srgbClr val="000000">
                      <a:alpha val="43137"/>
                    </a:srgbClr>
                  </a:outerShdw>
                </a:effectLst>
              </a:rPr>
              <a:t>orang</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maut</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dalam</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serangan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di</a:t>
            </a:r>
            <a:r>
              <a:rPr lang="en-US" dirty="0">
                <a:effectLst>
                  <a:outerShdw blurRad="38100" dist="38100" dir="2700000" algn="tl">
                    <a:srgbClr val="000000">
                      <a:alpha val="43137"/>
                    </a:srgbClr>
                  </a:outerShdw>
                </a:effectLst>
              </a:rPr>
              <a:t> Paris </a:t>
            </a:r>
            <a:r>
              <a:rPr lang="en-US" dirty="0" err="1">
                <a:effectLst>
                  <a:outerShdw blurRad="38100" dist="38100" dir="2700000" algn="tl">
                    <a:srgbClr val="000000">
                      <a:alpha val="43137"/>
                    </a:srgbClr>
                  </a:outerShdw>
                </a:effectLst>
              </a:rPr>
              <a:t>dan</a:t>
            </a:r>
            <a:r>
              <a:rPr lang="en-US" dirty="0">
                <a:effectLst>
                  <a:outerShdw blurRad="38100" dist="38100" dir="2700000" algn="tl">
                    <a:srgbClr val="000000">
                      <a:alpha val="43137"/>
                    </a:srgbClr>
                  </a:outerShdw>
                </a:effectLst>
              </a:rPr>
              <a:t> Beirut </a:t>
            </a:r>
            <a:r>
              <a:rPr lang="en-US" dirty="0" err="1">
                <a:effectLst>
                  <a:outerShdw blurRad="38100" dist="38100" dir="2700000" algn="tl">
                    <a:srgbClr val="000000">
                      <a:alpha val="43137"/>
                    </a:srgbClr>
                  </a:outerShdw>
                </a:effectLst>
              </a:rPr>
              <a:t>serta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pengeboman</a:t>
            </a:r>
            <a:r>
              <a:rPr lang="en-US" dirty="0">
                <a:effectLst>
                  <a:outerShdw blurRad="38100" dist="38100" dir="2700000" algn="tl">
                    <a:srgbClr val="000000">
                      <a:alpha val="43137"/>
                    </a:srgbClr>
                  </a:outerShdw>
                </a:effectLst>
              </a:rPr>
              <a:t> jet </a:t>
            </a:r>
            <a:r>
              <a:rPr lang="en-US" dirty="0" err="1">
                <a:effectLst>
                  <a:outerShdw blurRad="38100" dist="38100" dir="2700000" algn="tl">
                    <a:srgbClr val="000000">
                      <a:alpha val="43137"/>
                    </a:srgbClr>
                  </a:outerShdw>
                </a:effectLst>
              </a:rPr>
              <a:t>penumpang</a:t>
            </a:r>
            <a:r>
              <a:rPr lang="en-US" dirty="0">
                <a:effectLst>
                  <a:outerShdw blurRad="38100" dist="38100" dir="2700000" algn="tl">
                    <a:srgbClr val="000000">
                      <a:alpha val="43137"/>
                    </a:srgbClr>
                  </a:outerShdw>
                </a:effectLst>
              </a:rPr>
              <a:t> Russia </a:t>
            </a:r>
            <a:r>
              <a:rPr lang="en-US" dirty="0" err="1">
                <a:effectLst>
                  <a:outerShdw blurRad="38100" dist="38100" dir="2700000" algn="tl">
                    <a:srgbClr val="000000">
                      <a:alpha val="43137"/>
                    </a:srgbClr>
                  </a:outerShdw>
                </a:effectLst>
              </a:rPr>
              <a:t>di</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gurun</a:t>
            </a:r>
            <a:r>
              <a:rPr lang="en-US" dirty="0">
                <a:effectLst>
                  <a:outerShdw blurRad="38100" dist="38100" dir="2700000" algn="tl">
                    <a:srgbClr val="000000">
                      <a:alpha val="43137"/>
                    </a:srgbClr>
                  </a:outerShdw>
                </a:effectLst>
              </a:rPr>
              <a:t> Sinai</a:t>
            </a: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1643</Words>
  <Application>Microsoft Office PowerPoint</Application>
  <PresentationFormat>On-screen Show (4:3)</PresentationFormat>
  <Paragraphs>130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EKSTREMISME MELAMPAUI BATAS KESEDERHANAAN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13</cp:revision>
  <dcterms:created xsi:type="dcterms:W3CDTF">2015-11-26T00:41:05Z</dcterms:created>
  <dcterms:modified xsi:type="dcterms:W3CDTF">2015-11-26T02:42:11Z</dcterms:modified>
</cp:coreProperties>
</file>