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91" r:id="rId15"/>
    <p:sldId id="270" r:id="rId16"/>
    <p:sldId id="292" r:id="rId17"/>
    <p:sldId id="294" r:id="rId18"/>
    <p:sldId id="293" r:id="rId19"/>
    <p:sldId id="298" r:id="rId20"/>
    <p:sldId id="295" r:id="rId21"/>
    <p:sldId id="297" r:id="rId22"/>
    <p:sldId id="275" r:id="rId23"/>
    <p:sldId id="276" r:id="rId24"/>
    <p:sldId id="278" r:id="rId25"/>
    <p:sldId id="279"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varScale="1">
        <p:scale>
          <a:sx n="104" d="100"/>
          <a:sy n="104" d="100"/>
        </p:scale>
        <p:origin x="-9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AC17C-BF65-454A-9B1E-2FCABD5E3C9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C2D8842-9514-4FDD-B559-D3B9CDA88777}">
      <dgm:prSet phldrT="[Text]" custT="1"/>
      <dgm:spPr/>
      <dgm:t>
        <a:bodyPr/>
        <a:lstStyle/>
        <a:p>
          <a:pPr algn="just"/>
          <a:r>
            <a:rPr lang="en-US" sz="2000" b="0" i="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Hari</a:t>
          </a:r>
          <a:r>
            <a:rPr lang="en-US" sz="20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Valentine</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adalah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perayaan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berdasarkan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kepada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pesta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jamuan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bangsa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Romawi</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kuno</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berubah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menjadi</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acara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keagamaan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dikaitkan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dengan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kematian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Saint Valentine</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sebagai</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simbol</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ketabahan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keberanian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serta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kepasrahan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28A6C0C-F2A4-4586-90F1-CF2D6C4D314B}" type="parTrans" cxnId="{F24FAE13-053D-4A56-9C8D-A764599A519F}">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4FC2148-B8A2-464F-B62D-18E0E8639CFD}" type="sibTrans" cxnId="{F24FAE13-053D-4A56-9C8D-A764599A519F}">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88C483E-E228-46ED-8724-B9E764164AD4}">
      <dgm:prSet phldrT="[Text]" custT="1"/>
      <dgm:spPr/>
      <dgm:t>
        <a:bodyPr/>
        <a:lstStyle/>
        <a:p>
          <a:pPr algn="just"/>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Perayaan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i="1"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Hari</a:t>
          </a:r>
          <a:r>
            <a:rPr lang="en-US" sz="2000"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Valentine</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bukan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bersumber</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dari</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syariat</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adalah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bercanggah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dilarang</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4F30C8C-6E7C-467E-9DAD-709666BFA185}" type="parTrans" cxnId="{8DF8C7F4-E38A-489B-839F-7A141ECD98FB}">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E0445C5-B693-4386-8721-C26BA6EA9ED8}" type="sibTrans" cxnId="{8DF8C7F4-E38A-489B-839F-7A141ECD98FB}">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35C5A75-0135-49B0-9043-90DCC1A7D835}">
      <dgm:prSet phldrT="[Text]" custT="1"/>
      <dgm:spPr/>
      <dgm:t>
        <a:bodyPr/>
        <a:lstStyle/>
        <a:p>
          <a:pPr algn="just"/>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Sambutan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dicemari</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dengan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pelbagai</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maksiat</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pergaulan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bebas</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bukan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mahram</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zina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arak</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dadah</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sebagainya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menyumbang</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kepada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keruntuhan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akhlak</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meningkatnya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gejala</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sosial</a:t>
          </a: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AE6568B-E4CA-4279-9CD4-F95DC91301BE}" type="parTrans" cxnId="{C44B363B-D9C7-4C91-A46A-87450CDA3526}">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901EEAF-D9EB-4370-B850-56FEEB28A569}" type="sibTrans" cxnId="{C44B363B-D9C7-4C91-A46A-87450CDA3526}">
      <dgm:prSet/>
      <dgm:spPr/>
      <dgm:t>
        <a:bodyPr/>
        <a:lstStyle/>
        <a:p>
          <a:pPr algn="just"/>
          <a:endParaRPr lang="en-US" sz="20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E08245D-B456-4972-92BE-46489BFD9C5F}" type="pres">
      <dgm:prSet presAssocID="{2C5AC17C-BF65-454A-9B1E-2FCABD5E3C96}" presName="linear" presStyleCnt="0">
        <dgm:presLayoutVars>
          <dgm:animLvl val="lvl"/>
          <dgm:resizeHandles val="exact"/>
        </dgm:presLayoutVars>
      </dgm:prSet>
      <dgm:spPr/>
      <dgm:t>
        <a:bodyPr/>
        <a:lstStyle/>
        <a:p>
          <a:endParaRPr lang="en-US"/>
        </a:p>
      </dgm:t>
    </dgm:pt>
    <dgm:pt modelId="{9D2EDB97-9BED-4A80-9653-57AB88FD7827}" type="pres">
      <dgm:prSet presAssocID="{EC2D8842-9514-4FDD-B559-D3B9CDA88777}" presName="parentText" presStyleLbl="node1" presStyleIdx="0" presStyleCnt="3">
        <dgm:presLayoutVars>
          <dgm:chMax val="0"/>
          <dgm:bulletEnabled val="1"/>
        </dgm:presLayoutVars>
      </dgm:prSet>
      <dgm:spPr/>
      <dgm:t>
        <a:bodyPr/>
        <a:lstStyle/>
        <a:p>
          <a:endParaRPr lang="en-US"/>
        </a:p>
      </dgm:t>
    </dgm:pt>
    <dgm:pt modelId="{0986B3DD-3CD9-4CD7-88D7-33235983EF5B}" type="pres">
      <dgm:prSet presAssocID="{E4FC2148-B8A2-464F-B62D-18E0E8639CFD}" presName="spacer" presStyleCnt="0"/>
      <dgm:spPr/>
      <dgm:t>
        <a:bodyPr/>
        <a:lstStyle/>
        <a:p>
          <a:endParaRPr lang="en-US"/>
        </a:p>
      </dgm:t>
    </dgm:pt>
    <dgm:pt modelId="{1B37CE48-2020-4D8B-841E-E511D97A14D7}" type="pres">
      <dgm:prSet presAssocID="{488C483E-E228-46ED-8724-B9E764164AD4}" presName="parentText" presStyleLbl="node1" presStyleIdx="1" presStyleCnt="3">
        <dgm:presLayoutVars>
          <dgm:chMax val="0"/>
          <dgm:bulletEnabled val="1"/>
        </dgm:presLayoutVars>
      </dgm:prSet>
      <dgm:spPr/>
      <dgm:t>
        <a:bodyPr/>
        <a:lstStyle/>
        <a:p>
          <a:endParaRPr lang="en-US"/>
        </a:p>
      </dgm:t>
    </dgm:pt>
    <dgm:pt modelId="{85B44138-A977-4FDF-8B21-CE2D77D6722F}" type="pres">
      <dgm:prSet presAssocID="{4E0445C5-B693-4386-8721-C26BA6EA9ED8}" presName="spacer" presStyleCnt="0"/>
      <dgm:spPr/>
      <dgm:t>
        <a:bodyPr/>
        <a:lstStyle/>
        <a:p>
          <a:endParaRPr lang="en-US"/>
        </a:p>
      </dgm:t>
    </dgm:pt>
    <dgm:pt modelId="{FA1F5975-B069-47D3-B5E2-E694D9104165}" type="pres">
      <dgm:prSet presAssocID="{835C5A75-0135-49B0-9043-90DCC1A7D835}" presName="parentText" presStyleLbl="node1" presStyleIdx="2" presStyleCnt="3">
        <dgm:presLayoutVars>
          <dgm:chMax val="0"/>
          <dgm:bulletEnabled val="1"/>
        </dgm:presLayoutVars>
      </dgm:prSet>
      <dgm:spPr/>
      <dgm:t>
        <a:bodyPr/>
        <a:lstStyle/>
        <a:p>
          <a:endParaRPr lang="en-US"/>
        </a:p>
      </dgm:t>
    </dgm:pt>
  </dgm:ptLst>
  <dgm:cxnLst>
    <dgm:cxn modelId="{C44B363B-D9C7-4C91-A46A-87450CDA3526}" srcId="{2C5AC17C-BF65-454A-9B1E-2FCABD5E3C96}" destId="{835C5A75-0135-49B0-9043-90DCC1A7D835}" srcOrd="2" destOrd="0" parTransId="{FAE6568B-E4CA-4279-9CD4-F95DC91301BE}" sibTransId="{1901EEAF-D9EB-4370-B850-56FEEB28A569}"/>
    <dgm:cxn modelId="{F7353D22-77DC-41FB-840D-AA4D71418849}" type="presOf" srcId="{835C5A75-0135-49B0-9043-90DCC1A7D835}" destId="{FA1F5975-B069-47D3-B5E2-E694D9104165}" srcOrd="0" destOrd="0" presId="urn:microsoft.com/office/officeart/2005/8/layout/vList2"/>
    <dgm:cxn modelId="{8DF8C7F4-E38A-489B-839F-7A141ECD98FB}" srcId="{2C5AC17C-BF65-454A-9B1E-2FCABD5E3C96}" destId="{488C483E-E228-46ED-8724-B9E764164AD4}" srcOrd="1" destOrd="0" parTransId="{D4F30C8C-6E7C-467E-9DAD-709666BFA185}" sibTransId="{4E0445C5-B693-4386-8721-C26BA6EA9ED8}"/>
    <dgm:cxn modelId="{F24FAE13-053D-4A56-9C8D-A764599A519F}" srcId="{2C5AC17C-BF65-454A-9B1E-2FCABD5E3C96}" destId="{EC2D8842-9514-4FDD-B559-D3B9CDA88777}" srcOrd="0" destOrd="0" parTransId="{128A6C0C-F2A4-4586-90F1-CF2D6C4D314B}" sibTransId="{E4FC2148-B8A2-464F-B62D-18E0E8639CFD}"/>
    <dgm:cxn modelId="{61F2F321-C8B0-49A4-8C83-E7421C9E4375}" type="presOf" srcId="{2C5AC17C-BF65-454A-9B1E-2FCABD5E3C96}" destId="{1E08245D-B456-4972-92BE-46489BFD9C5F}" srcOrd="0" destOrd="0" presId="urn:microsoft.com/office/officeart/2005/8/layout/vList2"/>
    <dgm:cxn modelId="{9348BB6C-ED71-48CF-8197-64373309F39C}" type="presOf" srcId="{EC2D8842-9514-4FDD-B559-D3B9CDA88777}" destId="{9D2EDB97-9BED-4A80-9653-57AB88FD7827}" srcOrd="0" destOrd="0" presId="urn:microsoft.com/office/officeart/2005/8/layout/vList2"/>
    <dgm:cxn modelId="{FDD63227-0529-4192-A3A1-949732CEC923}" type="presOf" srcId="{488C483E-E228-46ED-8724-B9E764164AD4}" destId="{1B37CE48-2020-4D8B-841E-E511D97A14D7}" srcOrd="0" destOrd="0" presId="urn:microsoft.com/office/officeart/2005/8/layout/vList2"/>
    <dgm:cxn modelId="{24FE3AD4-39DB-452D-96A0-F1B0E86D12A1}" type="presParOf" srcId="{1E08245D-B456-4972-92BE-46489BFD9C5F}" destId="{9D2EDB97-9BED-4A80-9653-57AB88FD7827}" srcOrd="0" destOrd="0" presId="urn:microsoft.com/office/officeart/2005/8/layout/vList2"/>
    <dgm:cxn modelId="{D2766621-53D3-476B-BBE4-55528B4B83F8}" type="presParOf" srcId="{1E08245D-B456-4972-92BE-46489BFD9C5F}" destId="{0986B3DD-3CD9-4CD7-88D7-33235983EF5B}" srcOrd="1" destOrd="0" presId="urn:microsoft.com/office/officeart/2005/8/layout/vList2"/>
    <dgm:cxn modelId="{814E44D0-6ED6-46FE-9246-2EE31C6B2A0A}" type="presParOf" srcId="{1E08245D-B456-4972-92BE-46489BFD9C5F}" destId="{1B37CE48-2020-4D8B-841E-E511D97A14D7}" srcOrd="2" destOrd="0" presId="urn:microsoft.com/office/officeart/2005/8/layout/vList2"/>
    <dgm:cxn modelId="{350FC080-447A-474E-8D8B-A371EB357E1F}" type="presParOf" srcId="{1E08245D-B456-4972-92BE-46489BFD9C5F}" destId="{85B44138-A977-4FDF-8B21-CE2D77D6722F}" srcOrd="3" destOrd="0" presId="urn:microsoft.com/office/officeart/2005/8/layout/vList2"/>
    <dgm:cxn modelId="{3B23B550-C81B-4722-87C6-E879A64145DD}" type="presParOf" srcId="{1E08245D-B456-4972-92BE-46489BFD9C5F}" destId="{FA1F5975-B069-47D3-B5E2-E694D9104165}" srcOrd="4" destOrd="0" presId="urn:microsoft.com/office/officeart/2005/8/layout/vList2"/>
  </dgm:cxnLst>
  <dgm:bg>
    <a:effectLst>
      <a:glow rad="63500">
        <a:schemeClr val="accent4">
          <a:satMod val="175000"/>
          <a:alpha val="4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2EDB97-9BED-4A80-9653-57AB88FD7827}">
      <dsp:nvSpPr>
        <dsp:cNvPr id="0" name=""/>
        <dsp:cNvSpPr/>
      </dsp:nvSpPr>
      <dsp:spPr>
        <a:xfrm>
          <a:off x="0" y="263050"/>
          <a:ext cx="8229600" cy="140692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0" i="1"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Hari</a:t>
          </a:r>
          <a:r>
            <a:rPr lang="en-US" sz="2000" b="0" i="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Valentine</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adalah</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perayaan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berdasarkan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kepada</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pesta</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jamuan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bangsa</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Romawi</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kuno</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berubah</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menjadi</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acara</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keagamaan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dikaitkan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dengan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kematian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i="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Saint Valentine</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sebagai</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simbol</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ketabahan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keberanian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serta</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kepasrahan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263050"/>
        <a:ext cx="8229600" cy="1406924"/>
      </dsp:txXfrm>
    </dsp:sp>
    <dsp:sp modelId="{1B37CE48-2020-4D8B-841E-E511D97A14D7}">
      <dsp:nvSpPr>
        <dsp:cNvPr id="0" name=""/>
        <dsp:cNvSpPr/>
      </dsp:nvSpPr>
      <dsp:spPr>
        <a:xfrm>
          <a:off x="0" y="1857175"/>
          <a:ext cx="8229600" cy="1406924"/>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Perayaan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i="1"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Hari</a:t>
          </a:r>
          <a:r>
            <a:rPr lang="en-US" sz="2000" b="0" i="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Valentine</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bukan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bersumber</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dari</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syariat</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ia</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adalah</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bercanggah</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dilarang</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1857175"/>
        <a:ext cx="8229600" cy="1406924"/>
      </dsp:txXfrm>
    </dsp:sp>
    <dsp:sp modelId="{FA1F5975-B069-47D3-B5E2-E694D9104165}">
      <dsp:nvSpPr>
        <dsp:cNvPr id="0" name=""/>
        <dsp:cNvSpPr/>
      </dsp:nvSpPr>
      <dsp:spPr>
        <a:xfrm>
          <a:off x="0" y="3451300"/>
          <a:ext cx="8229600" cy="1406924"/>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Sambutan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dicemari</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dengan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pelbagai</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maksiat</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pergaulan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bebas</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bukan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mahram</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zina</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arak</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dadah</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sebagainya</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menyumbang</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kepada</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keruntuhan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akhlak</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meningkatnya</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gejala</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sosial</a:t>
          </a:r>
          <a:r>
            <a:rPr lang="en-US" sz="20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3451300"/>
        <a:ext cx="8229600" cy="14069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2/11/2016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 xmlns:p14="http://schemas.microsoft.com/office/powerpoint/2010/main" val="237927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F4766-FCEB-4387-912A-D38F4800153A}" type="datetime1">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8D20A-1435-4FA5-A33A-EE53286A8438}" type="datetime1">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0E78B-E2E4-4746-8BC2-36A9409E378D}" type="datetime1">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64A83-101B-4AC0-9A0E-DA9F0CA64F59}" type="datetime1">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5D2E2-22BA-4F69-B285-4432B59741E3}" type="datetime1">
              <a:rPr lang="en-US" smtClean="0"/>
              <a:pPr/>
              <a:t>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4269FF-02A6-4145-B350-3AA59962CA97}" type="datetime1">
              <a:rPr lang="en-US" smtClean="0"/>
              <a:pPr/>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A3F2C0-6A5E-438B-9652-795CF128650D}" type="datetime1">
              <a:rPr lang="en-US" smtClean="0"/>
              <a:pPr/>
              <a:t>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8DB08-ECD6-41E6-9DE4-C52D32A833BE}" type="datetime1">
              <a:rPr lang="en-US" smtClean="0"/>
              <a:pPr/>
              <a:t>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75E21-B5B3-43AD-BFE7-F13158B634E5}" type="datetime1">
              <a:rPr lang="en-US" smtClean="0"/>
              <a:pPr/>
              <a:t>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39E3E-4356-407F-B374-E0107415AEF7}" type="datetime1">
              <a:rPr lang="en-US" smtClean="0"/>
              <a:pPr/>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D32A3-FDFB-44C3-9EF2-B934235FDECF}" type="datetime1">
              <a:rPr lang="en-US" smtClean="0"/>
              <a:pPr/>
              <a:t>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88C21-DF7A-4B9B-9FA5-3F31F6A521F2}" type="datetime1">
              <a:rPr lang="en-US" smtClean="0"/>
              <a:pPr/>
              <a:t>2/11/2016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7AA28-366A-4997-BBC8-D6BEB1ED3AC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JERAT PEMESONGAN AQIDAH</a:t>
            </a:r>
            <a:endParaRPr lang="en-US" sz="66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3" name="Subtitle 2"/>
          <p:cNvSpPr>
            <a:spLocks noGrp="1"/>
          </p:cNvSpPr>
          <p:nvPr>
            <p:ph type="subTitle" idx="1"/>
          </p:nvPr>
        </p:nvSpPr>
        <p:spPr/>
        <p:txBody>
          <a:bodyPr>
            <a:normAutofit/>
          </a:bodyPr>
          <a:lstStyle/>
          <a:p>
            <a:pPr>
              <a:spcBef>
                <a:spcPts val="0"/>
              </a:spcBef>
            </a:pP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12</a:t>
            </a:r>
            <a:r>
              <a:rPr lang="es-E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FEBRUARI </a:t>
            </a:r>
            <a:r>
              <a:rPr lang="es-E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2016) </a:t>
            </a:r>
            <a:r>
              <a:rPr lang="es-E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bersamaan</a:t>
            </a:r>
            <a:r>
              <a:rPr lang="es-E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(3 J.AWAL </a:t>
            </a:r>
            <a:r>
              <a:rPr lang="es-ES" sz="20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1437H)</a:t>
            </a:r>
            <a:endParaRPr lang="en-US" sz="20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endParaRPr>
          </a:p>
        </p:txBody>
      </p:sp>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000100" y="1785926"/>
            <a:ext cx="7143800" cy="3539430"/>
          </a:xfrm>
          <a:prstGeom prst="rect">
            <a:avLst/>
          </a:prstGeom>
        </p:spPr>
        <p:txBody>
          <a:bodyPr wrap="square">
            <a:spAutoFit/>
          </a:bodyPr>
          <a:lstStyle/>
          <a:p>
            <a:pPr algn="just"/>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Konsep</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sayang</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mengikut</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neraca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dan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sumber</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Islam,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tidak</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dibataskan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pada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hari-hari</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tertentu</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tetapi</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ia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disuburkan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pada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setiap</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hari</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dan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setiap</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ketika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Lantaran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itu</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Islam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mengharamkan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kebencian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kezaliman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permusuhan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penipuan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dan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semua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perkara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yang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boleh</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menghakiskan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kasih</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sayang</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sesama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manusia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tidak</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kira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sesama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muslim</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ataupun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dengan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mereka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yang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bukan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beragama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Islam.</a:t>
            </a:r>
            <a:endParaRPr lang="en-US" sz="28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539552" y="3717032"/>
            <a:ext cx="8143932" cy="1754326"/>
          </a:xfrm>
          <a:prstGeom prst="rect">
            <a:avLst/>
          </a:prstGeom>
        </p:spPr>
        <p:txBody>
          <a:bodyPr wrap="square">
            <a:spAutoFit/>
          </a:bodyPr>
          <a:lstStyle/>
          <a:p>
            <a:pPr algn="just"/>
            <a:r>
              <a:rPr lang="en-US"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a:t>
            </a:r>
            <a:r>
              <a:rPr lang="en-US"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antara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tanda-tanda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membuktikan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kekuasaannya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rahmatNya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bahawa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menciptakan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wahai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kaum</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lelaki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isteri-isteri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jenis</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sendiri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supaya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bersenang</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hati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hidup</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mesra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dengannya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dijadikanNya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antara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suami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isteri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perasaan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kasih</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sayang</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belas</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kasihan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demikian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mengandungi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keterangan-keterangan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menimbulkan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kesedaran</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bagi</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orang-orang</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berfikir</a:t>
            </a:r>
            <a:r>
              <a:rPr lang="en-US"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Surah</a:t>
            </a:r>
            <a:r>
              <a:rPr lang="en-US"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ar-Rum:21)</a:t>
            </a:r>
            <a:endParaRPr lang="en-US"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6385" name="Rectangle 1"/>
          <p:cNvSpPr>
            <a:spLocks noChangeArrowheads="1"/>
          </p:cNvSpPr>
          <p:nvPr/>
        </p:nvSpPr>
        <p:spPr bwMode="auto">
          <a:xfrm>
            <a:off x="539552" y="1418000"/>
            <a:ext cx="806489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QCF_P406" pitchFamily="2" charset="2"/>
                <a:ea typeface="Times New Roman" pitchFamily="18" charset="0"/>
                <a:cs typeface="Arabic Transparent" pitchFamily="2" charset="-78"/>
              </a:rPr>
              <a:t>﴿</a:t>
            </a:r>
            <a:r>
              <a:rPr kumimoji="0" lang="ar-SA"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QCF_P406" pitchFamily="2" charset="2"/>
                <a:ea typeface="Times New Roman" pitchFamily="18" charset="0"/>
                <a:cs typeface="QCF_P406" pitchFamily="2" charset="2"/>
              </a:rPr>
              <a:t>ﮉ ﮊ ﮋ ﮌ ﮍ ﮎ ﮏ ﮐ ﮑ ﮒ ﮓ ﮔ ﮕ ﮖ ﮗ ﮘ ﮙ ﮚ ﮛ ﮜ ﮝ</a:t>
            </a:r>
            <a:r>
              <a:rPr kumimoji="0" lang="ar-SA"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QCF_P406" pitchFamily="2" charset="2"/>
                <a:ea typeface="Times New Roman" pitchFamily="18" charset="0"/>
                <a:cs typeface="Arabic Transparent" pitchFamily="2" charset="-78"/>
              </a:rPr>
              <a:t>﴾</a:t>
            </a:r>
            <a:endParaRPr kumimoji="0" lang="ar-SA"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571472" y="2143116"/>
            <a:ext cx="8001056" cy="1736646"/>
          </a:xfrm>
          <a:prstGeom prst="round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Jelasnya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menerima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mengamalkan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sebagai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cara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hidup</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adalah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perlu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dilaksanakan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oIeh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seluruh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umat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demi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membuktikan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ketulusan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keyakinan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ajaran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suci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dibawa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oIeh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Nabi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Muhammad SAW.</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Single Corner Rectangle 9"/>
          <p:cNvSpPr/>
          <p:nvPr/>
        </p:nvSpPr>
        <p:spPr>
          <a:xfrm>
            <a:off x="428596" y="1214422"/>
            <a:ext cx="8286808" cy="707886"/>
          </a:xfrm>
          <a:prstGeom prst="round1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Sambutan</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Hari</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Kekasih</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yang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diadakan</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pada</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tarikh</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14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Februari</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merupakan</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hari</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yang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dianggap</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keramat</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oleh</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pasangan-pasangan</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yang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sedang</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bercinta</a:t>
            </a:r>
            <a:endParaRPr lang="en-US" sz="2000" dirty="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1" name="Oval 10"/>
          <p:cNvSpPr/>
          <p:nvPr/>
        </p:nvSpPr>
        <p:spPr>
          <a:xfrm>
            <a:off x="285720" y="2428868"/>
            <a:ext cx="3000396" cy="35719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masa</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untuk</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mengisytiharkan</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ketulusan</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cinta</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kepada</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pasangan</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masing-masing</a:t>
            </a:r>
            <a:endParaRPr lang="en-US"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3" name="Oval 12"/>
          <p:cNvSpPr/>
          <p:nvPr/>
        </p:nvSpPr>
        <p:spPr>
          <a:xfrm>
            <a:off x="2928926" y="2428868"/>
            <a:ext cx="3000396" cy="35719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memakai</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pakaian</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terbaik</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berwarna</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merah</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bertukar-tukar</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hadiah</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diikuti</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pemberian</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bunga</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ros</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merah</a:t>
            </a:r>
            <a:endParaRPr lang="en-US"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4" name="Oval 13"/>
          <p:cNvSpPr/>
          <p:nvPr/>
        </p:nvSpPr>
        <p:spPr>
          <a:xfrm>
            <a:off x="5572132" y="2428868"/>
            <a:ext cx="3000396" cy="35719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terjadinya</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maksiat</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bertentangan</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dengan</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syarak</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demi</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untuk</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membuktikan</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kasih</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sayang</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endParaRPr lang="en-US"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755576" y="1196752"/>
            <a:ext cx="7704856" cy="156966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Apa</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menyedihkan</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menjelang</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bulan</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Februari</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terdapat</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pelbagai</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simbol</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iklan</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aktiviti</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mempromosikan</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hari</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tersebut</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DENGAN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menawarkan</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acara</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maksiat</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mengundang</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keruntuhan</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akhlak</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gejala</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sosial</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endParaRPr>
          </a:p>
        </p:txBody>
      </p:sp>
      <p:sp>
        <p:nvSpPr>
          <p:cNvPr id="15" name="Rounded Rectangle 14"/>
          <p:cNvSpPr/>
          <p:nvPr/>
        </p:nvSpPr>
        <p:spPr>
          <a:xfrm>
            <a:off x="755576" y="2852936"/>
            <a:ext cx="7704856" cy="3371136"/>
          </a:xfrm>
          <a:prstGeom prst="roundRect">
            <a:avLst/>
          </a:prstGeom>
          <a:ln>
            <a:solidFill>
              <a:srgbClr val="FFFF00"/>
            </a:solidFill>
            <a:prstDash val="lgDashDotDot"/>
          </a:ln>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Sedarkah</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bahawa</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i="1"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Valentine’s Day</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itu</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ambil</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sempena</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peristiwa</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pembunuhan</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seorang</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lelaki</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bernama</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Valentine yang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bertelingkah</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pemerintah</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Rom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ketika</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itu</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Raja Claudius II yang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memerintah</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pada</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268 - 270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Masihi</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Bahkan</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sebagai</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simbol</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keagungan</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ketabahan</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keberanian</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kepasrahan</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Valentine,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para</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pengikutnya</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telah</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memperingati</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kematiannya</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menjadi</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suatu</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upacara</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keagamaan</a:t>
            </a:r>
            <a:r>
              <a:rPr lang="en-US" sz="2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Snip Single Corner Rectangle 9"/>
          <p:cNvSpPr/>
          <p:nvPr/>
        </p:nvSpPr>
        <p:spPr>
          <a:xfrm>
            <a:off x="251520" y="1844824"/>
            <a:ext cx="8715404" cy="1304806"/>
          </a:xfrm>
          <a:prstGeom prst="snip1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Valentine’s Day</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adalah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berbeza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perayaan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dibenarkan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sama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sebagaimana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sambutan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Hari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Pekerja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Hari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Kanak-Kanak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Hari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Kesihatan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Snip Single Corner Rectangle 13"/>
          <p:cNvSpPr/>
          <p:nvPr/>
        </p:nvSpPr>
        <p:spPr>
          <a:xfrm>
            <a:off x="251520" y="3501008"/>
            <a:ext cx="8715436" cy="1304806"/>
          </a:xfrm>
          <a:prstGeom prst="snip1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2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Valentine’s Day</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lain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hanya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bercorak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kepercayaan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atau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unsur</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animisme</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berusaha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merosakkan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aqidah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umat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bertopengkan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percintaan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kasih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sayang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1043608" y="1844824"/>
            <a:ext cx="6912768" cy="3900427"/>
          </a:xfrm>
          <a:prstGeom prst="rect">
            <a:avLst/>
          </a:prstGeom>
        </p:spPr>
        <p:txBody>
          <a:bodyPr wrap="square">
            <a:spAutoFit/>
          </a:bodyPr>
          <a:lstStyle/>
          <a:p>
            <a:pPr algn="just">
              <a:lnSpc>
                <a:spcPct val="150000"/>
              </a:lnSpc>
            </a:pP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Jawatankuasa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Fatwa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Majlis</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Kebangsaan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bagi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Hal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Ehwal</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Islam Malaysia Kali ke-71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bersidang</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pada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22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hingga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24 November 2005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telah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memutuskan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bahawa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amalan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merayakan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Hari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Valentine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tidak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pernah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dianjurkan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oleh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Islam.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Malah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roh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perayaan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tersebut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bercampur</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dengan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perbuatan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maksiat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adalah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bercanggah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dilarang</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oleh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rPr>
              <a:t> Islam.</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Narrow" pitchFamily="34" charset="0"/>
            </a:endParaRPr>
          </a:p>
        </p:txBody>
      </p:sp>
      <p:sp>
        <p:nvSpPr>
          <p:cNvPr id="12" name="Rectangle 11"/>
          <p:cNvSpPr/>
          <p:nvPr/>
        </p:nvSpPr>
        <p:spPr>
          <a:xfrm>
            <a:off x="755576" y="1556792"/>
            <a:ext cx="48763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Rectangle 14"/>
          <p:cNvSpPr/>
          <p:nvPr/>
        </p:nvSpPr>
        <p:spPr>
          <a:xfrm>
            <a:off x="2357778" y="4941168"/>
            <a:ext cx="48603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683568" y="1733907"/>
            <a:ext cx="7992888" cy="919401"/>
          </a:xfrm>
          <a:prstGeom prst="roundRect">
            <a:avLst/>
          </a:prstGeom>
          <a:ln>
            <a:solidFill>
              <a:srgbClr val="FFFF00"/>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Jelasnya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tidak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hari-hari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tertentu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bagi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meraikan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kekasih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1" name="Rounded Rectangle 10"/>
          <p:cNvSpPr/>
          <p:nvPr/>
        </p:nvSpPr>
        <p:spPr>
          <a:xfrm>
            <a:off x="395536" y="2852936"/>
            <a:ext cx="7992888" cy="919401"/>
          </a:xfrm>
          <a:prstGeom prst="roundRect">
            <a:avLst/>
          </a:prstGeom>
          <a:ln>
            <a:solidFill>
              <a:srgbClr val="FFFF00"/>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Bahkan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sebenarnya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amat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menitikberatkan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soal</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kasih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sayang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setiap</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hari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merupakan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hari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kasih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sayang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2" name="Rounded Rectangle 11"/>
          <p:cNvSpPr/>
          <p:nvPr/>
        </p:nvSpPr>
        <p:spPr>
          <a:xfrm>
            <a:off x="683568" y="3956863"/>
            <a:ext cx="7992888" cy="1328023"/>
          </a:xfrm>
          <a:prstGeom prst="roundRect">
            <a:avLst/>
          </a:prstGeom>
          <a:ln>
            <a:solidFill>
              <a:srgbClr val="FFFF00"/>
            </a:solidFill>
          </a:ln>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Islam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menolak</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konsep</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kasih</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sayang</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terkandung</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dalam</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Hari</a:t>
            </a:r>
            <a:r>
              <a:rPr lang="en-US" sz="2400" i="1"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Valentines</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ini</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kerana</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terdapatnya</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unsur</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ritual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keagamaan</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boleh</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mengugat</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aqidah</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umat</a:t>
            </a:r>
            <a:r>
              <a:rPr lang="en-US" sz="24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Islam.</a:t>
            </a:r>
            <a:endParaRPr lang="en-US" sz="2400" dirty="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79512" y="1052736"/>
            <a:ext cx="8784976" cy="830997"/>
          </a:xfrm>
          <a:prstGeom prst="rect">
            <a:avLst/>
          </a:prstGeom>
        </p:spPr>
        <p:txBody>
          <a:bodyPr wrap="square">
            <a:spAutoFit/>
          </a:bodyPr>
          <a:lstStyle/>
          <a:p>
            <a:pPr algn="ct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Aishah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RHA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meriwayatkan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bahawa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Rasulullah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SAW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bersabda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43009" name="Rectangle 1"/>
          <p:cNvSpPr>
            <a:spLocks noChangeArrowheads="1"/>
          </p:cNvSpPr>
          <p:nvPr/>
        </p:nvSpPr>
        <p:spPr bwMode="auto">
          <a:xfrm>
            <a:off x="1619672" y="2420888"/>
            <a:ext cx="608416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abic Transparent" pitchFamily="2" charset="-78"/>
              </a:rPr>
              <a:t>﴿</a:t>
            </a:r>
            <a:r>
              <a:rPr kumimoji="0" lang="ar-SA"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مَنْ عَمِلَ عَمَلاً لَّيْسَ عَلَيْهِ أَمْرُنَا فَهُوَ رَدٌّ</a:t>
            </a:r>
            <a:r>
              <a:rPr kumimoji="0" lang="ar-SA"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abic Transparent" pitchFamily="2" charset="-78"/>
              </a:rPr>
              <a:t>﴾</a:t>
            </a:r>
            <a:endParaRPr kumimoji="0" lang="ar-SA"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Rectangle 10"/>
          <p:cNvSpPr/>
          <p:nvPr/>
        </p:nvSpPr>
        <p:spPr>
          <a:xfrm>
            <a:off x="1331640" y="3717032"/>
            <a:ext cx="6480720" cy="1015663"/>
          </a:xfrm>
          <a:prstGeom prst="rect">
            <a:avLst/>
          </a:prstGeom>
        </p:spPr>
        <p:txBody>
          <a:bodyPr wrap="square">
            <a:spAutoFit/>
          </a:bodyPr>
          <a:lstStyle/>
          <a:p>
            <a:pPr algn="just"/>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Mafhumnya</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Sesiapa</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mengamalkan</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perkara</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bukan</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dari</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amalan</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kami</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maka</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ia</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ditolak</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p>
          <a:p>
            <a:pPr algn="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Hadis</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Riwayat</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Muslim)</a:t>
            </a:r>
            <a:endParaRPr lang="en-US"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79512" y="1052736"/>
            <a:ext cx="8784976" cy="1015663"/>
          </a:xfrm>
          <a:prstGeom prst="rect">
            <a:avLst/>
          </a:prstGeom>
          <a:solidFill>
            <a:schemeClr val="tx1"/>
          </a:solidFill>
        </p:spPr>
        <p:txBody>
          <a:bodyPr wrap="square">
            <a:spAutoFit/>
          </a:bodyPr>
          <a:lstStyle/>
          <a:p>
            <a:pPr algn="ct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Sebagai</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muslim</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apakah</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kita</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akan</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mencontohi</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sesuatu</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itu</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tanpa</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menyiasat</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dari</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sumbernya</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yang </a:t>
            </a:r>
            <a:r>
              <a:rPr lang="en-US" sz="2000" i="1"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sahih</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Ingatlah</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bahawa</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Allah SWT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telah</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menganugerahkan</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kita</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nikmat</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akal</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dan</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hati</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agar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kita</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meyakini</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dan</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beriman</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kepada-Nya</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a:t>
            </a:r>
            <a:endParaRPr lang="en-US" sz="2000" dirty="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45057" name="Rectangle 1"/>
          <p:cNvSpPr>
            <a:spLocks noChangeArrowheads="1"/>
          </p:cNvSpPr>
          <p:nvPr/>
        </p:nvSpPr>
        <p:spPr bwMode="auto">
          <a:xfrm>
            <a:off x="467544" y="2321585"/>
            <a:ext cx="806489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abic Transparent" pitchFamily="2" charset="-78"/>
              </a:rPr>
              <a:t>﴿</a:t>
            </a:r>
            <a:r>
              <a:rPr kumimoji="0" lang="ar-SA"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QCF_P285" pitchFamily="2" charset="2"/>
                <a:ea typeface="Times New Roman" pitchFamily="18" charset="0"/>
                <a:cs typeface="QCF_P285" pitchFamily="2" charset="2"/>
              </a:rPr>
              <a:t> ﯯ ﯰ ﯱ ﯲ ﯳ ﯴ ﯵ ﯶ ﯷ ﯸ ﯹ ﯺ ﯻ ﯼ ﯽ ﯾ ﯿ </a:t>
            </a:r>
            <a:r>
              <a:rPr kumimoji="0" lang="ar-SA"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abic Transparent" pitchFamily="2" charset="-78"/>
              </a:rPr>
              <a:t>﴾</a:t>
            </a:r>
            <a:endParaRPr kumimoji="0" lang="ar-SA" sz="36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45058" name="Rectangle 2"/>
          <p:cNvSpPr>
            <a:spLocks noChangeArrowheads="1"/>
          </p:cNvSpPr>
          <p:nvPr/>
        </p:nvSpPr>
        <p:spPr bwMode="auto">
          <a:xfrm>
            <a:off x="611560" y="3689737"/>
            <a:ext cx="756084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fontAlgn="base">
              <a:spcBef>
                <a:spcPct val="0"/>
              </a:spcBef>
              <a:spcAft>
                <a:spcPct val="0"/>
              </a:spcAft>
            </a:pPr>
            <a:r>
              <a:rPr kumimoji="0" lang="en-US" sz="2000" i="0" u="none" strike="noStrike" normalizeH="0" baseline="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Maksudnya</a:t>
            </a:r>
            <a:r>
              <a:rPr kumimoji="0" lang="en-US" sz="2000" i="0" u="none" strike="noStrike" normalizeH="0" baseline="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janganlah</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kamu</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mengikuti</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apa</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kamu</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tidak</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mempunyai</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pengetahuan</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tentangnya</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Sesungguhnya</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pendengaran</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penglihatan</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hati</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nurani</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semuanya</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itu</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akan</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dipertanggungjawabkan</a:t>
            </a:r>
            <a:r>
              <a:rPr kumimoji="0" lang="en-US" sz="2000" i="1"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Surah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al-Israk:36)</a:t>
            </a:r>
            <a:endParaRPr kumimoji="0" lang="en-US" sz="2000" u="none" strike="noStrike" normalizeH="0" baseline="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1928794" y="1071546"/>
            <a:ext cx="4813305" cy="584775"/>
          </a:xfrm>
          <a:prstGeom prst="rect">
            <a:avLst/>
          </a:prstGeom>
        </p:spPr>
        <p:txBody>
          <a:bodyPr wrap="none">
            <a:spAutoFit/>
          </a:bodyPr>
          <a:lstStyle/>
          <a:p>
            <a:r>
              <a:rPr lang="en-US" sz="32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ndParaRPr>
          </a:p>
        </p:txBody>
      </p:sp>
      <p:sp>
        <p:nvSpPr>
          <p:cNvPr id="18" name="Rectangle 17"/>
          <p:cNvSpPr/>
          <p:nvPr/>
        </p:nvSpPr>
        <p:spPr>
          <a:xfrm>
            <a:off x="642910" y="1905648"/>
            <a:ext cx="7643866" cy="646331"/>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rPr>
              <a:t>الحَمْـدُ لِلَّـهِ الْقَآئِلُ:</a:t>
            </a:r>
            <a:endParaRPr lang="en-US" sz="36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anose="02020603050405020304" pitchFamily="18" charset="-78"/>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601" name="Rectangle 1"/>
          <p:cNvSpPr>
            <a:spLocks noChangeArrowheads="1"/>
          </p:cNvSpPr>
          <p:nvPr/>
        </p:nvSpPr>
        <p:spPr bwMode="auto">
          <a:xfrm>
            <a:off x="683568" y="3140968"/>
            <a:ext cx="777686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solidFill>
                    <a:srgbClr val="002060"/>
                  </a:solidFill>
                </a:ln>
                <a:solidFill>
                  <a:srgbClr val="000000"/>
                </a:solidFill>
                <a:effectLst/>
                <a:latin typeface="Calibri" pitchFamily="34" charset="0"/>
                <a:ea typeface="Calibri" pitchFamily="34" charset="0"/>
                <a:cs typeface="Arabic Transparent" pitchFamily="2" charset="-78"/>
              </a:rPr>
              <a:t>﴿</a:t>
            </a:r>
            <a:r>
              <a:rPr kumimoji="0" lang="ar-SA" sz="4000" b="1" i="0" u="none" strike="noStrike" cap="none" normalizeH="0" baseline="0" dirty="0" smtClean="0">
                <a:ln>
                  <a:solidFill>
                    <a:srgbClr val="002060"/>
                  </a:solidFill>
                </a:ln>
                <a:solidFill>
                  <a:schemeClr val="tx1"/>
                </a:solidFill>
                <a:effectLst/>
                <a:latin typeface="QCF_P406" pitchFamily="2" charset="2"/>
                <a:ea typeface="Times New Roman" pitchFamily="18" charset="0"/>
                <a:cs typeface="QCF_P406" pitchFamily="2" charset="2"/>
              </a:rPr>
              <a:t>ﮉ ﮊ ﮋ ﮌ ﮍ ﮎ ﮏ ﮐ ﮑ ﮒ ﮓ ﮔ ﮕ ﮖ ﮗ ﮘ ﮙ ﮚ ﮛ ﮜ ﮝ</a:t>
            </a:r>
            <a:r>
              <a:rPr kumimoji="0" lang="ar-SA" sz="4000" b="1" i="0" u="none" strike="noStrike" cap="none" normalizeH="0" baseline="0" dirty="0" smtClean="0">
                <a:ln>
                  <a:solidFill>
                    <a:srgbClr val="002060"/>
                  </a:solidFill>
                </a:ln>
                <a:solidFill>
                  <a:srgbClr val="000000"/>
                </a:solidFill>
                <a:effectLst/>
                <a:latin typeface="Calibri" pitchFamily="34" charset="0"/>
                <a:ea typeface="Calibri" pitchFamily="34" charset="0"/>
                <a:cs typeface="Arabic Transparent" pitchFamily="2" charset="-78"/>
              </a:rPr>
              <a:t>﴾</a:t>
            </a:r>
            <a:r>
              <a:rPr kumimoji="0" lang="ar-SA" sz="4000" b="1" i="0" u="none" strike="noStrike" cap="none" normalizeH="0" baseline="0" dirty="0" smtClean="0">
                <a:ln>
                  <a:solidFill>
                    <a:srgbClr val="002060"/>
                  </a:solidFill>
                </a:ln>
                <a:solidFill>
                  <a:srgbClr val="000000"/>
                </a:solidFill>
                <a:effectLst/>
                <a:latin typeface="Calibri" pitchFamily="34" charset="0"/>
                <a:ea typeface="Calibri" pitchFamily="34" charset="0"/>
                <a:cs typeface="Traditional Arabic" pitchFamily="2" charset="-78"/>
              </a:rPr>
              <a:t> </a:t>
            </a:r>
            <a:r>
              <a:rPr kumimoji="0" lang="ar-SA" sz="2000" i="0" u="none" strike="noStrike" normalizeH="0" baseline="0" dirty="0" smtClean="0">
                <a:ln w="18415" cmpd="sng">
                  <a:solidFill>
                    <a:srgbClr val="002060"/>
                  </a:solidFill>
                  <a:prstDash val="solid"/>
                </a:ln>
                <a:solidFill>
                  <a:srgbClr val="FFFFFF"/>
                </a:solidFill>
                <a:effectLst>
                  <a:outerShdw blurRad="63500" dir="3600000" algn="tl" rotWithShape="0">
                    <a:srgbClr val="000000">
                      <a:alpha val="70000"/>
                    </a:srgbClr>
                  </a:outerShdw>
                </a:effectLst>
                <a:latin typeface="Calibri" pitchFamily="34" charset="0"/>
                <a:ea typeface="Calibri" pitchFamily="34" charset="0"/>
                <a:cs typeface="Traditional Arabic" pitchFamily="2" charset="-78"/>
              </a:rPr>
              <a:t>(سورة الروم:</a:t>
            </a:r>
            <a:r>
              <a:rPr kumimoji="0" lang="ar-SA" sz="2000" i="0" u="none" strike="noStrike" normalizeH="0" baseline="0" dirty="0" smtClean="0">
                <a:ln w="18415" cmpd="sng">
                  <a:solidFill>
                    <a:srgbClr val="002060"/>
                  </a:solidFill>
                  <a:prstDash val="solid"/>
                </a:ln>
                <a:solidFill>
                  <a:srgbClr val="FFFFFF"/>
                </a:solidFill>
                <a:effectLst>
                  <a:outerShdw blurRad="63500" dir="3600000" algn="tl" rotWithShape="0">
                    <a:srgbClr val="000000">
                      <a:alpha val="70000"/>
                    </a:srgbClr>
                  </a:outerShdw>
                </a:effectLst>
                <a:latin typeface="Calibri" pitchFamily="34" charset="0"/>
                <a:ea typeface="Calibri" pitchFamily="34" charset="0"/>
                <a:cs typeface="Arabic Transparent" pitchFamily="2" charset="-78"/>
              </a:rPr>
              <a:t>٢١</a:t>
            </a:r>
            <a:r>
              <a:rPr kumimoji="0" lang="ar-SA" sz="2000" i="0" u="none" strike="noStrike" normalizeH="0" baseline="0" dirty="0" smtClean="0">
                <a:ln w="18415" cmpd="sng">
                  <a:solidFill>
                    <a:srgbClr val="002060"/>
                  </a:solidFill>
                  <a:prstDash val="solid"/>
                </a:ln>
                <a:solidFill>
                  <a:srgbClr val="FFFFFF"/>
                </a:solidFill>
                <a:effectLst>
                  <a:outerShdw blurRad="63500" dir="3600000" algn="tl" rotWithShape="0">
                    <a:srgbClr val="000000">
                      <a:alpha val="70000"/>
                    </a:srgbClr>
                  </a:outerShdw>
                </a:effectLst>
                <a:latin typeface="Calibri" pitchFamily="34" charset="0"/>
                <a:ea typeface="Calibri" pitchFamily="34" charset="0"/>
                <a:cs typeface="Traditional Arabic" pitchFamily="2" charset="-78"/>
              </a:rPr>
              <a:t>)</a:t>
            </a:r>
            <a:endParaRPr kumimoji="0" lang="ar-SA" sz="4000" b="0" i="0" u="none" strike="noStrike" cap="none" normalizeH="0" baseline="0" dirty="0" smtClean="0">
              <a:ln w="18415" cmpd="sng">
                <a:solidFill>
                  <a:srgbClr val="002060"/>
                </a:solidFill>
                <a:prstDash val="solid"/>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755576" y="1772816"/>
            <a:ext cx="7776864" cy="3785652"/>
          </a:xfrm>
          <a:prstGeom prst="rect">
            <a:avLst/>
          </a:prstGeom>
        </p:spPr>
        <p:txBody>
          <a:bodyPr wrap="square">
            <a:spAutoFit/>
          </a:bodyPr>
          <a:lstStyle/>
          <a:p>
            <a:pPr algn="just"/>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mempunyai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pengetahuan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bererti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mampu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memahami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serta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mengetahui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dengan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pancaindera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dikuasai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oleh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hati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iaitu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pengetahuan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boleh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menyampaikan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kepada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makna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hakikat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sebenarnya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Bukan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sekadar</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melihat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mendengar</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sahaja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Oleh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kerana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itu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Islam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melarang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kepercayaan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boleh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mendorong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kepada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suatu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kepercayaan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lain,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boleh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memesong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menyeleweng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dari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aqidah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Islamiah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suci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Dalam</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konteks</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ini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perlu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memahami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dengan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mendalam</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terutama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dari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sudut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pandang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agama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kerana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kehidupan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tidak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dapat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lari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atau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lepas</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dari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Islam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sebagai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panduan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hidup</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rPr>
              <a:t>. </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6082" name="Rectangle 2"/>
          <p:cNvSpPr>
            <a:spLocks noChangeArrowheads="1"/>
          </p:cNvSpPr>
          <p:nvPr/>
        </p:nvSpPr>
        <p:spPr bwMode="auto">
          <a:xfrm>
            <a:off x="611560" y="1340768"/>
            <a:ext cx="799288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Cabaran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umat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Islam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kini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sangat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hebat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mana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setiap</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detik</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ada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sahaja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isu</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sensitiviti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umat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Islam yang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menarik</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perhatian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hangat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diperkatakan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Ini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ditambah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pula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dengan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kebanyakan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golongan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remaja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Islam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hanyut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dalam</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dunia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khayalan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suka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dengan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gaya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hidup</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hedonisme</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serta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aliran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pemikiran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liberal yang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kini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beransur-ansur</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menyelinap</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masuk</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secara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halus</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dalam</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kehidupan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masyarakat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hari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ini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0" name="Rectangle 2"/>
          <p:cNvSpPr>
            <a:spLocks noChangeArrowheads="1"/>
          </p:cNvSpPr>
          <p:nvPr/>
        </p:nvSpPr>
        <p:spPr bwMode="auto">
          <a:xfrm>
            <a:off x="611560" y="4221088"/>
            <a:ext cx="799288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Oleh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itu</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kita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perlu</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segera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bertindak</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bagi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membendung</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jerat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pemesongan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aqidah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ini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bermula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dari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peringkat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paling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bawah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sehinggalah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peringkat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paling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tinggi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melalui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kaedah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‘al-</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Amru</a:t>
            </a:r>
            <a:r>
              <a:rPr kumimoji="0" lang="en-US" sz="24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bil</a:t>
            </a:r>
            <a:r>
              <a:rPr kumimoji="0" lang="en-US" sz="24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makruf</a:t>
            </a:r>
            <a:r>
              <a:rPr kumimoji="0" lang="en-US" sz="24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wan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Nahyu</a:t>
            </a:r>
            <a:r>
              <a:rPr kumimoji="0" lang="en-US" sz="24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anil</a:t>
            </a:r>
            <a:r>
              <a:rPr kumimoji="0" lang="en-US" sz="24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mungkar</a:t>
            </a:r>
            <a:r>
              <a:rPr kumimoji="0" lang="en-US" sz="24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iaitu</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menyuruh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melakukan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kebaikan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mencegah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kemungkaran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0" y="1052736"/>
            <a:ext cx="9144000"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RUMUSAN KHUTBAH</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974807536"/>
              </p:ext>
            </p:extLst>
          </p:nvPr>
        </p:nvGraphicFramePr>
        <p:xfrm>
          <a:off x="457200" y="1600200"/>
          <a:ext cx="8229600" cy="51212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3717032"/>
            <a:ext cx="8715436" cy="1323439"/>
          </a:xfrm>
          <a:prstGeom prst="rect">
            <a:avLst/>
          </a:prstGeom>
        </p:spPr>
        <p:txBody>
          <a:bodyPr wrap="square">
            <a:spAutoFit/>
          </a:bodyPr>
          <a:lstStyle/>
          <a:p>
            <a:pPr algn="just"/>
            <a:r>
              <a:rPr lang="en-US" sz="2000" dirty="0" err="1"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Maksudnya</a:t>
            </a:r>
            <a:r>
              <a:rPr lang="en-US" sz="2000" dirty="0" smtClean="0">
                <a:ln w="18415" cmpd="sng">
                  <a:solidFill>
                    <a:srgbClr val="FFFF00"/>
                  </a:solidFill>
                  <a:prstDash val="solid"/>
                </a:ln>
                <a:solidFill>
                  <a:srgbClr val="FFFF00"/>
                </a:solidFill>
                <a:effectLst>
                  <a:glow rad="63500">
                    <a:schemeClr val="accent4">
                      <a:satMod val="175000"/>
                      <a:alpha val="40000"/>
                    </a:schemeClr>
                  </a:glow>
                  <a:outerShdw blurRad="63500" dir="3600000" algn="tl" rotWithShape="0">
                    <a:srgbClr val="000000">
                      <a:alpha val="70000"/>
                    </a:srgbClr>
                  </a:outerShdw>
                </a:effectLst>
              </a:rPr>
              <a:t>:</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jika</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kamu</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mengikut</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kebanyakkan</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orang</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muka</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bumi</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ini</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nescaya</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mereka</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akan</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menyesatkanmu</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dari</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jalan</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Mereka</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tidak</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lain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hanyalah</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mengikut</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sangkaan</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sahaja</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mereka</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tidak</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lain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hanyalah</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berdusta</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terhadap</a:t>
            </a:r>
            <a:r>
              <a:rPr lang="en-US" sz="20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Surah</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a:t>
            </a:r>
            <a:r>
              <a:rPr lang="en-US"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An’am</a:t>
            </a:r>
            <a:r>
              <a:rPr lang="en-US"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116)</a:t>
            </a:r>
            <a:endParaRPr lang="en-US"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500034" y="785794"/>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BSML" pitchFamily="2" charset="2"/>
                <a:ea typeface="Calibri" pitchFamily="34" charset="0"/>
                <a:cs typeface="QCF_BSML" pitchFamily="2" charset="2"/>
              </a:rPr>
              <a:t>ﭸ ﭹ ﭺ ﭻ</a:t>
            </a:r>
            <a:endParaRPr kumimoji="0" lang="en-US" sz="40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QCF_BSML" pitchFamily="2" charset="2"/>
              <a:ea typeface="Calibri" pitchFamily="34" charset="0"/>
              <a:cs typeface="QCF_BSML" pitchFamily="2" charset="2"/>
            </a:endParaRPr>
          </a:p>
        </p:txBody>
      </p:sp>
      <p:sp>
        <p:nvSpPr>
          <p:cNvPr id="4" name="Rectangle 1"/>
          <p:cNvSpPr>
            <a:spLocks noChangeArrowheads="1"/>
          </p:cNvSpPr>
          <p:nvPr/>
        </p:nvSpPr>
        <p:spPr bwMode="auto">
          <a:xfrm>
            <a:off x="683568" y="1916832"/>
            <a:ext cx="777686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abic Transparent" pitchFamily="2" charset="-78"/>
              </a:rPr>
              <a:t>﴿</a:t>
            </a:r>
            <a:r>
              <a:rPr kumimoji="0" lang="ar-SA"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QCF_P142" pitchFamily="2" charset="2"/>
                <a:ea typeface="Times New Roman" pitchFamily="18" charset="0"/>
                <a:cs typeface="QCF_P142" pitchFamily="2" charset="2"/>
              </a:rPr>
              <a:t> ﯙ ﯚ ﯛ ﯜ ﯝ ﯞ ﯟ ﯠ ﯡ ﯢ ﯣ ﯤ ﯥ ﯦ ﯧ ﯨ ﯩ ﯪ ﯫ</a:t>
            </a:r>
            <a:r>
              <a:rPr kumimoji="0" lang="ar-SA"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ea typeface="Calibri" pitchFamily="34" charset="0"/>
                <a:cs typeface="Arabic Transparent" pitchFamily="2" charset="-78"/>
              </a:rPr>
              <a:t> ﴾</a:t>
            </a:r>
            <a:endParaRPr kumimoji="0" lang="ar-SA"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428596" y="1396261"/>
            <a:ext cx="8215370" cy="4632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4000" i="0" u="none" strike="noStrike" normalizeH="0" baseline="0" dirty="0" smtClean="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786050" y="2714620"/>
            <a:ext cx="4181209" cy="1015663"/>
          </a:xfrm>
          <a:prstGeom prst="rect">
            <a:avLst/>
          </a:prstGeom>
          <a:noFill/>
        </p:spPr>
        <p:txBody>
          <a:bodyPr wrap="none">
            <a:spAutoFit/>
          </a:bodyPr>
          <a:lstStyle/>
          <a:p>
            <a:r>
              <a:rPr lang="en-US" sz="6000" dirty="0" smtClean="0">
                <a:ln>
                  <a:solidFill>
                    <a:srgbClr val="FF0000"/>
                  </a:solidFill>
                </a:ln>
                <a:solidFill>
                  <a:srgbClr val="FF9999"/>
                </a:solidFill>
                <a:effectLst>
                  <a:glow rad="101600">
                    <a:schemeClr val="tx1">
                      <a:alpha val="60000"/>
                    </a:schemeClr>
                  </a:glow>
                </a:effectLst>
                <a:latin typeface="Gloucester MT Extra Condensed" pitchFamily="18" charset="0"/>
                <a:cs typeface="Times New Roman" pitchFamily="18" charset="0"/>
              </a:rPr>
              <a:t>KHUTBAH KEDUA</a:t>
            </a:r>
            <a:endParaRPr lang="en-US" sz="6000" dirty="0">
              <a:solidFill>
                <a:srgbClr val="FF9999"/>
              </a:solidFill>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428736"/>
            <a:ext cx="8358246" cy="1938992"/>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Rectangle 11"/>
          <p:cNvSpPr/>
          <p:nvPr/>
        </p:nvSpPr>
        <p:spPr>
          <a:xfrm>
            <a:off x="357158" y="3517661"/>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وَصَحْبِهِ أَجْمَعِيْنَ.</a:t>
            </a:r>
            <a:endPar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268760"/>
            <a:ext cx="8429684" cy="1938992"/>
          </a:xfrm>
          <a:prstGeom prst="rect">
            <a:avLst/>
          </a:prstGeom>
        </p:spPr>
        <p:txBody>
          <a:bodyPr wrap="square">
            <a:spAutoFit/>
          </a:bodyPr>
          <a:lstStyle/>
          <a:p>
            <a:pPr algn="just" rtl="1"/>
            <a:r>
              <a:rPr lang="ar-SA"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pic>
        <p:nvPicPr>
          <p:cNvPr id="1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7997" y="3140968"/>
            <a:ext cx="8018459" cy="2253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097378"/>
            <a:ext cx="8429684" cy="707886"/>
          </a:xfrm>
          <a:prstGeom prst="rect">
            <a:avLst/>
          </a:prstGeom>
        </p:spPr>
        <p:txBody>
          <a:bodyPr wrap="square">
            <a:spAutoFit/>
          </a:bodyPr>
          <a:lstStyle/>
          <a:p>
            <a:pPr algn="just" rtl="1"/>
            <a:r>
              <a:rPr lang="ar-SA"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500174"/>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Rectangle 11"/>
          <p:cNvSpPr/>
          <p:nvPr/>
        </p:nvSpPr>
        <p:spPr>
          <a:xfrm>
            <a:off x="357158" y="4786322"/>
            <a:ext cx="8501122" cy="1323439"/>
          </a:xfrm>
          <a:prstGeom prst="rect">
            <a:avLst/>
          </a:prstGeom>
        </p:spPr>
        <p:txBody>
          <a:bodyPr wrap="square">
            <a:spAutoFit/>
          </a:bodyPr>
          <a:lstStyle/>
          <a:p>
            <a:pPr algn="just" rtl="1"/>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500174"/>
            <a:ext cx="8643998" cy="4401205"/>
          </a:xfrm>
          <a:prstGeom prst="rect">
            <a:avLst/>
          </a:prstGeom>
        </p:spPr>
        <p:txBody>
          <a:bodyPr wrap="square">
            <a:spAutoFit/>
          </a:bodyPr>
          <a:lstStyle/>
          <a:p>
            <a:pPr algn="just" rtl="1"/>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 اَللّهُمَّ أَنْزِلِ الرَّحْمَةَ وَالسَّكِيْنَةَ وَالسَّلاَمَةَ وَالْعَافِيَةَ عَلَى مَلِكِنَا،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سري فادوك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بضيندا</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يغ</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دفرتوان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مَوْلاَنَا الْمَلِكُ الْمُعْتَصِمُ بِا اللهِ مُحِبُّ الدِّيْنِ توانكو الْحَاجَّ عَبْدَ الْحَلِيْمِ مُعَظَّمْ شَاهُ إِبْنَ الْمَرْحُوْمِ اَلْسُّلْطَانِ بَدْلِي شَاهُ</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راج فرمايسوري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فوتري</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سرتا قرابة</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دراج  سكالين.</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ndParaRPr>
          </a:p>
        </p:txBody>
      </p:sp>
      <p:sp>
        <p:nvSpPr>
          <p:cNvPr id="12" name="Rectangle 1"/>
          <p:cNvSpPr>
            <a:spLocks noChangeArrowheads="1"/>
          </p:cNvSpPr>
          <p:nvPr/>
        </p:nvSpPr>
        <p:spPr bwMode="auto">
          <a:xfrm>
            <a:off x="642910" y="2140401"/>
            <a:ext cx="79248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eaLnBrk="0" fontAlgn="base" hangingPunct="0">
              <a:spcBef>
                <a:spcPct val="0"/>
              </a:spcBef>
              <a:spcAft>
                <a:spcPct val="0"/>
              </a:spcAft>
            </a:pPr>
            <a:r>
              <a:rPr lang="en-US" sz="4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rPr>
              <a:t> </a:t>
            </a:r>
            <a:r>
              <a:rPr lang="ar-SA" sz="4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rPr>
              <a:t>أَشهَدُ أَنْ لاَ إِلَهَ إِلاَّ اللهُ وَحدَهُ لاَ شَرِيكَ لَهُ، </a:t>
            </a:r>
            <a:endParaRPr lang="en-US" sz="4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endParaRPr>
          </a:p>
          <a:p>
            <a:pPr lvl="0" algn="ctr" rtl="1" eaLnBrk="0" fontAlgn="base" hangingPunct="0">
              <a:spcBef>
                <a:spcPct val="0"/>
              </a:spcBef>
              <a:spcAft>
                <a:spcPct val="0"/>
              </a:spcAft>
            </a:pPr>
            <a:r>
              <a:rPr lang="ar-SA" sz="4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rPr>
              <a:t>إِقرَاراً بِرُبُوبِيَتِهِ وَإِرغَاماً لِمَنْ جَحَدَ بِهِ وَكَفَرَ، </a:t>
            </a:r>
            <a:endParaRPr lang="en-US" sz="4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endParaRPr>
          </a:p>
          <a:p>
            <a:pPr lvl="0" algn="ctr" rtl="1" eaLnBrk="0" fontAlgn="base" hangingPunct="0">
              <a:spcBef>
                <a:spcPct val="0"/>
              </a:spcBef>
              <a:spcAft>
                <a:spcPct val="0"/>
              </a:spcAft>
            </a:pPr>
            <a:r>
              <a:rPr lang="ar-SA" sz="4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rPr>
              <a:t>وَأَشهَدُ أَنَّ سَيِّدَنَا مُحَمَّدًا سَيِّدُ الخَلقِ وَالبَشَرِ، </a:t>
            </a:r>
            <a:endParaRPr lang="en-US" sz="4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endParaRPr>
          </a:p>
          <a:p>
            <a:pPr lvl="0" algn="ctr" rtl="1" eaLnBrk="0" fontAlgn="base" hangingPunct="0">
              <a:spcBef>
                <a:spcPct val="0"/>
              </a:spcBef>
              <a:spcAft>
                <a:spcPct val="0"/>
              </a:spcAft>
            </a:pPr>
            <a:r>
              <a:rPr lang="ar-SA" sz="4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rPr>
              <a:t>مَا اتَّصَلَتْ عَينٌ بِنَظَرٍ</a:t>
            </a:r>
            <a:r>
              <a:rPr lang="en-US" sz="4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rPr>
              <a:t> </a:t>
            </a:r>
            <a:r>
              <a:rPr lang="ar-SA" sz="4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rPr>
              <a:t>أَوْ سَمِعَتْ أُذُنٌ بِخَبَرٍ</a:t>
            </a:r>
            <a:endParaRPr kumimoji="0" lang="en-US" sz="44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6752"/>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4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 بِطَاعَتِهِ.</a:t>
            </a:r>
            <a:endPar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077072"/>
            <a:ext cx="8424936" cy="2062103"/>
          </a:xfrm>
          <a:prstGeom prst="rect">
            <a:avLst/>
          </a:prstGeom>
        </p:spPr>
        <p:txBody>
          <a:bodyPr wrap="square">
            <a:spAutoFit/>
          </a:bodyPr>
          <a:lstStyle/>
          <a:p>
            <a:pPr lvl="0" algn="just" rtl="1" fontAlgn="base">
              <a:spcBef>
                <a:spcPct val="0"/>
              </a:spcBef>
              <a:spcAft>
                <a:spcPct val="0"/>
              </a:spcAft>
            </a:pPr>
            <a:r>
              <a:rPr lang="ar-SA" altLang="zh-CN" sz="32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يا الله</a:t>
            </a:r>
            <a:r>
              <a:rPr lang="ar-SA" altLang="zh-CN" sz="32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lang="ar-SA" altLang="zh-CN" sz="32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يا توهن كامي</a:t>
            </a:r>
            <a:r>
              <a:rPr lang="ar-SA" altLang="zh-CN" sz="32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lang="ar-SA" altLang="zh-CN" sz="32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كامي مموهون اضر دغن رحمة دان فرليندوغنمو</a:t>
            </a:r>
            <a:r>
              <a:rPr lang="ar-SA" altLang="zh-CN" sz="32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lang="ar-SA" altLang="zh-CN" sz="32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lang="ar-SA" altLang="zh-CN" sz="3200" baseline="30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ء</a:t>
            </a:r>
            <a:r>
              <a:rPr lang="ar-SA" altLang="zh-CN" sz="32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ن</a:t>
            </a:r>
            <a:r>
              <a:rPr lang="ar-SA" altLang="zh-CN" sz="32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 </a:t>
            </a:r>
            <a:r>
              <a:rPr lang="ar-SA" altLang="zh-CN" sz="32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تانمكنله راسا كاسيه سايغ دانتارا كامي</a:t>
            </a:r>
            <a:r>
              <a:rPr lang="ar-SA" altLang="zh-CN" sz="32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lang="ar-SA" altLang="zh-CN" sz="32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ككلكنله فرفادوان دكلاغن كامي</a:t>
            </a:r>
            <a:r>
              <a:rPr lang="ar-SA" altLang="zh-CN" sz="32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a:t>
            </a:r>
            <a:r>
              <a:rPr lang="ar-SA" altLang="zh-CN" sz="32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سموض دغنث كامي سنتياس هيدوف أمان داماي</a:t>
            </a:r>
            <a:r>
              <a:rPr lang="ar-SA" altLang="zh-CN" sz="32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 معمور</a:t>
            </a:r>
            <a:r>
              <a:rPr lang="ar-SA" altLang="zh-CN" sz="32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Jawi - Biasa" pitchFamily="2" charset="-78"/>
              </a:rPr>
              <a:t> دان سلامت سفنجغ زمان.</a:t>
            </a:r>
            <a:endParaRPr lang="ar-SA" altLang="zh-CN" sz="32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cstate="print"/>
          <a:srcRect/>
          <a:stretch>
            <a:fillRect/>
          </a:stretch>
        </p:blipFill>
        <p:spPr bwMode="auto">
          <a:xfrm>
            <a:off x="1071538" y="1500174"/>
            <a:ext cx="6858048" cy="2214578"/>
          </a:xfrm>
          <a:prstGeom prst="rect">
            <a:avLst/>
          </a:prstGeom>
          <a:noFill/>
          <a:ln w="9525">
            <a:no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pic>
        <p:nvPicPr>
          <p:cNvPr id="12" name="Picture 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1472" y="3929066"/>
            <a:ext cx="8143932" cy="2214578"/>
          </a:xfrm>
          <a:prstGeom prst="rect">
            <a:avLst/>
          </a:prstGeom>
          <a:noFill/>
          <a:ln>
            <a:noFill/>
          </a:ln>
          <a:effectLst>
            <a:glow rad="101600">
              <a:schemeClr val="accent3">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285852" y="1357299"/>
            <a:ext cx="6643734"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28596" y="4204652"/>
            <a:ext cx="8358246" cy="1938992"/>
          </a:xfrm>
          <a:prstGeom prst="rect">
            <a:avLst/>
          </a:prstGeom>
        </p:spPr>
        <p:txBody>
          <a:bodyPr wrap="square">
            <a:spAutoFit/>
          </a:bodyPr>
          <a:lstStyle/>
          <a:p>
            <a:pPr algn="ctr" rtl="1"/>
            <a:r>
              <a:rPr lang="ar-SA" sz="4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868" y="1214422"/>
            <a:ext cx="1720920" cy="584775"/>
          </a:xfrm>
          <a:prstGeom prst="rect">
            <a:avLst/>
          </a:prstGeom>
        </p:spPr>
        <p:txBody>
          <a:bodyPr wrap="none">
            <a:spAutoFit/>
          </a:bodyPr>
          <a:lstStyle/>
          <a:p>
            <a:r>
              <a:rPr lang="en-US" sz="32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ndParaRPr>
          </a:p>
        </p:txBody>
      </p:sp>
      <p:sp>
        <p:nvSpPr>
          <p:cNvPr id="12" name="Rectangle 11"/>
          <p:cNvSpPr/>
          <p:nvPr/>
        </p:nvSpPr>
        <p:spPr>
          <a:xfrm>
            <a:off x="857224" y="2110060"/>
            <a:ext cx="7715304" cy="2039020"/>
          </a:xfrm>
          <a:prstGeom prst="rect">
            <a:avLst/>
          </a:prstGeom>
        </p:spPr>
        <p:txBody>
          <a:bodyPr wrap="square">
            <a:spAutoFit/>
          </a:bodyPr>
          <a:lstStyle/>
          <a:p>
            <a:pPr lvl="0" algn="ctr" rtl="1" eaLnBrk="0" hangingPunct="0">
              <a:lnSpc>
                <a:spcPct val="150000"/>
              </a:lnSpc>
            </a:pPr>
            <a:r>
              <a:rPr lang="ar-SA" sz="4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rPr>
              <a:t>اللَّهُمَّ صَلِّ وَسَلِّمْ وَبَارِكْ عَلَى سَيِّدِنَا مُحَمَّدٍ خَاتَمِ الأَنْبِيَاءِ وَالْمُرْسَلِيْنَ وَعَلَى آلِهِ وَصَحْبِهِ أَجْمَعِيْنَ</a:t>
            </a:r>
            <a:endParaRPr kumimoji="0" lang="en-US" sz="44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928662" y="2110060"/>
            <a:ext cx="7358114" cy="3054682"/>
          </a:xfrm>
          <a:prstGeom prst="rect">
            <a:avLst/>
          </a:prstGeom>
        </p:spPr>
        <p:txBody>
          <a:bodyPr wrap="square">
            <a:spAutoFit/>
          </a:bodyPr>
          <a:lstStyle/>
          <a:p>
            <a:pPr lvl="0" algn="ctr" rtl="1">
              <a:lnSpc>
                <a:spcPct val="150000"/>
              </a:lnSpc>
            </a:pPr>
            <a:r>
              <a:rPr lang="ar-SA" sz="4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rPr>
              <a:t>أَمَّا بَعْدُ، فَيَا عِبَادَ اللهِ</a:t>
            </a:r>
            <a:r>
              <a:rPr lang="en-US" sz="4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rPr>
              <a:t> </a:t>
            </a:r>
            <a:r>
              <a:rPr lang="ar-SA" sz="4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rPr>
              <a:t>! اتَّقُوا اللهَ، </a:t>
            </a:r>
            <a:endParaRPr lang="en-US" sz="4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endParaRPr>
          </a:p>
          <a:p>
            <a:pPr lvl="0" algn="ctr" rtl="1">
              <a:lnSpc>
                <a:spcPct val="150000"/>
              </a:lnSpc>
            </a:pPr>
            <a:r>
              <a:rPr lang="ar-SA" sz="4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rPr>
              <a:t>أُوْصِيْكُمْ وَإِيَّايَ بِتَقْوَى اللهِ وَطَاعَتِهِ لَعَلَّكُمْ تُرْحَمُوْنَ</a:t>
            </a:r>
            <a:endParaRPr kumimoji="0" lang="ar-SA" sz="44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000364" y="1214422"/>
            <a:ext cx="2973058"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ea typeface="Times New Roman" pitchFamily="18" charset="0"/>
                <a:cs typeface="Times New Roman" pitchFamily="18" charset="0"/>
              </a:rPr>
              <a:t>WASIAT TAQWA</a:t>
            </a:r>
            <a:endParaRPr lang="en-US" sz="3200" b="1" spc="50" dirty="0">
              <a:ln w="11430">
                <a:solidFill>
                  <a:srgbClr val="FF00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12" name="Rounded Rectangle 11"/>
          <p:cNvSpPr/>
          <p:nvPr/>
        </p:nvSpPr>
        <p:spPr>
          <a:xfrm>
            <a:off x="954882" y="2132856"/>
            <a:ext cx="6929486" cy="15104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marilah</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sama-sama</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kita</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meningkatkan</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ketakwaan</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kita</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kepada</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dengan</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sebenar-benar</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takwa</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serta</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melaksanakan</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segala</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perintah-Nya</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dan</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menjauhi</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segala</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larangan-Nya</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a:t>
            </a:r>
            <a:endParaRPr lang="en-US" sz="2400" dirty="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endParaRPr>
          </a:p>
        </p:txBody>
      </p:sp>
      <p:sp>
        <p:nvSpPr>
          <p:cNvPr id="15" name="Rounded Rectangle 14"/>
          <p:cNvSpPr/>
          <p:nvPr/>
        </p:nvSpPr>
        <p:spPr>
          <a:xfrm>
            <a:off x="971600" y="3929066"/>
            <a:ext cx="6929486" cy="123268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Sesungguhnya</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hanya</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dengan</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jalan</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takwa</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sahaja</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dapat</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memandu</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kita</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beroleh</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rahmat</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dan</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keberkatan</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hidup</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di</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dunia</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dan</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 </a:t>
            </a:r>
            <a:r>
              <a:rPr lang="en-US" sz="2400" dirty="0" err="1"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diakhirat</a:t>
            </a:r>
            <a:r>
              <a:rPr lang="en-US" sz="2400" dirty="0" smtClean="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rPr>
              <a:t>.</a:t>
            </a:r>
            <a:endParaRPr lang="en-US" sz="2400" dirty="0">
              <a:ln w="18415" cmpd="sng">
                <a:solidFill>
                  <a:srgbClr val="002060"/>
                </a:solidFill>
                <a:prstDash val="solid"/>
              </a:ln>
              <a:solidFill>
                <a:schemeClr val="bg1"/>
              </a:solidFill>
              <a:effectLst>
                <a:glow rad="63500">
                  <a:schemeClr val="accent5">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28926" y="2214554"/>
            <a:ext cx="3105145" cy="584775"/>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rgbClr val="FF0000"/>
                  </a:solidFill>
                </a:ln>
                <a:solidFill>
                  <a:srgbClr val="FF0000"/>
                </a:solidFill>
                <a:effectLst>
                  <a:outerShdw blurRad="76200" dist="50800" dir="5400000" algn="tl" rotWithShape="0">
                    <a:srgbClr val="000000">
                      <a:alpha val="65000"/>
                    </a:srgbClr>
                  </a:outerShdw>
                </a:effectLst>
                <a:latin typeface="+mj-lt"/>
                <a:ea typeface="Times New Roman" pitchFamily="18" charset="0"/>
                <a:cs typeface="Times New Roman" pitchFamily="18" charset="0"/>
              </a:rPr>
              <a:t>TAJUK KHUTBAH</a:t>
            </a:r>
            <a:endParaRPr lang="en-US" sz="3200" b="1" spc="50" dirty="0">
              <a:ln w="11430">
                <a:solidFill>
                  <a:srgbClr val="FF0000"/>
                </a:solidFill>
              </a:ln>
              <a:solidFill>
                <a:srgbClr val="FF0000"/>
              </a:solidFill>
              <a:effectLst>
                <a:outerShdw blurRad="76200" dist="50800" dir="5400000" algn="tl" rotWithShape="0">
                  <a:srgbClr val="000000">
                    <a:alpha val="65000"/>
                  </a:srgbClr>
                </a:outerShdw>
              </a:effectLst>
              <a:latin typeface="+mj-lt"/>
            </a:endParaRPr>
          </a:p>
        </p:txBody>
      </p:sp>
      <p:sp>
        <p:nvSpPr>
          <p:cNvPr id="12" name="Rectangle 11"/>
          <p:cNvSpPr/>
          <p:nvPr/>
        </p:nvSpPr>
        <p:spPr>
          <a:xfrm>
            <a:off x="1000100" y="3013643"/>
            <a:ext cx="7286676" cy="2428892"/>
          </a:xfrm>
          <a:prstGeom prst="rect">
            <a:avLst/>
          </a:prstGeom>
          <a:noFill/>
        </p:spPr>
        <p:txBody>
          <a:bodyPr wrap="square" lIns="91440" tIns="45720" rIns="91440" bIns="45720">
            <a:prstTxWarp prst="textDeflateInflateDeflate">
              <a:avLst>
                <a:gd name="adj" fmla="val 32370"/>
              </a:avLst>
            </a:prstTxWarp>
            <a:spAutoFit/>
          </a:bodyPr>
          <a:lstStyle/>
          <a:p>
            <a:pPr algn="ctr"/>
            <a:r>
              <a:rPr lang="en-US" sz="44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JERAT PEMESONGAN</a:t>
            </a:r>
          </a:p>
          <a:p>
            <a:pPr algn="ctr"/>
            <a:r>
              <a:rPr lang="en-US" sz="44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AQIDAH</a:t>
            </a:r>
            <a:endParaRPr lang="en-US" sz="3600" i="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mj-lt"/>
              <a:cs typeface="Times New Roman" pitchFamily="18"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357158" y="1052736"/>
            <a:ext cx="8247290" cy="1328023"/>
          </a:xfrm>
          <a:prstGeom prst="roundRect">
            <a:avLst/>
          </a:prstGeom>
          <a:ln w="38100"/>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dirty="0" smtClean="0"/>
              <a:t>Islam </a:t>
            </a:r>
            <a:r>
              <a:rPr lang="en-US" sz="2400" dirty="0" err="1" smtClean="0"/>
              <a:t>tidak</a:t>
            </a:r>
            <a:r>
              <a:rPr lang="en-US" sz="2400" dirty="0" smtClean="0"/>
              <a:t> </a:t>
            </a:r>
            <a:r>
              <a:rPr lang="en-US" sz="2400" dirty="0" err="1" smtClean="0"/>
              <a:t>menolak</a:t>
            </a:r>
            <a:r>
              <a:rPr lang="en-US" sz="2400" dirty="0" smtClean="0"/>
              <a:t> </a:t>
            </a:r>
            <a:r>
              <a:rPr lang="en-US" sz="2400" dirty="0" err="1" smtClean="0"/>
              <a:t>apa</a:t>
            </a:r>
            <a:r>
              <a:rPr lang="en-US" sz="2400" dirty="0" smtClean="0"/>
              <a:t> </a:t>
            </a:r>
            <a:r>
              <a:rPr lang="en-US" sz="2400" dirty="0" err="1" smtClean="0"/>
              <a:t>sahaja</a:t>
            </a:r>
            <a:r>
              <a:rPr lang="en-US" sz="2400" dirty="0" smtClean="0"/>
              <a:t> </a:t>
            </a:r>
            <a:r>
              <a:rPr lang="en-US" sz="2400" dirty="0" err="1" smtClean="0"/>
              <a:t>perkara</a:t>
            </a:r>
            <a:r>
              <a:rPr lang="en-US" sz="2400" dirty="0" smtClean="0"/>
              <a:t> yang </a:t>
            </a:r>
            <a:r>
              <a:rPr lang="en-US" sz="2400" dirty="0" err="1" smtClean="0"/>
              <a:t>baik</a:t>
            </a:r>
            <a:r>
              <a:rPr lang="en-US" sz="2400" dirty="0" smtClean="0"/>
              <a:t> </a:t>
            </a:r>
            <a:r>
              <a:rPr lang="en-US" sz="2400" dirty="0" err="1" smtClean="0"/>
              <a:t>sama</a:t>
            </a:r>
            <a:r>
              <a:rPr lang="en-US" sz="2400" dirty="0" smtClean="0"/>
              <a:t> </a:t>
            </a:r>
            <a:r>
              <a:rPr lang="en-US" sz="2400" dirty="0" err="1" smtClean="0"/>
              <a:t>ada</a:t>
            </a:r>
            <a:r>
              <a:rPr lang="en-US" sz="2400" dirty="0" smtClean="0"/>
              <a:t> </a:t>
            </a:r>
            <a:r>
              <a:rPr lang="en-US" sz="2400" dirty="0" err="1" smtClean="0"/>
              <a:t>dari</a:t>
            </a:r>
            <a:r>
              <a:rPr lang="en-US" sz="2400" dirty="0" smtClean="0"/>
              <a:t> Barat </a:t>
            </a:r>
            <a:r>
              <a:rPr lang="en-US" sz="2400" dirty="0" err="1" smtClean="0"/>
              <a:t>atau</a:t>
            </a:r>
            <a:r>
              <a:rPr lang="en-US" sz="2400" dirty="0" smtClean="0"/>
              <a:t> </a:t>
            </a:r>
            <a:r>
              <a:rPr lang="en-US" sz="2400" dirty="0" err="1" smtClean="0"/>
              <a:t>sebagainya</a:t>
            </a:r>
            <a:r>
              <a:rPr lang="en-US" sz="2400" dirty="0" smtClean="0"/>
              <a:t>. </a:t>
            </a:r>
            <a:r>
              <a:rPr lang="en-US" sz="2400" dirty="0" err="1" smtClean="0"/>
              <a:t>Apatah</a:t>
            </a:r>
            <a:r>
              <a:rPr lang="en-US" sz="2400" dirty="0" smtClean="0"/>
              <a:t> </a:t>
            </a:r>
            <a:r>
              <a:rPr lang="en-US" sz="2400" dirty="0" err="1" smtClean="0"/>
              <a:t>lagi</a:t>
            </a:r>
            <a:r>
              <a:rPr lang="en-US" sz="2400" dirty="0" smtClean="0"/>
              <a:t> </a:t>
            </a:r>
            <a:r>
              <a:rPr lang="en-US" sz="2400" dirty="0" err="1" smtClean="0"/>
              <a:t>jika</a:t>
            </a:r>
            <a:r>
              <a:rPr lang="en-US" sz="2400" dirty="0" smtClean="0"/>
              <a:t> </a:t>
            </a:r>
            <a:r>
              <a:rPr lang="en-US" sz="2400" dirty="0" err="1" smtClean="0"/>
              <a:t>perkara</a:t>
            </a:r>
            <a:r>
              <a:rPr lang="en-US" sz="2400" dirty="0" smtClean="0"/>
              <a:t> </a:t>
            </a:r>
            <a:r>
              <a:rPr lang="en-US" sz="2400" dirty="0" err="1" smtClean="0"/>
              <a:t>ini</a:t>
            </a:r>
            <a:r>
              <a:rPr lang="en-US" sz="2400" dirty="0" smtClean="0"/>
              <a:t> </a:t>
            </a:r>
            <a:r>
              <a:rPr lang="en-US" sz="2400" dirty="0" err="1" smtClean="0"/>
              <a:t>berkaitan</a:t>
            </a:r>
            <a:r>
              <a:rPr lang="en-US" sz="2400" dirty="0" smtClean="0"/>
              <a:t> </a:t>
            </a:r>
            <a:r>
              <a:rPr lang="en-US" sz="2400" dirty="0" err="1" smtClean="0"/>
              <a:t>dengan</a:t>
            </a:r>
            <a:r>
              <a:rPr lang="en-US" sz="2400" dirty="0" smtClean="0"/>
              <a:t> </a:t>
            </a:r>
            <a:r>
              <a:rPr lang="en-US" sz="2400" dirty="0" err="1" smtClean="0"/>
              <a:t>nilai</a:t>
            </a:r>
            <a:r>
              <a:rPr lang="en-US" sz="2400" dirty="0" smtClean="0"/>
              <a:t> </a:t>
            </a:r>
            <a:r>
              <a:rPr lang="en-US" sz="2400" dirty="0" err="1" smtClean="0"/>
              <a:t>berkasih</a:t>
            </a:r>
            <a:r>
              <a:rPr lang="en-US" sz="2400" dirty="0" smtClean="0"/>
              <a:t> </a:t>
            </a:r>
            <a:r>
              <a:rPr lang="en-US" sz="2400" dirty="0" err="1" smtClean="0"/>
              <a:t>sayang</a:t>
            </a:r>
            <a:r>
              <a:rPr lang="en-US" sz="2400" dirty="0" smtClean="0"/>
              <a:t>.</a:t>
            </a:r>
            <a:endParaRPr lang="en-US" sz="2400" b="1" dirty="0">
              <a:ln w="6350"/>
              <a:solidFill>
                <a:schemeClr val="bg1">
                  <a:shade val="50000"/>
                </a:schemeClr>
              </a:solidFill>
              <a:effectLst>
                <a:glow rad="63500">
                  <a:schemeClr val="accent2">
                    <a:satMod val="175000"/>
                    <a:alpha val="40000"/>
                  </a:schemeClr>
                </a:glow>
              </a:effectLst>
            </a:endParaRPr>
          </a:p>
        </p:txBody>
      </p:sp>
      <p:sp>
        <p:nvSpPr>
          <p:cNvPr id="11" name="Rounded Rectangle 10"/>
          <p:cNvSpPr/>
          <p:nvPr/>
        </p:nvSpPr>
        <p:spPr>
          <a:xfrm>
            <a:off x="395536" y="2276872"/>
            <a:ext cx="8136904" cy="1736646"/>
          </a:xfrm>
          <a:prstGeom prst="roundRect">
            <a:avLst/>
          </a:prstGeom>
          <a:ln w="38100"/>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dirty="0" smtClean="0"/>
              <a:t>Kita </a:t>
            </a:r>
            <a:r>
              <a:rPr lang="en-US" sz="2400" dirty="0" err="1" smtClean="0"/>
              <a:t>menerima</a:t>
            </a:r>
            <a:r>
              <a:rPr lang="en-US" sz="2400" dirty="0" smtClean="0"/>
              <a:t> </a:t>
            </a:r>
            <a:r>
              <a:rPr lang="en-US" sz="2400" dirty="0" err="1" smtClean="0"/>
              <a:t>dan</a:t>
            </a:r>
            <a:r>
              <a:rPr lang="en-US" sz="2400" dirty="0" smtClean="0"/>
              <a:t> </a:t>
            </a:r>
            <a:r>
              <a:rPr lang="en-US" sz="2400" dirty="0" err="1" smtClean="0"/>
              <a:t>meraikan</a:t>
            </a:r>
            <a:r>
              <a:rPr lang="en-US" sz="2400" dirty="0" smtClean="0"/>
              <a:t> </a:t>
            </a:r>
            <a:r>
              <a:rPr lang="en-US" sz="2400" dirty="0" err="1" smtClean="0"/>
              <a:t>Hari</a:t>
            </a:r>
            <a:r>
              <a:rPr lang="en-US" sz="2400" dirty="0" smtClean="0"/>
              <a:t> </a:t>
            </a:r>
            <a:r>
              <a:rPr lang="en-US" sz="2400" dirty="0" err="1" smtClean="0"/>
              <a:t>Ibu</a:t>
            </a:r>
            <a:r>
              <a:rPr lang="en-US" sz="2400" dirty="0" smtClean="0"/>
              <a:t> </a:t>
            </a:r>
            <a:r>
              <a:rPr lang="en-US" sz="2400" dirty="0" err="1" smtClean="0"/>
              <a:t>dan</a:t>
            </a:r>
            <a:r>
              <a:rPr lang="en-US" sz="2400" dirty="0" smtClean="0"/>
              <a:t> </a:t>
            </a:r>
            <a:r>
              <a:rPr lang="en-US" sz="2400" dirty="0" err="1" smtClean="0"/>
              <a:t>Hari</a:t>
            </a:r>
            <a:r>
              <a:rPr lang="en-US" sz="2400" dirty="0" smtClean="0"/>
              <a:t> </a:t>
            </a:r>
            <a:r>
              <a:rPr lang="en-US" sz="2400" dirty="0" err="1" smtClean="0"/>
              <a:t>Bapa</a:t>
            </a:r>
            <a:r>
              <a:rPr lang="en-US" sz="2400" dirty="0" smtClean="0"/>
              <a:t> yang </a:t>
            </a:r>
            <a:r>
              <a:rPr lang="en-US" sz="2400" dirty="0" err="1" smtClean="0"/>
              <a:t>mengingatkan</a:t>
            </a:r>
            <a:r>
              <a:rPr lang="en-US" sz="2400" dirty="0" smtClean="0"/>
              <a:t> </a:t>
            </a:r>
            <a:r>
              <a:rPr lang="en-US" sz="2400" dirty="0" err="1" smtClean="0"/>
              <a:t>kita</a:t>
            </a:r>
            <a:r>
              <a:rPr lang="en-US" sz="2400" dirty="0" smtClean="0"/>
              <a:t> </a:t>
            </a:r>
            <a:r>
              <a:rPr lang="en-US" sz="2400" dirty="0" err="1" smtClean="0"/>
              <a:t>tentang</a:t>
            </a:r>
            <a:r>
              <a:rPr lang="en-US" sz="2400" dirty="0" smtClean="0"/>
              <a:t> </a:t>
            </a:r>
            <a:r>
              <a:rPr lang="en-US" sz="2400" dirty="0" err="1" smtClean="0"/>
              <a:t>erti</a:t>
            </a:r>
            <a:r>
              <a:rPr lang="en-US" sz="2400" dirty="0" smtClean="0"/>
              <a:t> </a:t>
            </a:r>
            <a:r>
              <a:rPr lang="en-US" sz="2400" dirty="0" err="1" smtClean="0"/>
              <a:t>kasih</a:t>
            </a:r>
            <a:r>
              <a:rPr lang="en-US" sz="2400" dirty="0" smtClean="0"/>
              <a:t> </a:t>
            </a:r>
            <a:r>
              <a:rPr lang="en-US" sz="2400" dirty="0" err="1" smtClean="0"/>
              <a:t>sayang</a:t>
            </a:r>
            <a:r>
              <a:rPr lang="en-US" sz="2400" dirty="0" smtClean="0"/>
              <a:t> </a:t>
            </a:r>
            <a:r>
              <a:rPr lang="en-US" sz="2400" dirty="0" err="1" smtClean="0"/>
              <a:t>dan</a:t>
            </a:r>
            <a:r>
              <a:rPr lang="en-US" sz="2400" dirty="0" smtClean="0"/>
              <a:t> </a:t>
            </a:r>
            <a:r>
              <a:rPr lang="en-US" sz="2400" dirty="0" err="1" smtClean="0"/>
              <a:t>pengorbanan</a:t>
            </a:r>
            <a:r>
              <a:rPr lang="en-US" sz="2400" dirty="0" smtClean="0"/>
              <a:t> </a:t>
            </a:r>
            <a:r>
              <a:rPr lang="en-US" sz="2400" dirty="0" err="1" smtClean="0"/>
              <a:t>mereka</a:t>
            </a:r>
            <a:r>
              <a:rPr lang="en-US" sz="2400" dirty="0" smtClean="0"/>
              <a:t> </a:t>
            </a:r>
            <a:r>
              <a:rPr lang="en-US" sz="2400" dirty="0" err="1" smtClean="0"/>
              <a:t>kepada</a:t>
            </a:r>
            <a:r>
              <a:rPr lang="en-US" sz="2400" dirty="0" smtClean="0"/>
              <a:t> </a:t>
            </a:r>
            <a:r>
              <a:rPr lang="en-US" sz="2400" dirty="0" err="1" smtClean="0"/>
              <a:t>kita</a:t>
            </a:r>
            <a:r>
              <a:rPr lang="en-US" sz="2400" dirty="0" smtClean="0"/>
              <a:t>. </a:t>
            </a:r>
            <a:r>
              <a:rPr lang="en-US" sz="2400" b="1" dirty="0" smtClean="0">
                <a:ln w="6350"/>
                <a:solidFill>
                  <a:schemeClr val="bg1">
                    <a:shade val="50000"/>
                  </a:schemeClr>
                </a:solidFill>
                <a:effectLst>
                  <a:glow rad="63500">
                    <a:schemeClr val="accent2">
                      <a:satMod val="175000"/>
                      <a:alpha val="40000"/>
                    </a:schemeClr>
                  </a:glow>
                </a:effectLst>
              </a:rPr>
              <a:t> </a:t>
            </a:r>
          </a:p>
          <a:p>
            <a:pPr algn="just"/>
            <a:endParaRPr lang="en-US" sz="2400" b="1" dirty="0">
              <a:ln w="6350"/>
              <a:solidFill>
                <a:schemeClr val="bg1">
                  <a:shade val="50000"/>
                </a:schemeClr>
              </a:solidFill>
              <a:effectLst>
                <a:glow rad="63500">
                  <a:schemeClr val="accent2">
                    <a:satMod val="175000"/>
                    <a:alpha val="40000"/>
                  </a:schemeClr>
                </a:glow>
              </a:effectLst>
            </a:endParaRPr>
          </a:p>
        </p:txBody>
      </p:sp>
      <p:sp>
        <p:nvSpPr>
          <p:cNvPr id="12" name="Rounded Rectangle 11"/>
          <p:cNvSpPr/>
          <p:nvPr/>
        </p:nvSpPr>
        <p:spPr>
          <a:xfrm>
            <a:off x="395536" y="3573016"/>
            <a:ext cx="7992888" cy="1328023"/>
          </a:xfrm>
          <a:prstGeom prst="roundRect">
            <a:avLst/>
          </a:prstGeom>
          <a:ln w="38100"/>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dirty="0" err="1" smtClean="0"/>
              <a:t>Namun</a:t>
            </a:r>
            <a:r>
              <a:rPr lang="en-US" sz="2400" dirty="0" smtClean="0"/>
              <a:t>, </a:t>
            </a:r>
            <a:r>
              <a:rPr lang="en-US" sz="2400" dirty="0" err="1" smtClean="0"/>
              <a:t>pada</a:t>
            </a:r>
            <a:r>
              <a:rPr lang="en-US" sz="2400" dirty="0" smtClean="0"/>
              <a:t> </a:t>
            </a:r>
            <a:r>
              <a:rPr lang="en-US" sz="2400" dirty="0" err="1" smtClean="0"/>
              <a:t>masa</a:t>
            </a:r>
            <a:r>
              <a:rPr lang="en-US" sz="2400" dirty="0" smtClean="0"/>
              <a:t> yang </a:t>
            </a:r>
            <a:r>
              <a:rPr lang="en-US" sz="2400" dirty="0" err="1" smtClean="0"/>
              <a:t>sama</a:t>
            </a:r>
            <a:r>
              <a:rPr lang="en-US" sz="2400" dirty="0" smtClean="0"/>
              <a:t> Islam </a:t>
            </a:r>
            <a:r>
              <a:rPr lang="en-US" sz="2400" dirty="0" err="1" smtClean="0"/>
              <a:t>bertegas</a:t>
            </a:r>
            <a:r>
              <a:rPr lang="en-US" sz="2400" dirty="0" smtClean="0"/>
              <a:t> </a:t>
            </a:r>
            <a:r>
              <a:rPr lang="en-US" sz="2400" dirty="0" err="1" smtClean="0"/>
              <a:t>menolak</a:t>
            </a:r>
            <a:r>
              <a:rPr lang="en-US" sz="2400" dirty="0" smtClean="0"/>
              <a:t> </a:t>
            </a:r>
            <a:r>
              <a:rPr lang="en-US" sz="2400" dirty="0" err="1" smtClean="0"/>
              <a:t>sesuatu</a:t>
            </a:r>
            <a:r>
              <a:rPr lang="en-US" sz="2400" dirty="0" smtClean="0"/>
              <a:t> yang </a:t>
            </a:r>
            <a:r>
              <a:rPr lang="en-US" sz="2400" dirty="0" err="1" smtClean="0"/>
              <a:t>datang</a:t>
            </a:r>
            <a:r>
              <a:rPr lang="en-US" sz="2400" dirty="0" smtClean="0"/>
              <a:t> </a:t>
            </a:r>
            <a:r>
              <a:rPr lang="en-US" sz="2400" dirty="0" err="1" smtClean="0"/>
              <a:t>walau</a:t>
            </a:r>
            <a:r>
              <a:rPr lang="en-US" sz="2400" dirty="0" smtClean="0"/>
              <a:t> pun </a:t>
            </a:r>
            <a:r>
              <a:rPr lang="en-US" sz="2400" dirty="0" err="1" smtClean="0"/>
              <a:t>dari</a:t>
            </a:r>
            <a:r>
              <a:rPr lang="en-US" sz="2400" dirty="0" smtClean="0"/>
              <a:t> </a:t>
            </a:r>
            <a:r>
              <a:rPr lang="en-US" sz="2400" dirty="0" err="1" smtClean="0"/>
              <a:t>Timur</a:t>
            </a:r>
            <a:r>
              <a:rPr lang="en-US" sz="2400" dirty="0" smtClean="0"/>
              <a:t>, </a:t>
            </a:r>
            <a:r>
              <a:rPr lang="en-US" sz="2400" dirty="0" err="1" smtClean="0"/>
              <a:t>jika</a:t>
            </a:r>
            <a:r>
              <a:rPr lang="en-US" sz="2400" dirty="0" smtClean="0"/>
              <a:t> </a:t>
            </a:r>
            <a:r>
              <a:rPr lang="en-US" sz="2400" dirty="0" err="1" smtClean="0"/>
              <a:t>ia</a:t>
            </a:r>
            <a:r>
              <a:rPr lang="en-US" sz="2400" dirty="0" smtClean="0"/>
              <a:t> </a:t>
            </a:r>
            <a:r>
              <a:rPr lang="en-US" sz="2400" dirty="0" err="1" smtClean="0"/>
              <a:t>jelas</a:t>
            </a:r>
            <a:r>
              <a:rPr lang="en-US" sz="2400" dirty="0" smtClean="0"/>
              <a:t> </a:t>
            </a:r>
            <a:r>
              <a:rPr lang="en-US" sz="2400" dirty="0" err="1" smtClean="0"/>
              <a:t>bertentangan</a:t>
            </a:r>
            <a:r>
              <a:rPr lang="en-US" sz="2400" dirty="0" smtClean="0"/>
              <a:t> </a:t>
            </a:r>
            <a:r>
              <a:rPr lang="en-US" sz="2400" dirty="0" err="1" smtClean="0"/>
              <a:t>dengan</a:t>
            </a:r>
            <a:r>
              <a:rPr lang="en-US" sz="2400" dirty="0" smtClean="0"/>
              <a:t> </a:t>
            </a:r>
            <a:r>
              <a:rPr lang="en-US" sz="2400" dirty="0" err="1" smtClean="0"/>
              <a:t>prinsip</a:t>
            </a:r>
            <a:r>
              <a:rPr lang="en-US" sz="2400" dirty="0" smtClean="0"/>
              <a:t> </a:t>
            </a:r>
            <a:r>
              <a:rPr lang="en-US" sz="2400" dirty="0" err="1" smtClean="0"/>
              <a:t>dan</a:t>
            </a:r>
            <a:r>
              <a:rPr lang="en-US" sz="2400" dirty="0" smtClean="0"/>
              <a:t> </a:t>
            </a:r>
            <a:r>
              <a:rPr lang="en-US" sz="2400" dirty="0" err="1" smtClean="0"/>
              <a:t>amalan</a:t>
            </a:r>
            <a:r>
              <a:rPr lang="en-US" sz="2400" dirty="0" smtClean="0"/>
              <a:t> agama Islam. </a:t>
            </a:r>
            <a:endParaRPr lang="en-US" sz="2400" b="1" dirty="0">
              <a:ln w="6350"/>
              <a:solidFill>
                <a:schemeClr val="bg1">
                  <a:shade val="50000"/>
                </a:schemeClr>
              </a:solidFill>
              <a:effectLst>
                <a:glow rad="63500">
                  <a:schemeClr val="accent2">
                    <a:satMod val="175000"/>
                    <a:alpha val="40000"/>
                  </a:schemeClr>
                </a:glow>
              </a:effectLst>
            </a:endParaRPr>
          </a:p>
        </p:txBody>
      </p:sp>
      <p:sp>
        <p:nvSpPr>
          <p:cNvPr id="14" name="Rounded Rectangle 13"/>
          <p:cNvSpPr/>
          <p:nvPr/>
        </p:nvSpPr>
        <p:spPr>
          <a:xfrm>
            <a:off x="395536" y="4797152"/>
            <a:ext cx="7848872" cy="1736646"/>
          </a:xfrm>
          <a:prstGeom prst="roundRect">
            <a:avLst/>
          </a:prstGeom>
          <a:solidFill>
            <a:srgbClr val="00B0F0"/>
          </a:solidFill>
          <a:ln w="38100"/>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just"/>
            <a:r>
              <a:rPr lang="en-US" sz="2400" dirty="0" err="1" smtClean="0"/>
              <a:t>Ia</a:t>
            </a:r>
            <a:r>
              <a:rPr lang="en-US" sz="2400" dirty="0" smtClean="0"/>
              <a:t> </a:t>
            </a:r>
            <a:r>
              <a:rPr lang="en-US" sz="2400" dirty="0" err="1" smtClean="0"/>
              <a:t>bukan</a:t>
            </a:r>
            <a:r>
              <a:rPr lang="en-US" sz="2400" dirty="0" smtClean="0"/>
              <a:t> </a:t>
            </a:r>
            <a:r>
              <a:rPr lang="en-US" sz="2400" dirty="0" err="1" smtClean="0"/>
              <a:t>persoalan</a:t>
            </a:r>
            <a:r>
              <a:rPr lang="en-US" sz="2400" dirty="0" smtClean="0"/>
              <a:t> </a:t>
            </a:r>
            <a:r>
              <a:rPr lang="en-US" sz="2400" dirty="0" err="1" smtClean="0"/>
              <a:t>atau</a:t>
            </a:r>
            <a:r>
              <a:rPr lang="en-US" sz="2400" dirty="0" smtClean="0"/>
              <a:t> </a:t>
            </a:r>
            <a:r>
              <a:rPr lang="en-US" sz="2400" dirty="0" err="1" smtClean="0"/>
              <a:t>isu</a:t>
            </a:r>
            <a:r>
              <a:rPr lang="en-US" sz="2400" dirty="0" smtClean="0"/>
              <a:t> </a:t>
            </a:r>
            <a:r>
              <a:rPr lang="en-US" sz="2400" dirty="0" err="1" smtClean="0"/>
              <a:t>asal</a:t>
            </a:r>
            <a:r>
              <a:rPr lang="en-US" sz="2400" dirty="0" smtClean="0"/>
              <a:t> </a:t>
            </a:r>
            <a:r>
              <a:rPr lang="en-US" sz="2400" dirty="0" err="1" smtClean="0"/>
              <a:t>tempat</a:t>
            </a:r>
            <a:r>
              <a:rPr lang="en-US" sz="2400" dirty="0" smtClean="0"/>
              <a:t> </a:t>
            </a:r>
            <a:r>
              <a:rPr lang="en-US" sz="2400" dirty="0" err="1" smtClean="0"/>
              <a:t>kedatangan</a:t>
            </a:r>
            <a:r>
              <a:rPr lang="en-US" sz="2400" dirty="0" smtClean="0"/>
              <a:t> </a:t>
            </a:r>
            <a:r>
              <a:rPr lang="en-US" sz="2400" dirty="0" err="1" smtClean="0"/>
              <a:t>sesuatu</a:t>
            </a:r>
            <a:r>
              <a:rPr lang="en-US" sz="2400" dirty="0" smtClean="0"/>
              <a:t> </a:t>
            </a:r>
            <a:r>
              <a:rPr lang="en-US" sz="2400" dirty="0" err="1" smtClean="0"/>
              <a:t>sambutan</a:t>
            </a:r>
            <a:r>
              <a:rPr lang="en-US" sz="2400" dirty="0" smtClean="0"/>
              <a:t>, </a:t>
            </a:r>
            <a:r>
              <a:rPr lang="en-US" sz="2400" dirty="0" err="1" smtClean="0"/>
              <a:t>sesuatu</a:t>
            </a:r>
            <a:r>
              <a:rPr lang="en-US" sz="2400" dirty="0" smtClean="0"/>
              <a:t> </a:t>
            </a:r>
            <a:r>
              <a:rPr lang="en-US" sz="2400" dirty="0" err="1" smtClean="0"/>
              <a:t>perayaan</a:t>
            </a:r>
            <a:r>
              <a:rPr lang="en-US" sz="2400" dirty="0" smtClean="0"/>
              <a:t> </a:t>
            </a:r>
            <a:r>
              <a:rPr lang="en-US" sz="2400" dirty="0" err="1" smtClean="0"/>
              <a:t>dan</a:t>
            </a:r>
            <a:r>
              <a:rPr lang="en-US" sz="2400" dirty="0" smtClean="0"/>
              <a:t> </a:t>
            </a:r>
            <a:r>
              <a:rPr lang="en-US" sz="2400" dirty="0" err="1" smtClean="0"/>
              <a:t>keraian</a:t>
            </a:r>
            <a:r>
              <a:rPr lang="en-US" sz="2400" dirty="0" smtClean="0"/>
              <a:t> </a:t>
            </a:r>
            <a:r>
              <a:rPr lang="en-US" sz="2400" dirty="0" err="1" smtClean="0"/>
              <a:t>itu</a:t>
            </a:r>
            <a:r>
              <a:rPr lang="en-US" sz="2400" dirty="0" smtClean="0"/>
              <a:t>, </a:t>
            </a:r>
            <a:r>
              <a:rPr lang="en-US" sz="2400" dirty="0" err="1" smtClean="0"/>
              <a:t>tetapi</a:t>
            </a:r>
            <a:r>
              <a:rPr lang="en-US" sz="2400" dirty="0" smtClean="0"/>
              <a:t> </a:t>
            </a:r>
            <a:r>
              <a:rPr lang="en-US" sz="2400" dirty="0" err="1" smtClean="0"/>
              <a:t>amalan</a:t>
            </a:r>
            <a:r>
              <a:rPr lang="en-US" sz="2400" dirty="0" smtClean="0"/>
              <a:t> </a:t>
            </a:r>
            <a:r>
              <a:rPr lang="en-US" sz="2400" dirty="0" err="1" smtClean="0"/>
              <a:t>atau</a:t>
            </a:r>
            <a:r>
              <a:rPr lang="en-US" sz="2400" dirty="0" smtClean="0"/>
              <a:t> ritual yang </a:t>
            </a:r>
            <a:r>
              <a:rPr lang="en-US" sz="2400" dirty="0" err="1" smtClean="0"/>
              <a:t>dilakukan</a:t>
            </a:r>
            <a:r>
              <a:rPr lang="en-US" sz="2400" dirty="0" smtClean="0"/>
              <a:t> </a:t>
            </a:r>
            <a:r>
              <a:rPr lang="en-US" sz="2400" dirty="0" err="1" smtClean="0"/>
              <a:t>untuk</a:t>
            </a:r>
            <a:r>
              <a:rPr lang="en-US" sz="2400" dirty="0" smtClean="0"/>
              <a:t> </a:t>
            </a:r>
            <a:r>
              <a:rPr lang="en-US" sz="2400" dirty="0" err="1" smtClean="0"/>
              <a:t>merayakan</a:t>
            </a:r>
            <a:r>
              <a:rPr lang="en-US" sz="2400" dirty="0" smtClean="0"/>
              <a:t> </a:t>
            </a:r>
            <a:r>
              <a:rPr lang="en-US" sz="2400" dirty="0" err="1" smtClean="0"/>
              <a:t>hari-hari</a:t>
            </a:r>
            <a:r>
              <a:rPr lang="en-US" sz="2400" dirty="0" smtClean="0"/>
              <a:t> </a:t>
            </a:r>
            <a:r>
              <a:rPr lang="en-US" sz="2400" dirty="0" err="1" smtClean="0"/>
              <a:t>tertentu</a:t>
            </a:r>
            <a:r>
              <a:rPr lang="en-US" sz="2400" dirty="0" smtClean="0"/>
              <a:t> </a:t>
            </a:r>
            <a:r>
              <a:rPr lang="en-US" sz="2400" dirty="0" err="1" smtClean="0"/>
              <a:t>itu</a:t>
            </a:r>
            <a:r>
              <a:rPr lang="en-US" sz="2400" dirty="0" smtClean="0"/>
              <a:t>.</a:t>
            </a:r>
            <a:endParaRPr lang="en-US" sz="2400" b="1" dirty="0">
              <a:ln w="6350"/>
              <a:solidFill>
                <a:schemeClr val="bg1">
                  <a:shade val="50000"/>
                </a:schemeClr>
              </a:solidFill>
              <a:effectLst>
                <a:glow rad="63500">
                  <a:schemeClr val="accent2">
                    <a:satMod val="175000"/>
                    <a:alpha val="40000"/>
                  </a:schemeClr>
                </a:glo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ounded Rectangle 10"/>
          <p:cNvSpPr/>
          <p:nvPr/>
        </p:nvSpPr>
        <p:spPr>
          <a:xfrm>
            <a:off x="642910" y="1404322"/>
            <a:ext cx="7929618" cy="1736646"/>
          </a:xfrm>
          <a:prstGeom prst="roundRect">
            <a:avLst/>
          </a:prstGeom>
          <a:ln>
            <a:solidFill>
              <a:srgbClr val="FFFF00"/>
            </a:solidFill>
            <a:prstDash val="lgDash"/>
          </a:ln>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Hakikatnya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bukan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agama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menyekat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atau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menghalang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untuk</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penganutnya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meluahkan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kasih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sayang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tetapi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apa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disekat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adalah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perbuatan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maksiat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dilakukan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semasa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menyatakan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kasih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sayang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itu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ounded Rectangle 11"/>
          <p:cNvSpPr/>
          <p:nvPr/>
        </p:nvSpPr>
        <p:spPr>
          <a:xfrm>
            <a:off x="642910" y="3573016"/>
            <a:ext cx="7929618" cy="1532334"/>
          </a:xfrm>
          <a:prstGeom prst="roundRect">
            <a:avLst/>
          </a:prstGeom>
          <a:solidFill>
            <a:srgbClr val="FFFF00"/>
          </a:solidFill>
          <a:ln>
            <a:solidFill>
              <a:srgbClr val="FF0000"/>
            </a:solidFill>
            <a:prstDash val="dash"/>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Dan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apa</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yang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pasti</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sambutan</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a:t>
            </a:r>
            <a:r>
              <a:rPr lang="en-US" sz="2800" i="1"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Hari</a:t>
            </a:r>
            <a:r>
              <a:rPr lang="en-US" sz="2800" i="1"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Valentine</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jelas</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terarah</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kepada</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amalan</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maksiat</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yang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berlandaskan</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adat</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jahiliyah</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yang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tercela</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dan</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mengarah</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kepada</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kerosakan</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akidah</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a:t>
            </a:r>
            <a:r>
              <a:rPr lang="en-US" sz="2800" dirty="0" err="1"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umat</a:t>
            </a:r>
            <a:r>
              <a:rPr lang="en-US" sz="28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rPr>
              <a:t> Islam.</a:t>
            </a:r>
            <a:endParaRPr lang="en-US" sz="2800" dirty="0">
              <a:ln w="18415" cmpd="sng">
                <a:solidFill>
                  <a:srgbClr val="002060"/>
                </a:solidFill>
                <a:prstDash val="solid"/>
              </a:ln>
              <a:solidFill>
                <a:schemeClr val="bg1"/>
              </a:solidFill>
              <a:effectLst>
                <a:outerShdw blurRad="63500" dir="3600000" algn="tl" rotWithShape="0">
                  <a:srgbClr val="000000">
                    <a:alpha val="70000"/>
                  </a:srgbClr>
                </a:outerShdw>
              </a:effectLst>
              <a:latin typeface="Chiller"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1789</Words>
  <Application>Microsoft Office PowerPoint</Application>
  <PresentationFormat>On-screen Show (4:3)</PresentationFormat>
  <Paragraphs>136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JERAT PEMESONGAN AQIDAH</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73</cp:revision>
  <dcterms:created xsi:type="dcterms:W3CDTF">2015-11-26T00:41:05Z</dcterms:created>
  <dcterms:modified xsi:type="dcterms:W3CDTF">2016-02-11T09:21:15Z</dcterms:modified>
</cp:coreProperties>
</file>