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0"/>
  </p:notesMasterIdLst>
  <p:sldIdLst>
    <p:sldId id="256" r:id="rId2"/>
    <p:sldId id="258" r:id="rId3"/>
    <p:sldId id="259" r:id="rId4"/>
    <p:sldId id="260" r:id="rId5"/>
    <p:sldId id="261" r:id="rId6"/>
    <p:sldId id="262" r:id="rId7"/>
    <p:sldId id="263" r:id="rId8"/>
    <p:sldId id="264" r:id="rId9"/>
    <p:sldId id="265" r:id="rId10"/>
    <p:sldId id="312" r:id="rId11"/>
    <p:sldId id="266" r:id="rId12"/>
    <p:sldId id="267" r:id="rId13"/>
    <p:sldId id="268" r:id="rId14"/>
    <p:sldId id="269" r:id="rId15"/>
    <p:sldId id="291" r:id="rId16"/>
    <p:sldId id="270" r:id="rId17"/>
    <p:sldId id="292" r:id="rId18"/>
    <p:sldId id="294" r:id="rId19"/>
    <p:sldId id="293" r:id="rId20"/>
    <p:sldId id="313" r:id="rId21"/>
    <p:sldId id="311" r:id="rId22"/>
    <p:sldId id="298" r:id="rId23"/>
    <p:sldId id="275" r:id="rId24"/>
    <p:sldId id="278" r:id="rId25"/>
    <p:sldId id="279" r:id="rId26"/>
    <p:sldId id="305" r:id="rId27"/>
    <p:sldId id="306" r:id="rId28"/>
    <p:sldId id="307" r:id="rId29"/>
    <p:sldId id="282" r:id="rId30"/>
    <p:sldId id="308" r:id="rId31"/>
    <p:sldId id="309" r:id="rId32"/>
    <p:sldId id="310" r:id="rId33"/>
    <p:sldId id="304" r:id="rId34"/>
    <p:sldId id="303" r:id="rId35"/>
    <p:sldId id="302" r:id="rId36"/>
    <p:sldId id="301" r:id="rId37"/>
    <p:sldId id="300"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3/4/2016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3/4/2016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Rectangle 12"/>
          <p:cNvSpPr/>
          <p:nvPr/>
        </p:nvSpPr>
        <p:spPr>
          <a:xfrm>
            <a:off x="1557746" y="1966188"/>
            <a:ext cx="5804794"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MEMARTABAT PENDIDIKAN TAHFIZ AL-QURAN DI MALAYSIA</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
        <p:nvSpPr>
          <p:cNvPr id="15" name="Rectangle 14"/>
          <p:cNvSpPr/>
          <p:nvPr/>
        </p:nvSpPr>
        <p:spPr>
          <a:xfrm>
            <a:off x="1547664" y="5219908"/>
            <a:ext cx="5832648" cy="369332"/>
          </a:xfrm>
          <a:prstGeom prst="rect">
            <a:avLst/>
          </a:prstGeom>
        </p:spPr>
        <p:txBody>
          <a:bodyPr wrap="square">
            <a:spAutoFit/>
          </a:bodyPr>
          <a:lstStyle/>
          <a:p>
            <a:pPr algn="ctr">
              <a:spcBef>
                <a:spcPts val="0"/>
              </a:spcBef>
            </a:pPr>
            <a:r>
              <a:rPr lang="en-US"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(04 MAC </a:t>
            </a:r>
            <a:r>
              <a:rPr lang="es-ES"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2016) </a:t>
            </a:r>
            <a:r>
              <a:rPr lang="es-ES" dirty="0" err="1"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bersamaan</a:t>
            </a:r>
            <a:r>
              <a:rPr lang="es-ES"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 (24 JAMADILAWAL 1437H)</a:t>
            </a:r>
            <a:endParaRPr lang="en-US" dirty="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36865" name="Rectangle 1"/>
          <p:cNvSpPr>
            <a:spLocks noChangeArrowheads="1"/>
          </p:cNvSpPr>
          <p:nvPr/>
        </p:nvSpPr>
        <p:spPr bwMode="auto">
          <a:xfrm>
            <a:off x="971600" y="1104420"/>
            <a:ext cx="66247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KHUTBAH JUMAAT KHAS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Sempena</a:t>
            </a:r>
            <a:r>
              <a:rPr kumimoji="0" lang="en-US" sz="2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0"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Sambutan</a:t>
            </a:r>
            <a:r>
              <a:rPr kumimoji="0" lang="en-US" sz="2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0"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Jubli</a:t>
            </a:r>
            <a:r>
              <a:rPr kumimoji="0" lang="en-US" sz="2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0"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Emas</a:t>
            </a:r>
            <a:r>
              <a:rPr kumimoji="0" lang="en-US" sz="2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50 </a:t>
            </a:r>
            <a:r>
              <a:rPr kumimoji="0" lang="en-US" sz="2000" i="0"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Tahun</a:t>
            </a:r>
            <a:r>
              <a:rPr kumimoji="0" lang="en-US" sz="2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0"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Darul</a:t>
            </a:r>
            <a:r>
              <a:rPr kumimoji="0" lang="en-US" sz="2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Quran JAKIM</a:t>
            </a:r>
            <a:r>
              <a:rPr kumimoji="0" lang="en-US" sz="11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20" name="Straight Connector 19"/>
          <p:cNvCxnSpPr/>
          <p:nvPr/>
        </p:nvCxnSpPr>
        <p:spPr>
          <a:xfrm>
            <a:off x="611560" y="1340768"/>
            <a:ext cx="7992888" cy="0"/>
          </a:xfrm>
          <a:prstGeom prst="line">
            <a:avLst/>
          </a:prstGeom>
        </p:spPr>
        <p:style>
          <a:lnRef idx="3">
            <a:schemeClr val="accent4"/>
          </a:lnRef>
          <a:fillRef idx="0">
            <a:schemeClr val="accent4"/>
          </a:fillRef>
          <a:effectRef idx="2">
            <a:schemeClr val="accent4"/>
          </a:effectRef>
          <a:fontRef idx="minor">
            <a:schemeClr val="tx1"/>
          </a:fontRef>
        </p:style>
      </p:cxnSp>
      <p:sp>
        <p:nvSpPr>
          <p:cNvPr id="14" name="Rectangle 13"/>
          <p:cNvSpPr/>
          <p:nvPr/>
        </p:nvSpPr>
        <p:spPr>
          <a:xfrm>
            <a:off x="395536" y="2060848"/>
            <a:ext cx="8424936" cy="415498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smtClean="0">
                <a:ln w="11430">
                  <a:solidFill>
                    <a:srgbClr val="FFFF00"/>
                  </a:solidFill>
                </a:ln>
                <a:solidFill>
                  <a:srgbClr val="FFFF00"/>
                </a:solidFill>
                <a:effectLst>
                  <a:glow rad="101600">
                    <a:schemeClr val="accent1">
                      <a:satMod val="175000"/>
                      <a:alpha val="40000"/>
                    </a:schemeClr>
                  </a:glow>
                  <a:outerShdw blurRad="76200" dist="50800" dir="5400000" algn="tl" rotWithShape="0">
                    <a:srgbClr val="000000">
                      <a:alpha val="65000"/>
                    </a:srgbClr>
                  </a:outerShdw>
                </a:effectLst>
              </a:rPr>
              <a:t>Maksudnya</a:t>
            </a:r>
            <a:r>
              <a:rPr lang="en-US" sz="2400" b="1" spc="50" dirty="0" smtClean="0">
                <a:ln w="11430">
                  <a:solidFill>
                    <a:srgbClr val="FFFF00"/>
                  </a:solidFill>
                </a:ln>
                <a:solidFill>
                  <a:srgbClr val="FFFF00"/>
                </a:solidFill>
                <a:effectLst>
                  <a:glow rad="101600">
                    <a:schemeClr val="accent1">
                      <a:satMod val="175000"/>
                      <a:alpha val="40000"/>
                    </a:schemeClr>
                  </a:glow>
                  <a:outerShdw blurRad="76200" dist="50800" dir="5400000" algn="tl" rotWithShape="0">
                    <a:srgbClr val="000000">
                      <a:alpha val="65000"/>
                    </a:srgbClr>
                  </a:outerShdw>
                </a:effectLst>
              </a:rPr>
              <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Sesungguhnya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orang-orang</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yang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selalu</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membaca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Kitab</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Allah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dan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tetap</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mendirikan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sembahyang</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serta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mendermakan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dari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apa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yang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Kami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kurniakan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kepada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mereka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secara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bersembunyi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atau</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secara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terbuka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mereka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dengan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amalan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yang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demikian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mengharapkan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sejenis</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perniagaan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yang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tidak</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akan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mengalami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kerugian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(29)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Supaya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Allah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menyempurnakan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pahala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mereka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dan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menambahi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mereka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dari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limpah</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kurniaNya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Sesungguhnya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Allah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Maha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Pengampun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lagi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sentiasa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membalas</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dengan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sebaik-baiknya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akan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orang-orang</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yang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bersyukur</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kepadaNya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Surah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rPr>
              <a:t> Fatir:29-30)</a:t>
            </a:r>
            <a:endParaRPr lang="en-US" sz="2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1">
                    <a:satMod val="175000"/>
                    <a:alpha val="40000"/>
                  </a:schemeClr>
                </a:glow>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95536" y="1196752"/>
            <a:ext cx="835292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dirty="0" err="1" smtClean="0">
                <a:ln>
                  <a:solidFill>
                    <a:schemeClr val="bg1"/>
                  </a:solidFill>
                </a:ln>
                <a:solidFill>
                  <a:schemeClr val="bg1"/>
                </a:solidFill>
              </a:rPr>
              <a:t>Pada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abad</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ke</a:t>
            </a:r>
            <a:r>
              <a:rPr lang="en-US" sz="2400" dirty="0" smtClean="0">
                <a:ln>
                  <a:solidFill>
                    <a:schemeClr val="bg1"/>
                  </a:solidFill>
                </a:ln>
                <a:solidFill>
                  <a:schemeClr val="bg1"/>
                </a:solidFill>
              </a:rPr>
              <a:t> 15 </a:t>
            </a:r>
            <a:r>
              <a:rPr lang="en-US" sz="2400" dirty="0" err="1" smtClean="0">
                <a:ln>
                  <a:solidFill>
                    <a:schemeClr val="bg1"/>
                  </a:solidFill>
                </a:ln>
                <a:solidFill>
                  <a:schemeClr val="bg1"/>
                </a:solidFill>
              </a:rPr>
              <a:t>hingga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ke</a:t>
            </a:r>
            <a:r>
              <a:rPr lang="en-US" sz="2400" dirty="0" smtClean="0">
                <a:ln>
                  <a:solidFill>
                    <a:schemeClr val="bg1"/>
                  </a:solidFill>
                </a:ln>
                <a:solidFill>
                  <a:schemeClr val="bg1"/>
                </a:solidFill>
              </a:rPr>
              <a:t> 17. </a:t>
            </a:r>
            <a:r>
              <a:rPr lang="en-US" sz="2400" dirty="0" err="1" smtClean="0">
                <a:ln>
                  <a:solidFill>
                    <a:schemeClr val="bg1"/>
                  </a:solidFill>
                </a:ln>
                <a:solidFill>
                  <a:schemeClr val="bg1"/>
                </a:solidFill>
              </a:rPr>
              <a:t>masyarakat</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di</a:t>
            </a:r>
            <a:r>
              <a:rPr lang="en-US" sz="2400" dirty="0" smtClean="0">
                <a:ln>
                  <a:solidFill>
                    <a:schemeClr val="bg1"/>
                  </a:solidFill>
                </a:ln>
                <a:solidFill>
                  <a:schemeClr val="bg1"/>
                </a:solidFill>
              </a:rPr>
              <a:t> Tanah </a:t>
            </a:r>
            <a:r>
              <a:rPr lang="en-US" sz="2400" dirty="0" err="1" smtClean="0">
                <a:ln>
                  <a:solidFill>
                    <a:schemeClr val="bg1"/>
                  </a:solidFill>
                </a:ln>
                <a:solidFill>
                  <a:schemeClr val="bg1"/>
                </a:solidFill>
              </a:rPr>
              <a:t>Melayu</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mula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mempelajari</a:t>
            </a:r>
            <a:r>
              <a:rPr lang="en-US" sz="2400" dirty="0" smtClean="0">
                <a:ln>
                  <a:solidFill>
                    <a:schemeClr val="bg1"/>
                  </a:solidFill>
                </a:ln>
                <a:solidFill>
                  <a:schemeClr val="bg1"/>
                </a:solidFill>
              </a:rPr>
              <a:t> Islam </a:t>
            </a:r>
            <a:r>
              <a:rPr lang="en-US" sz="2400" dirty="0" err="1" smtClean="0">
                <a:ln>
                  <a:solidFill>
                    <a:schemeClr val="bg1"/>
                  </a:solidFill>
                </a:ln>
                <a:solidFill>
                  <a:schemeClr val="bg1"/>
                </a:solidFill>
              </a:rPr>
              <a:t>melalui</a:t>
            </a:r>
            <a:r>
              <a:rPr lang="en-US" sz="2400" dirty="0" smtClean="0">
                <a:ln>
                  <a:solidFill>
                    <a:schemeClr val="bg1"/>
                  </a:solidFill>
                </a:ln>
                <a:solidFill>
                  <a:schemeClr val="bg1"/>
                </a:solidFill>
              </a:rPr>
              <a:t> guru al-Quran </a:t>
            </a:r>
            <a:r>
              <a:rPr lang="en-US" sz="2400" dirty="0" err="1" smtClean="0">
                <a:ln>
                  <a:solidFill>
                    <a:schemeClr val="bg1"/>
                  </a:solidFill>
                </a:ln>
                <a:solidFill>
                  <a:schemeClr val="bg1"/>
                </a:solidFill>
              </a:rPr>
              <a:t>di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kampung</a:t>
            </a:r>
            <a:r>
              <a:rPr lang="en-US" sz="2400" dirty="0" smtClean="0">
                <a:ln>
                  <a:solidFill>
                    <a:schemeClr val="bg1"/>
                  </a:solidFill>
                </a:ln>
                <a:solidFill>
                  <a:schemeClr val="bg1"/>
                </a:solidFill>
              </a:rPr>
              <a:t>. </a:t>
            </a:r>
            <a:endParaRPr lang="en-US" sz="2400" dirty="0">
              <a:ln>
                <a:solidFill>
                  <a:schemeClr val="bg1"/>
                </a:solidFill>
              </a:ln>
              <a:solidFill>
                <a:schemeClr val="bg1"/>
              </a:solidFill>
            </a:endParaRPr>
          </a:p>
        </p:txBody>
      </p:sp>
      <p:sp>
        <p:nvSpPr>
          <p:cNvPr id="13" name="Rectangle 12"/>
          <p:cNvSpPr/>
          <p:nvPr/>
        </p:nvSpPr>
        <p:spPr>
          <a:xfrm>
            <a:off x="395536" y="2132856"/>
            <a:ext cx="835292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400" dirty="0" err="1" smtClean="0">
                <a:ln>
                  <a:solidFill>
                    <a:schemeClr val="bg1"/>
                  </a:solidFill>
                </a:ln>
                <a:solidFill>
                  <a:schemeClr val="bg1"/>
                </a:solidFill>
              </a:rPr>
              <a:t>Antara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subjek</a:t>
            </a:r>
            <a:r>
              <a:rPr lang="en-US" sz="2400" dirty="0" smtClean="0">
                <a:ln>
                  <a:solidFill>
                    <a:schemeClr val="bg1"/>
                  </a:solidFill>
                </a:ln>
                <a:solidFill>
                  <a:schemeClr val="bg1"/>
                </a:solidFill>
              </a:rPr>
              <a:t> yang </a:t>
            </a:r>
            <a:r>
              <a:rPr lang="en-US" sz="2400" dirty="0" err="1" smtClean="0">
                <a:ln>
                  <a:solidFill>
                    <a:schemeClr val="bg1"/>
                  </a:solidFill>
                </a:ln>
                <a:solidFill>
                  <a:schemeClr val="bg1"/>
                </a:solidFill>
              </a:rPr>
              <a:t>dipelajari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adalah</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asas-asas</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dalam</a:t>
            </a:r>
            <a:r>
              <a:rPr lang="en-US" sz="2400" dirty="0" smtClean="0">
                <a:ln>
                  <a:solidFill>
                    <a:schemeClr val="bg1"/>
                  </a:solidFill>
                </a:ln>
                <a:solidFill>
                  <a:schemeClr val="bg1"/>
                </a:solidFill>
              </a:rPr>
              <a:t> Islam, </a:t>
            </a:r>
            <a:r>
              <a:rPr lang="en-US" sz="2400" dirty="0" err="1" smtClean="0">
                <a:ln>
                  <a:solidFill>
                    <a:schemeClr val="bg1"/>
                  </a:solidFill>
                </a:ln>
                <a:solidFill>
                  <a:schemeClr val="bg1"/>
                </a:solidFill>
              </a:rPr>
              <a:t>menulis</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huruf</a:t>
            </a:r>
            <a:r>
              <a:rPr lang="en-US" sz="2400" dirty="0" smtClean="0">
                <a:ln>
                  <a:solidFill>
                    <a:schemeClr val="bg1"/>
                  </a:solidFill>
                </a:ln>
                <a:solidFill>
                  <a:schemeClr val="bg1"/>
                </a:solidFill>
              </a:rPr>
              <a:t> al-Quran (</a:t>
            </a:r>
            <a:r>
              <a:rPr lang="en-US" sz="2400" dirty="0" err="1" smtClean="0">
                <a:ln>
                  <a:solidFill>
                    <a:schemeClr val="bg1"/>
                  </a:solidFill>
                </a:ln>
                <a:solidFill>
                  <a:schemeClr val="bg1"/>
                </a:solidFill>
              </a:rPr>
              <a:t>tulisan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jawi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Fardhu</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Ain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Rukun</a:t>
            </a:r>
            <a:r>
              <a:rPr lang="en-US" sz="2400" dirty="0" smtClean="0">
                <a:ln>
                  <a:solidFill>
                    <a:schemeClr val="bg1"/>
                  </a:solidFill>
                </a:ln>
                <a:solidFill>
                  <a:schemeClr val="bg1"/>
                </a:solidFill>
              </a:rPr>
              <a:t> Islam </a:t>
            </a:r>
            <a:r>
              <a:rPr lang="en-US" sz="2400" dirty="0" err="1" smtClean="0">
                <a:ln>
                  <a:solidFill>
                    <a:schemeClr val="bg1"/>
                  </a:solidFill>
                </a:ln>
                <a:solidFill>
                  <a:schemeClr val="bg1"/>
                </a:solidFill>
              </a:rPr>
              <a:t>dan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Rukun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Iman</a:t>
            </a:r>
            <a:r>
              <a:rPr lang="en-US" sz="2400" dirty="0" smtClean="0">
                <a:ln>
                  <a:solidFill>
                    <a:schemeClr val="bg1"/>
                  </a:solidFill>
                </a:ln>
                <a:solidFill>
                  <a:schemeClr val="bg1"/>
                </a:solidFill>
              </a:rPr>
              <a:t>.</a:t>
            </a:r>
            <a:endParaRPr lang="en-US" sz="2400" dirty="0">
              <a:ln>
                <a:solidFill>
                  <a:schemeClr val="bg1"/>
                </a:solidFill>
              </a:ln>
              <a:solidFill>
                <a:schemeClr val="bg1"/>
              </a:solidFill>
            </a:endParaRPr>
          </a:p>
        </p:txBody>
      </p:sp>
      <p:sp>
        <p:nvSpPr>
          <p:cNvPr id="16" name="Rectangle 15"/>
          <p:cNvSpPr/>
          <p:nvPr/>
        </p:nvSpPr>
        <p:spPr>
          <a:xfrm>
            <a:off x="395536" y="3501008"/>
            <a:ext cx="835292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dirty="0" err="1" smtClean="0">
                <a:ln>
                  <a:solidFill>
                    <a:schemeClr val="bg1"/>
                  </a:solidFill>
                </a:ln>
                <a:solidFill>
                  <a:schemeClr val="bg1"/>
                </a:solidFill>
              </a:rPr>
              <a:t>Namun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apabila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berlaku</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penghijrahan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golongan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ulama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pendakwah</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dari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Timur</a:t>
            </a:r>
            <a:r>
              <a:rPr lang="en-US" sz="2400" dirty="0" smtClean="0">
                <a:ln>
                  <a:solidFill>
                    <a:schemeClr val="bg1"/>
                  </a:solidFill>
                </a:ln>
                <a:solidFill>
                  <a:schemeClr val="bg1"/>
                </a:solidFill>
              </a:rPr>
              <a:t> Tengah </a:t>
            </a:r>
            <a:r>
              <a:rPr lang="en-US" sz="2400" dirty="0" err="1" smtClean="0">
                <a:ln>
                  <a:solidFill>
                    <a:schemeClr val="bg1"/>
                  </a:solidFill>
                </a:ln>
                <a:solidFill>
                  <a:schemeClr val="bg1"/>
                </a:solidFill>
              </a:rPr>
              <a:t>ke</a:t>
            </a:r>
            <a:r>
              <a:rPr lang="en-US" sz="2400" dirty="0" smtClean="0">
                <a:ln>
                  <a:solidFill>
                    <a:schemeClr val="bg1"/>
                  </a:solidFill>
                </a:ln>
                <a:solidFill>
                  <a:schemeClr val="bg1"/>
                </a:solidFill>
              </a:rPr>
              <a:t> Tanah </a:t>
            </a:r>
            <a:r>
              <a:rPr lang="en-US" sz="2400" dirty="0" err="1" smtClean="0">
                <a:ln>
                  <a:solidFill>
                    <a:schemeClr val="bg1"/>
                  </a:solidFill>
                </a:ln>
                <a:solidFill>
                  <a:schemeClr val="bg1"/>
                </a:solidFill>
              </a:rPr>
              <a:t>Melayu</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pada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abad</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ke</a:t>
            </a:r>
            <a:r>
              <a:rPr lang="en-US" sz="2400" dirty="0" smtClean="0">
                <a:ln>
                  <a:solidFill>
                    <a:schemeClr val="bg1"/>
                  </a:solidFill>
                </a:ln>
                <a:solidFill>
                  <a:schemeClr val="bg1"/>
                </a:solidFill>
              </a:rPr>
              <a:t> 18, </a:t>
            </a:r>
            <a:r>
              <a:rPr lang="en-US" sz="2400" dirty="0" err="1" smtClean="0">
                <a:ln>
                  <a:solidFill>
                    <a:schemeClr val="bg1"/>
                  </a:solidFill>
                </a:ln>
                <a:solidFill>
                  <a:schemeClr val="bg1"/>
                </a:solidFill>
              </a:rPr>
              <a:t>mereka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mula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mendalami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ilmu-ilmu</a:t>
            </a:r>
            <a:r>
              <a:rPr lang="en-US" sz="2400" dirty="0" smtClean="0">
                <a:ln>
                  <a:solidFill>
                    <a:schemeClr val="bg1"/>
                  </a:solidFill>
                </a:ln>
                <a:solidFill>
                  <a:schemeClr val="bg1"/>
                </a:solidFill>
              </a:rPr>
              <a:t> Islam yang lain. </a:t>
            </a:r>
            <a:endParaRPr lang="en-US" sz="2400" dirty="0">
              <a:ln>
                <a:solidFill>
                  <a:schemeClr val="bg1"/>
                </a:solidFill>
              </a:ln>
              <a:solidFill>
                <a:schemeClr val="bg1"/>
              </a:solidFill>
            </a:endParaRPr>
          </a:p>
        </p:txBody>
      </p:sp>
      <p:sp>
        <p:nvSpPr>
          <p:cNvPr id="17" name="Rectangle 16"/>
          <p:cNvSpPr/>
          <p:nvPr/>
        </p:nvSpPr>
        <p:spPr>
          <a:xfrm>
            <a:off x="395536" y="4869160"/>
            <a:ext cx="835292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400" dirty="0" err="1" smtClean="0">
                <a:ln>
                  <a:solidFill>
                    <a:schemeClr val="bg1"/>
                  </a:solidFill>
                </a:ln>
                <a:solidFill>
                  <a:schemeClr val="bg1"/>
                </a:solidFill>
              </a:rPr>
              <a:t>Ketika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itu</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bilangan</a:t>
            </a:r>
            <a:r>
              <a:rPr lang="en-US" sz="2400" dirty="0" smtClean="0">
                <a:ln>
                  <a:solidFill>
                    <a:schemeClr val="bg1"/>
                  </a:solidFill>
                </a:ln>
                <a:solidFill>
                  <a:schemeClr val="bg1"/>
                </a:solidFill>
              </a:rPr>
              <a:t> guru agama </a:t>
            </a:r>
            <a:r>
              <a:rPr lang="en-US" sz="2400" dirty="0" err="1" smtClean="0">
                <a:ln>
                  <a:solidFill>
                    <a:schemeClr val="bg1"/>
                  </a:solidFill>
                </a:ln>
                <a:solidFill>
                  <a:schemeClr val="bg1"/>
                </a:solidFill>
              </a:rPr>
              <a:t>dan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pusat</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pengajian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sangat</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kurang</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Bahkan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ada</a:t>
            </a:r>
            <a:r>
              <a:rPr lang="en-US" sz="2400" dirty="0" smtClean="0">
                <a:ln>
                  <a:solidFill>
                    <a:schemeClr val="bg1"/>
                  </a:solidFill>
                </a:ln>
                <a:solidFill>
                  <a:schemeClr val="bg1"/>
                </a:solidFill>
              </a:rPr>
              <a:t> yang </a:t>
            </a:r>
            <a:r>
              <a:rPr lang="en-US" sz="2400" dirty="0" err="1" smtClean="0">
                <a:ln>
                  <a:solidFill>
                    <a:schemeClr val="bg1"/>
                  </a:solidFill>
                </a:ln>
                <a:solidFill>
                  <a:schemeClr val="bg1"/>
                </a:solidFill>
              </a:rPr>
              <a:t>menawakan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diri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secara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sukarela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mewakafkan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rumah</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mereka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untuk</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tujuan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ini</a:t>
            </a:r>
            <a:r>
              <a:rPr lang="en-US" sz="2400" dirty="0" smtClean="0">
                <a:ln>
                  <a:solidFill>
                    <a:schemeClr val="bg1"/>
                  </a:solidFill>
                </a:ln>
                <a:solidFill>
                  <a:schemeClr val="bg1"/>
                </a:solidFill>
              </a:rPr>
              <a:t>.</a:t>
            </a:r>
            <a:endParaRPr lang="en-US" sz="2400"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539552" y="1085835"/>
            <a:ext cx="8136904"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sz="2400" dirty="0" err="1" smtClean="0">
                <a:ln>
                  <a:solidFill>
                    <a:schemeClr val="tx1"/>
                  </a:solidFill>
                </a:ln>
                <a:solidFill>
                  <a:schemeClr val="tx1"/>
                </a:solidFill>
              </a:rPr>
              <a:t>Kini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tradisi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pengajian</a:t>
            </a:r>
            <a:r>
              <a:rPr lang="en-US" sz="2400" dirty="0" smtClean="0">
                <a:ln>
                  <a:solidFill>
                    <a:schemeClr val="tx1"/>
                  </a:solidFill>
                </a:ln>
                <a:solidFill>
                  <a:schemeClr val="tx1"/>
                </a:solidFill>
              </a:rPr>
              <a:t> al-Quran </a:t>
            </a:r>
            <a:r>
              <a:rPr lang="en-US" sz="2400" dirty="0" err="1" smtClean="0">
                <a:ln>
                  <a:solidFill>
                    <a:schemeClr val="tx1"/>
                  </a:solidFill>
                </a:ln>
                <a:solidFill>
                  <a:schemeClr val="tx1"/>
                </a:solidFill>
              </a:rPr>
              <a:t>telah</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jauh</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berkembang</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maju</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seluruh</a:t>
            </a:r>
            <a:r>
              <a:rPr lang="en-US" sz="2400" dirty="0" smtClean="0">
                <a:ln>
                  <a:solidFill>
                    <a:schemeClr val="tx1"/>
                  </a:solidFill>
                </a:ln>
                <a:solidFill>
                  <a:schemeClr val="tx1"/>
                </a:solidFill>
              </a:rPr>
              <a:t> Malaysia. </a:t>
            </a:r>
            <a:endParaRPr lang="en-US" sz="2400" dirty="0">
              <a:ln>
                <a:solidFill>
                  <a:schemeClr val="tx1"/>
                </a:solidFill>
              </a:ln>
              <a:solidFill>
                <a:schemeClr val="tx1"/>
              </a:solidFill>
            </a:endParaRPr>
          </a:p>
        </p:txBody>
      </p:sp>
      <p:sp>
        <p:nvSpPr>
          <p:cNvPr id="18" name="Rectangle 17"/>
          <p:cNvSpPr/>
          <p:nvPr/>
        </p:nvSpPr>
        <p:spPr>
          <a:xfrm>
            <a:off x="539552" y="2132856"/>
            <a:ext cx="8136904"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sz="2400" dirty="0" err="1" smtClean="0">
                <a:ln>
                  <a:solidFill>
                    <a:schemeClr val="tx1"/>
                  </a:solidFill>
                </a:ln>
                <a:solidFill>
                  <a:schemeClr val="tx1"/>
                </a:solidFill>
              </a:rPr>
              <a:t>Dalam</a:t>
            </a:r>
            <a:r>
              <a:rPr lang="en-US" sz="2400" dirty="0" smtClean="0">
                <a:ln>
                  <a:solidFill>
                    <a:schemeClr val="tx1"/>
                  </a:solidFill>
                </a:ln>
                <a:solidFill>
                  <a:schemeClr val="tx1"/>
                </a:solidFill>
              </a:rPr>
              <a:t> era </a:t>
            </a:r>
            <a:r>
              <a:rPr lang="en-US" sz="2400" dirty="0" err="1" smtClean="0">
                <a:ln>
                  <a:solidFill>
                    <a:schemeClr val="tx1"/>
                  </a:solidFill>
                </a:ln>
                <a:solidFill>
                  <a:schemeClr val="tx1"/>
                </a:solidFill>
              </a:rPr>
              <a:t>transformasi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dunia</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pendidikan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hari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ini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ramai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masyarakat</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sedar</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mengenai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kepentingan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pendidikan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bagi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memajukan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diri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dalam</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menghadapi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cabaran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kehidupan</a:t>
            </a:r>
            <a:r>
              <a:rPr lang="en-US" sz="2400" dirty="0" smtClean="0">
                <a:ln>
                  <a:solidFill>
                    <a:schemeClr val="tx1"/>
                  </a:solidFill>
                </a:ln>
                <a:solidFill>
                  <a:schemeClr val="tx1"/>
                </a:solidFill>
              </a:rPr>
              <a:t>.</a:t>
            </a:r>
            <a:endParaRPr lang="en-US" sz="2400" dirty="0">
              <a:ln>
                <a:solidFill>
                  <a:schemeClr val="tx1"/>
                </a:solidFill>
              </a:ln>
              <a:solidFill>
                <a:schemeClr val="tx1"/>
              </a:solidFill>
            </a:endParaRPr>
          </a:p>
        </p:txBody>
      </p:sp>
      <p:sp>
        <p:nvSpPr>
          <p:cNvPr id="19" name="Rectangle 18"/>
          <p:cNvSpPr/>
          <p:nvPr/>
        </p:nvSpPr>
        <p:spPr>
          <a:xfrm>
            <a:off x="539552" y="3573016"/>
            <a:ext cx="8136904"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n-US" sz="2400" dirty="0" err="1" smtClean="0">
                <a:ln>
                  <a:solidFill>
                    <a:schemeClr val="tx1"/>
                  </a:solidFill>
                </a:ln>
                <a:solidFill>
                  <a:schemeClr val="tx1"/>
                </a:solidFill>
              </a:rPr>
              <a:t>Bahkan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ada</a:t>
            </a:r>
            <a:r>
              <a:rPr lang="en-US" sz="2400" dirty="0" smtClean="0">
                <a:ln>
                  <a:solidFill>
                    <a:schemeClr val="tx1"/>
                  </a:solidFill>
                </a:ln>
                <a:solidFill>
                  <a:schemeClr val="tx1"/>
                </a:solidFill>
              </a:rPr>
              <a:t> yang </a:t>
            </a:r>
            <a:r>
              <a:rPr lang="en-US" sz="2400" dirty="0" err="1" smtClean="0">
                <a:ln>
                  <a:solidFill>
                    <a:schemeClr val="tx1"/>
                  </a:solidFill>
                </a:ln>
                <a:solidFill>
                  <a:schemeClr val="tx1"/>
                </a:solidFill>
              </a:rPr>
              <a:t>mula</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bangkit</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mengikuti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perkembangan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pendidikan</a:t>
            </a:r>
            <a:r>
              <a:rPr lang="en-US" sz="2400" dirty="0" smtClean="0">
                <a:ln>
                  <a:solidFill>
                    <a:schemeClr val="tx1"/>
                  </a:solidFill>
                </a:ln>
                <a:solidFill>
                  <a:schemeClr val="tx1"/>
                </a:solidFill>
              </a:rPr>
              <a:t> Islam </a:t>
            </a:r>
            <a:r>
              <a:rPr lang="en-US" sz="2400" dirty="0" err="1" smtClean="0">
                <a:ln>
                  <a:solidFill>
                    <a:schemeClr val="tx1"/>
                  </a:solidFill>
                </a:ln>
                <a:solidFill>
                  <a:schemeClr val="tx1"/>
                </a:solidFill>
              </a:rPr>
              <a:t>dengan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penuh</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minat</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bersikap</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kritikal</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terhadap</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isu-isu</a:t>
            </a:r>
            <a:r>
              <a:rPr lang="en-US" sz="2400" dirty="0" smtClean="0">
                <a:ln>
                  <a:solidFill>
                    <a:schemeClr val="tx1"/>
                  </a:solidFill>
                </a:ln>
                <a:solidFill>
                  <a:schemeClr val="tx1"/>
                </a:solidFill>
              </a:rPr>
              <a:t> yang </a:t>
            </a:r>
            <a:r>
              <a:rPr lang="en-US" sz="2400" dirty="0" err="1" smtClean="0">
                <a:ln>
                  <a:solidFill>
                    <a:schemeClr val="tx1"/>
                  </a:solidFill>
                </a:ln>
                <a:solidFill>
                  <a:schemeClr val="tx1"/>
                </a:solidFill>
              </a:rPr>
              <a:t>berkaitan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dengannya</a:t>
            </a:r>
            <a:r>
              <a:rPr lang="en-US" sz="2400" dirty="0" smtClean="0">
                <a:ln>
                  <a:solidFill>
                    <a:schemeClr val="tx1"/>
                  </a:solidFill>
                </a:ln>
                <a:solidFill>
                  <a:schemeClr val="tx1"/>
                </a:solidFill>
              </a:rPr>
              <a:t>.</a:t>
            </a:r>
            <a:endParaRPr lang="en-US" sz="2400" dirty="0">
              <a:ln>
                <a:solidFill>
                  <a:schemeClr val="tx1"/>
                </a:solidFill>
              </a:ln>
              <a:solidFill>
                <a:schemeClr val="tx1"/>
              </a:solidFill>
            </a:endParaRPr>
          </a:p>
        </p:txBody>
      </p:sp>
      <p:sp>
        <p:nvSpPr>
          <p:cNvPr id="20" name="Rectangle 19"/>
          <p:cNvSpPr/>
          <p:nvPr/>
        </p:nvSpPr>
        <p:spPr>
          <a:xfrm>
            <a:off x="539552" y="5085184"/>
            <a:ext cx="8136904"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n-US" sz="2400" dirty="0" err="1" smtClean="0">
                <a:ln>
                  <a:solidFill>
                    <a:schemeClr val="tx1"/>
                  </a:solidFill>
                </a:ln>
                <a:solidFill>
                  <a:schemeClr val="tx1"/>
                </a:solidFill>
              </a:rPr>
              <a:t>Ini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tidak</a:t>
            </a:r>
            <a:r>
              <a:rPr lang="en-US" sz="2400" dirty="0" smtClean="0">
                <a:ln>
                  <a:solidFill>
                    <a:schemeClr val="tx1"/>
                  </a:solidFill>
                </a:ln>
                <a:solidFill>
                  <a:schemeClr val="tx1"/>
                </a:solidFill>
              </a:rPr>
              <a:t> lain </a:t>
            </a:r>
            <a:r>
              <a:rPr lang="en-US" sz="2400" dirty="0" err="1" smtClean="0">
                <a:ln>
                  <a:solidFill>
                    <a:schemeClr val="tx1"/>
                  </a:solidFill>
                </a:ln>
                <a:solidFill>
                  <a:schemeClr val="tx1"/>
                </a:solidFill>
              </a:rPr>
              <a:t>adalah</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kerana</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pengajian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tahfiz</a:t>
            </a:r>
            <a:r>
              <a:rPr lang="en-US" sz="2400" dirty="0" smtClean="0">
                <a:ln>
                  <a:solidFill>
                    <a:schemeClr val="tx1"/>
                  </a:solidFill>
                </a:ln>
                <a:solidFill>
                  <a:schemeClr val="tx1"/>
                </a:solidFill>
              </a:rPr>
              <a:t> al-Quran </a:t>
            </a:r>
            <a:r>
              <a:rPr lang="en-US" sz="2400" dirty="0" err="1" smtClean="0">
                <a:ln>
                  <a:solidFill>
                    <a:schemeClr val="tx1"/>
                  </a:solidFill>
                </a:ln>
                <a:solidFill>
                  <a:schemeClr val="tx1"/>
                </a:solidFill>
              </a:rPr>
              <a:t>mempunyai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prospek</a:t>
            </a:r>
            <a:r>
              <a:rPr lang="en-US" sz="2400" dirty="0" smtClean="0">
                <a:ln>
                  <a:solidFill>
                    <a:schemeClr val="tx1"/>
                  </a:solidFill>
                </a:ln>
                <a:solidFill>
                  <a:schemeClr val="tx1"/>
                </a:solidFill>
              </a:rPr>
              <a:t> yang </a:t>
            </a:r>
            <a:r>
              <a:rPr lang="en-US" sz="2400" dirty="0" err="1" smtClean="0">
                <a:ln>
                  <a:solidFill>
                    <a:schemeClr val="tx1"/>
                  </a:solidFill>
                </a:ln>
                <a:solidFill>
                  <a:schemeClr val="tx1"/>
                </a:solidFill>
              </a:rPr>
              <a:t>begitu</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luas</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untuk</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mencapai</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kejayaan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dunia</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dan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akhirat</a:t>
            </a:r>
            <a:r>
              <a:rPr lang="en-US" sz="2400" dirty="0" smtClean="0">
                <a:ln>
                  <a:solidFill>
                    <a:schemeClr val="tx1"/>
                  </a:solidFill>
                </a:ln>
                <a:solidFill>
                  <a:schemeClr val="tx1"/>
                </a:solidFill>
              </a:rPr>
              <a:t>.</a:t>
            </a:r>
            <a:endParaRPr lang="en-US" sz="2400" dirty="0">
              <a:ln>
                <a:solidFill>
                  <a:schemeClr val="tx1"/>
                </a:solidFill>
              </a:ln>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ound Diagonal Corner Rectangle 16"/>
          <p:cNvSpPr/>
          <p:nvPr/>
        </p:nvSpPr>
        <p:spPr>
          <a:xfrm>
            <a:off x="611560" y="1236881"/>
            <a:ext cx="7920880" cy="1328023"/>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smtClean="0"/>
              <a:t>Al-Quran </a:t>
            </a:r>
            <a:r>
              <a:rPr lang="en-US" sz="2400" dirty="0" err="1" smtClean="0"/>
              <a:t>tidak</a:t>
            </a:r>
            <a:r>
              <a:rPr lang="en-US" sz="2400" dirty="0" smtClean="0"/>
              <a:t> </a:t>
            </a:r>
            <a:r>
              <a:rPr lang="en-US" sz="2400" dirty="0" err="1" smtClean="0"/>
              <a:t>pernah</a:t>
            </a:r>
            <a:r>
              <a:rPr lang="en-US" sz="2400" dirty="0" smtClean="0"/>
              <a:t> </a:t>
            </a:r>
            <a:r>
              <a:rPr lang="en-US" sz="2400" dirty="0" err="1" smtClean="0"/>
              <a:t>memisahkan</a:t>
            </a:r>
            <a:r>
              <a:rPr lang="en-US" sz="2400" dirty="0" smtClean="0"/>
              <a:t> </a:t>
            </a:r>
            <a:r>
              <a:rPr lang="en-US" sz="2400" dirty="0" err="1" smtClean="0"/>
              <a:t>antara</a:t>
            </a:r>
            <a:r>
              <a:rPr lang="en-US" sz="2400" dirty="0" smtClean="0"/>
              <a:t> </a:t>
            </a:r>
            <a:r>
              <a:rPr lang="en-US" sz="2400" dirty="0" err="1" smtClean="0"/>
              <a:t>faktor</a:t>
            </a:r>
            <a:r>
              <a:rPr lang="en-US" sz="2400" dirty="0" smtClean="0"/>
              <a:t> yang </a:t>
            </a:r>
            <a:r>
              <a:rPr lang="en-US" sz="2400" dirty="0" err="1" smtClean="0"/>
              <a:t>membawa</a:t>
            </a:r>
            <a:r>
              <a:rPr lang="en-US" sz="2400" dirty="0" smtClean="0"/>
              <a:t> </a:t>
            </a:r>
            <a:r>
              <a:rPr lang="en-US" sz="2400" dirty="0" err="1" smtClean="0"/>
              <a:t>kejayaan</a:t>
            </a:r>
            <a:r>
              <a:rPr lang="en-US" sz="2400" dirty="0" smtClean="0"/>
              <a:t> </a:t>
            </a:r>
            <a:r>
              <a:rPr lang="en-US" sz="2400" dirty="0" err="1" smtClean="0"/>
              <a:t>hidup</a:t>
            </a:r>
            <a:r>
              <a:rPr lang="en-US" sz="2400" dirty="0" smtClean="0"/>
              <a:t> </a:t>
            </a:r>
            <a:r>
              <a:rPr lang="en-US" sz="2400" dirty="0" err="1" smtClean="0"/>
              <a:t>di</a:t>
            </a:r>
            <a:r>
              <a:rPr lang="en-US" sz="2400" dirty="0" smtClean="0"/>
              <a:t> </a:t>
            </a:r>
            <a:r>
              <a:rPr lang="en-US" sz="2400" dirty="0" err="1" smtClean="0"/>
              <a:t>dunia</a:t>
            </a:r>
            <a:r>
              <a:rPr lang="en-US" sz="2400" dirty="0" smtClean="0"/>
              <a:t> </a:t>
            </a:r>
            <a:r>
              <a:rPr lang="en-US" sz="2400" dirty="0" err="1" smtClean="0"/>
              <a:t>dari</a:t>
            </a:r>
            <a:r>
              <a:rPr lang="en-US" sz="2400" dirty="0" smtClean="0"/>
              <a:t> </a:t>
            </a:r>
            <a:r>
              <a:rPr lang="en-US" sz="2400" dirty="0" err="1" smtClean="0"/>
              <a:t>faktor</a:t>
            </a:r>
            <a:r>
              <a:rPr lang="en-US" sz="2400" dirty="0" smtClean="0"/>
              <a:t> yang </a:t>
            </a:r>
            <a:r>
              <a:rPr lang="en-US" sz="2400" dirty="0" err="1" smtClean="0"/>
              <a:t>membawa</a:t>
            </a:r>
            <a:r>
              <a:rPr lang="en-US" sz="2400" dirty="0" smtClean="0"/>
              <a:t> </a:t>
            </a:r>
            <a:r>
              <a:rPr lang="en-US" sz="2400" dirty="0" err="1" smtClean="0"/>
              <a:t>kepada</a:t>
            </a:r>
            <a:r>
              <a:rPr lang="en-US" sz="2400" dirty="0" smtClean="0"/>
              <a:t> </a:t>
            </a:r>
            <a:r>
              <a:rPr lang="en-US" sz="2400" dirty="0" err="1" smtClean="0"/>
              <a:t>kejayaan</a:t>
            </a:r>
            <a:r>
              <a:rPr lang="en-US" sz="2400" dirty="0" smtClean="0"/>
              <a:t> </a:t>
            </a:r>
            <a:r>
              <a:rPr lang="en-US" sz="2400" dirty="0" err="1" smtClean="0"/>
              <a:t>di</a:t>
            </a:r>
            <a:r>
              <a:rPr lang="en-US" sz="2400" dirty="0" smtClean="0"/>
              <a:t> </a:t>
            </a:r>
            <a:r>
              <a:rPr lang="en-US" sz="2400" dirty="0" err="1" smtClean="0"/>
              <a:t>akhirat</a:t>
            </a:r>
            <a:r>
              <a:rPr lang="en-US" sz="2400" dirty="0" smtClean="0"/>
              <a:t>.</a:t>
            </a:r>
            <a:endParaRPr lang="en-US" sz="2400" b="1" dirty="0">
              <a:ln w="50800"/>
              <a:solidFill>
                <a:schemeClr val="bg1">
                  <a:shade val="50000"/>
                </a:schemeClr>
              </a:solidFill>
            </a:endParaRPr>
          </a:p>
        </p:txBody>
      </p:sp>
      <p:sp>
        <p:nvSpPr>
          <p:cNvPr id="18" name="Round Diagonal Corner Rectangle 17"/>
          <p:cNvSpPr/>
          <p:nvPr/>
        </p:nvSpPr>
        <p:spPr>
          <a:xfrm>
            <a:off x="611560" y="3068960"/>
            <a:ext cx="7920880" cy="919401"/>
          </a:xfrm>
          <a:prstGeom prst="round2Diag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err="1" smtClean="0"/>
              <a:t>Bahkan</a:t>
            </a:r>
            <a:r>
              <a:rPr lang="en-US" sz="2400" dirty="0" smtClean="0"/>
              <a:t>, al-Quran </a:t>
            </a:r>
            <a:r>
              <a:rPr lang="en-US" sz="2400" dirty="0" err="1" smtClean="0"/>
              <a:t>memadukan</a:t>
            </a:r>
            <a:r>
              <a:rPr lang="en-US" sz="2400" dirty="0" smtClean="0"/>
              <a:t> </a:t>
            </a:r>
            <a:r>
              <a:rPr lang="en-US" sz="2400" dirty="0" err="1" smtClean="0"/>
              <a:t>antara</a:t>
            </a:r>
            <a:r>
              <a:rPr lang="en-US" sz="2400" dirty="0" smtClean="0"/>
              <a:t> </a:t>
            </a:r>
            <a:r>
              <a:rPr lang="en-US" sz="2400" dirty="0" err="1" smtClean="0"/>
              <a:t>hidup</a:t>
            </a:r>
            <a:r>
              <a:rPr lang="en-US" sz="2400" dirty="0" smtClean="0"/>
              <a:t> </a:t>
            </a:r>
            <a:r>
              <a:rPr lang="en-US" sz="2400" dirty="0" err="1" smtClean="0"/>
              <a:t>keduniaan</a:t>
            </a:r>
            <a:r>
              <a:rPr lang="en-US" sz="2400" dirty="0" smtClean="0"/>
              <a:t> </a:t>
            </a:r>
            <a:r>
              <a:rPr lang="en-US" sz="2400" dirty="0" err="1" smtClean="0"/>
              <a:t>dan</a:t>
            </a:r>
            <a:r>
              <a:rPr lang="en-US" sz="2400" dirty="0" smtClean="0"/>
              <a:t> </a:t>
            </a:r>
            <a:r>
              <a:rPr lang="en-US" sz="2400" dirty="0" err="1" smtClean="0"/>
              <a:t>keakhiratan</a:t>
            </a:r>
            <a:r>
              <a:rPr lang="en-US" sz="2400" dirty="0" smtClean="0"/>
              <a:t> </a:t>
            </a:r>
            <a:r>
              <a:rPr lang="en-US" sz="2400" dirty="0" err="1" smtClean="0"/>
              <a:t>di</a:t>
            </a:r>
            <a:r>
              <a:rPr lang="en-US" sz="2400" dirty="0" smtClean="0"/>
              <a:t> </a:t>
            </a:r>
            <a:r>
              <a:rPr lang="en-US" sz="2400" dirty="0" err="1" smtClean="0"/>
              <a:t>dalam</a:t>
            </a:r>
            <a:r>
              <a:rPr lang="en-US" sz="2400" dirty="0" smtClean="0"/>
              <a:t> </a:t>
            </a:r>
            <a:r>
              <a:rPr lang="en-US" sz="2400" dirty="0" err="1" smtClean="0"/>
              <a:t>satu</a:t>
            </a:r>
            <a:r>
              <a:rPr lang="en-US" sz="2400" dirty="0" smtClean="0"/>
              <a:t> </a:t>
            </a:r>
            <a:r>
              <a:rPr lang="en-US" sz="2400" dirty="0" err="1" smtClean="0"/>
              <a:t>ikatan</a:t>
            </a:r>
            <a:r>
              <a:rPr lang="en-US" sz="2400" dirty="0" smtClean="0"/>
              <a:t> yang </a:t>
            </a:r>
            <a:r>
              <a:rPr lang="en-US" sz="2400" dirty="0" err="1" smtClean="0"/>
              <a:t>erat</a:t>
            </a:r>
            <a:r>
              <a:rPr lang="en-US" sz="2400" dirty="0" smtClean="0"/>
              <a:t>.</a:t>
            </a:r>
            <a:endParaRPr lang="en-US" sz="2400" b="1" dirty="0">
              <a:ln w="50800"/>
              <a:solidFill>
                <a:schemeClr val="bg1">
                  <a:shade val="50000"/>
                </a:schemeClr>
              </a:solidFill>
            </a:endParaRPr>
          </a:p>
        </p:txBody>
      </p:sp>
      <p:sp>
        <p:nvSpPr>
          <p:cNvPr id="19" name="Round Diagonal Corner Rectangle 18"/>
          <p:cNvSpPr/>
          <p:nvPr/>
        </p:nvSpPr>
        <p:spPr>
          <a:xfrm>
            <a:off x="611560" y="4477241"/>
            <a:ext cx="7920880" cy="1328023"/>
          </a:xfrm>
          <a:prstGeom prst="round2DiagRect">
            <a:avLst/>
          </a:prstGeom>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err="1" smtClean="0"/>
              <a:t>Bahkan</a:t>
            </a:r>
            <a:r>
              <a:rPr lang="en-US" sz="2400" dirty="0" smtClean="0"/>
              <a:t> </a:t>
            </a:r>
            <a:r>
              <a:rPr lang="en-US" sz="2400" dirty="0" err="1" smtClean="0"/>
              <a:t>penurunan</a:t>
            </a:r>
            <a:r>
              <a:rPr lang="en-US" sz="2400" dirty="0" smtClean="0"/>
              <a:t> al-Quran </a:t>
            </a:r>
            <a:r>
              <a:rPr lang="en-US" sz="2400" dirty="0" err="1" smtClean="0"/>
              <a:t>bukan</a:t>
            </a:r>
            <a:r>
              <a:rPr lang="en-US" sz="2400" dirty="0" smtClean="0"/>
              <a:t> </a:t>
            </a:r>
            <a:r>
              <a:rPr lang="en-US" sz="2400" dirty="0" err="1" smtClean="0"/>
              <a:t>untuk</a:t>
            </a:r>
            <a:r>
              <a:rPr lang="en-US" sz="2400" dirty="0" smtClean="0"/>
              <a:t> </a:t>
            </a:r>
            <a:r>
              <a:rPr lang="en-US" sz="2400" dirty="0" err="1" smtClean="0"/>
              <a:t>membebankan</a:t>
            </a:r>
            <a:r>
              <a:rPr lang="en-US" sz="2400" dirty="0" smtClean="0"/>
              <a:t> </a:t>
            </a:r>
            <a:r>
              <a:rPr lang="en-US" sz="2400" dirty="0" err="1" smtClean="0"/>
              <a:t>manusia</a:t>
            </a:r>
            <a:r>
              <a:rPr lang="en-US" sz="2400" dirty="0" smtClean="0"/>
              <a:t>, </a:t>
            </a:r>
            <a:r>
              <a:rPr lang="en-US" sz="2400" dirty="0" err="1" smtClean="0"/>
              <a:t>tetapi</a:t>
            </a:r>
            <a:r>
              <a:rPr lang="en-US" sz="2400" dirty="0" smtClean="0"/>
              <a:t> </a:t>
            </a:r>
            <a:r>
              <a:rPr lang="en-US" sz="2400" dirty="0" err="1" smtClean="0"/>
              <a:t>membimbing</a:t>
            </a:r>
            <a:r>
              <a:rPr lang="en-US" sz="2400" dirty="0" smtClean="0"/>
              <a:t> </a:t>
            </a:r>
            <a:r>
              <a:rPr lang="en-US" sz="2400" dirty="0" err="1" smtClean="0"/>
              <a:t>mereka</a:t>
            </a:r>
            <a:r>
              <a:rPr lang="en-US" sz="2400" dirty="0" smtClean="0"/>
              <a:t> </a:t>
            </a:r>
            <a:r>
              <a:rPr lang="en-US" sz="2400" dirty="0" err="1" smtClean="0"/>
              <a:t>sehingga</a:t>
            </a:r>
            <a:r>
              <a:rPr lang="en-US" sz="2400" dirty="0" smtClean="0"/>
              <a:t> </a:t>
            </a:r>
            <a:r>
              <a:rPr lang="en-US" sz="2400" dirty="0" err="1" smtClean="0"/>
              <a:t>tidak</a:t>
            </a:r>
            <a:r>
              <a:rPr lang="en-US" sz="2400" dirty="0" smtClean="0"/>
              <a:t> </a:t>
            </a:r>
            <a:r>
              <a:rPr lang="en-US" sz="2400" dirty="0" err="1" smtClean="0"/>
              <a:t>berasa</a:t>
            </a:r>
            <a:r>
              <a:rPr lang="en-US" sz="2400" dirty="0" smtClean="0"/>
              <a:t> </a:t>
            </a:r>
            <a:r>
              <a:rPr lang="en-US" sz="2400" dirty="0" err="1" smtClean="0"/>
              <a:t>susah</a:t>
            </a:r>
            <a:r>
              <a:rPr lang="en-US" sz="2400" dirty="0" smtClean="0"/>
              <a:t>, </a:t>
            </a:r>
            <a:r>
              <a:rPr lang="en-US" sz="2400" dirty="0" err="1" smtClean="0"/>
              <a:t>bimbang</a:t>
            </a:r>
            <a:r>
              <a:rPr lang="en-US" sz="2400" dirty="0" smtClean="0"/>
              <a:t>, </a:t>
            </a:r>
            <a:r>
              <a:rPr lang="en-US" sz="2400" dirty="0" err="1" smtClean="0"/>
              <a:t>ragu</a:t>
            </a:r>
            <a:r>
              <a:rPr lang="en-US" sz="2400" dirty="0" smtClean="0"/>
              <a:t>, </a:t>
            </a:r>
            <a:r>
              <a:rPr lang="en-US" sz="2400" dirty="0" err="1" smtClean="0"/>
              <a:t>resah</a:t>
            </a:r>
            <a:r>
              <a:rPr lang="en-US" sz="2400" dirty="0" smtClean="0"/>
              <a:t> </a:t>
            </a:r>
            <a:r>
              <a:rPr lang="en-US" sz="2400" dirty="0" err="1" smtClean="0"/>
              <a:t>dan</a:t>
            </a:r>
            <a:r>
              <a:rPr lang="en-US" sz="2400" dirty="0" smtClean="0"/>
              <a:t> </a:t>
            </a:r>
            <a:r>
              <a:rPr lang="en-US" sz="2400" dirty="0" err="1" smtClean="0"/>
              <a:t>gelisah</a:t>
            </a:r>
            <a:r>
              <a:rPr lang="en-US" sz="2400" dirty="0" smtClean="0"/>
              <a:t>.</a:t>
            </a:r>
            <a:endParaRPr lang="en-US" sz="2400" b="1" dirty="0">
              <a:ln w="50800"/>
              <a:solidFill>
                <a:schemeClr val="bg1">
                  <a:shade val="50000"/>
                </a:schemeClr>
              </a:solidFill>
            </a:endParaRPr>
          </a:p>
        </p:txBody>
      </p:sp>
      <p:cxnSp>
        <p:nvCxnSpPr>
          <p:cNvPr id="21" name="Straight Connector 20"/>
          <p:cNvCxnSpPr/>
          <p:nvPr/>
        </p:nvCxnSpPr>
        <p:spPr>
          <a:xfrm flipV="1">
            <a:off x="683568" y="2492896"/>
            <a:ext cx="7776864" cy="72008"/>
          </a:xfrm>
          <a:prstGeom prst="line">
            <a:avLst/>
          </a:prstGeom>
          <a:ln>
            <a:solidFill>
              <a:srgbClr val="FF0000"/>
            </a:solidFill>
            <a:prstDash val="dash"/>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V="1">
            <a:off x="683568" y="3933056"/>
            <a:ext cx="7776864" cy="72008"/>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flipV="1">
            <a:off x="683568" y="5733256"/>
            <a:ext cx="7776864" cy="72008"/>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95536" y="1124744"/>
            <a:ext cx="8352928"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400" dirty="0" err="1" smtClean="0">
                <a:ln>
                  <a:solidFill>
                    <a:schemeClr val="bg1"/>
                  </a:solidFill>
                </a:ln>
                <a:solidFill>
                  <a:schemeClr val="bg1"/>
                </a:solidFill>
              </a:rPr>
              <a:t>Ternyata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terlalu</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banyak</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pelajaran</a:t>
            </a:r>
            <a:r>
              <a:rPr lang="en-US" sz="2400" dirty="0" smtClean="0">
                <a:ln>
                  <a:solidFill>
                    <a:schemeClr val="bg1"/>
                  </a:solidFill>
                </a:ln>
                <a:solidFill>
                  <a:schemeClr val="bg1"/>
                </a:solidFill>
              </a:rPr>
              <a:t> yang </a:t>
            </a:r>
            <a:r>
              <a:rPr lang="en-US" sz="2400" dirty="0" err="1" smtClean="0">
                <a:ln>
                  <a:solidFill>
                    <a:schemeClr val="bg1"/>
                  </a:solidFill>
                </a:ln>
                <a:solidFill>
                  <a:schemeClr val="bg1"/>
                </a:solidFill>
              </a:rPr>
              <a:t>diperolehi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dari</a:t>
            </a:r>
            <a:r>
              <a:rPr lang="en-US" sz="2400" dirty="0" smtClean="0">
                <a:ln>
                  <a:solidFill>
                    <a:schemeClr val="bg1"/>
                  </a:solidFill>
                </a:ln>
                <a:solidFill>
                  <a:schemeClr val="bg1"/>
                </a:solidFill>
              </a:rPr>
              <a:t> al-Quran </a:t>
            </a:r>
            <a:r>
              <a:rPr lang="en-US" sz="2400" dirty="0" err="1" smtClean="0">
                <a:ln>
                  <a:solidFill>
                    <a:schemeClr val="bg1"/>
                  </a:solidFill>
                </a:ln>
                <a:solidFill>
                  <a:schemeClr val="bg1"/>
                </a:solidFill>
              </a:rPr>
              <a:t>terutama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bagi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orang</a:t>
            </a:r>
            <a:r>
              <a:rPr lang="en-US" sz="2400" dirty="0" smtClean="0">
                <a:ln>
                  <a:solidFill>
                    <a:schemeClr val="bg1"/>
                  </a:solidFill>
                </a:ln>
                <a:solidFill>
                  <a:schemeClr val="bg1"/>
                </a:solidFill>
              </a:rPr>
              <a:t> yang </a:t>
            </a:r>
            <a:r>
              <a:rPr lang="en-US" sz="2400" dirty="0" err="1" smtClean="0">
                <a:ln>
                  <a:solidFill>
                    <a:schemeClr val="bg1"/>
                  </a:solidFill>
                </a:ln>
                <a:solidFill>
                  <a:schemeClr val="bg1"/>
                </a:solidFill>
              </a:rPr>
              <a:t>takut</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kepada-Nya</a:t>
            </a:r>
            <a:r>
              <a:rPr lang="en-US" sz="2400" dirty="0" smtClean="0">
                <a:ln>
                  <a:solidFill>
                    <a:schemeClr val="bg1"/>
                  </a:solidFill>
                </a:ln>
                <a:solidFill>
                  <a:schemeClr val="bg1"/>
                </a:solidFill>
              </a:rPr>
              <a:t>. </a:t>
            </a:r>
            <a:endParaRPr lang="en-US" sz="2400" dirty="0">
              <a:ln>
                <a:solidFill>
                  <a:schemeClr val="bg1"/>
                </a:solidFill>
              </a:ln>
              <a:solidFill>
                <a:schemeClr val="bg1"/>
              </a:solidFill>
            </a:endParaRPr>
          </a:p>
        </p:txBody>
      </p:sp>
      <p:sp>
        <p:nvSpPr>
          <p:cNvPr id="3" name="Rectangle 1"/>
          <p:cNvSpPr>
            <a:spLocks noChangeArrowheads="1"/>
          </p:cNvSpPr>
          <p:nvPr/>
        </p:nvSpPr>
        <p:spPr bwMode="auto">
          <a:xfrm>
            <a:off x="683568" y="3861048"/>
            <a:ext cx="79208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a:t>
            </a:r>
            <a:r>
              <a:rPr kumimoji="0" lang="en-US" sz="2000" i="0" u="none" strike="noStrike" normalizeH="0" baseline="0" dirty="0"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en-US" sz="2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Taa</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Haa</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Kami</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tidak</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menurunkan</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Al-Quran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kepadamu</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wahai</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Muhammad)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supaya</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engkau</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menanggung</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kesusahan</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Hanya</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untuk</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menjadi</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peringatan</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bagi</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orang-orang</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takut</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melanggar</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perintah</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Allah.” (</a:t>
            </a:r>
            <a:r>
              <a:rPr kumimoji="0" lang="en-US" sz="2000" i="1" u="none" strike="noStrike" normalizeH="0" baseline="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Surah</a:t>
            </a:r>
            <a:r>
              <a:rPr kumimoji="0" lang="en-US" sz="2000" i="1"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Toha:1-3)</a:t>
            </a:r>
            <a:endParaRPr kumimoji="0" lang="en-US" sz="2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24578" name="Rectangle 2"/>
          <p:cNvSpPr>
            <a:spLocks noChangeArrowheads="1"/>
          </p:cNvSpPr>
          <p:nvPr/>
        </p:nvSpPr>
        <p:spPr bwMode="auto">
          <a:xfrm>
            <a:off x="1331640" y="2393593"/>
            <a:ext cx="68042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normalizeH="0" baseline="0" dirty="0" smtClean="0">
                <a:ln w="50800"/>
                <a:solidFill>
                  <a:schemeClr val="bg1">
                    <a:shade val="50000"/>
                  </a:schemeClr>
                </a:solidFill>
                <a:latin typeface="QCF_P312" pitchFamily="2" charset="2"/>
                <a:ea typeface="Calibri" pitchFamily="34" charset="0"/>
                <a:cs typeface="Arabic Transparent" pitchFamily="2" charset="-78"/>
              </a:rPr>
              <a:t>﴿</a:t>
            </a:r>
            <a:r>
              <a:rPr kumimoji="0" lang="ar-SA" sz="4000" b="1" i="0" u="none" strike="noStrike" normalizeH="0" baseline="0" dirty="0" smtClean="0">
                <a:ln w="50800"/>
                <a:solidFill>
                  <a:schemeClr val="bg1">
                    <a:shade val="50000"/>
                  </a:schemeClr>
                </a:solidFill>
                <a:latin typeface="QCF_P312" pitchFamily="2" charset="2"/>
                <a:ea typeface="Calibri" pitchFamily="34" charset="0"/>
                <a:cs typeface="QCF_P312" pitchFamily="2" charset="2"/>
              </a:rPr>
              <a:t>ﭵ ﭶ ﭷ ﭸ ﭹ ﭺ ﭻ ﭼ ﭽ ﭾ ﭿ ﮀ ﮁ</a:t>
            </a:r>
            <a:r>
              <a:rPr kumimoji="0" lang="ar-SA" sz="4000" b="1" i="0" u="none" strike="noStrike" normalizeH="0" baseline="0" dirty="0" smtClean="0">
                <a:ln w="50800"/>
                <a:solidFill>
                  <a:schemeClr val="bg1">
                    <a:shade val="50000"/>
                  </a:schemeClr>
                </a:solidFill>
                <a:latin typeface="QCF_P312" pitchFamily="2" charset="2"/>
                <a:ea typeface="Calibri" pitchFamily="34" charset="0"/>
                <a:cs typeface="Arabic Transparent" pitchFamily="2" charset="-78"/>
              </a:rPr>
              <a:t>﴾</a:t>
            </a:r>
            <a:endParaRPr kumimoji="0" lang="ar-SA" sz="4000" b="1" i="0" u="none" strike="noStrike" normalizeH="0" baseline="0" dirty="0" smtClean="0">
              <a:ln w="50800"/>
              <a:solidFill>
                <a:schemeClr val="bg1">
                  <a:shade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ounded Rectangle 14"/>
          <p:cNvSpPr/>
          <p:nvPr/>
        </p:nvSpPr>
        <p:spPr>
          <a:xfrm>
            <a:off x="107504" y="1308889"/>
            <a:ext cx="8928992" cy="1328023"/>
          </a:xfrm>
          <a:prstGeom prst="roundRect">
            <a:avLst/>
          </a:prstGeom>
          <a:ln w="57150">
            <a:solidFill>
              <a:srgbClr val="FFFF00"/>
            </a:solidFill>
            <a:prstDash val="lgDash"/>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dirty="0" err="1" smtClean="0"/>
              <a:t>Dalam</a:t>
            </a:r>
            <a:r>
              <a:rPr lang="en-US" sz="2400" dirty="0" smtClean="0"/>
              <a:t> </a:t>
            </a:r>
            <a:r>
              <a:rPr lang="en-US" sz="2400" dirty="0" err="1" smtClean="0"/>
              <a:t>usaha</a:t>
            </a:r>
            <a:r>
              <a:rPr lang="en-US" sz="2400" dirty="0" smtClean="0"/>
              <a:t> </a:t>
            </a:r>
            <a:r>
              <a:rPr lang="en-US" sz="2400" dirty="0" err="1" smtClean="0"/>
              <a:t>menyelaras</a:t>
            </a:r>
            <a:r>
              <a:rPr lang="en-US" sz="2400" dirty="0" smtClean="0"/>
              <a:t> </a:t>
            </a:r>
            <a:r>
              <a:rPr lang="en-US" sz="2400" dirty="0" err="1" smtClean="0"/>
              <a:t>tadbir</a:t>
            </a:r>
            <a:r>
              <a:rPr lang="en-US" sz="2400" dirty="0" smtClean="0"/>
              <a:t> </a:t>
            </a:r>
            <a:r>
              <a:rPr lang="en-US" sz="2400" dirty="0" err="1" smtClean="0"/>
              <a:t>urus</a:t>
            </a:r>
            <a:r>
              <a:rPr lang="en-US" sz="2400" dirty="0" smtClean="0"/>
              <a:t> </a:t>
            </a:r>
            <a:r>
              <a:rPr lang="en-US" sz="2400" dirty="0" err="1" smtClean="0"/>
              <a:t>pendidikan</a:t>
            </a:r>
            <a:r>
              <a:rPr lang="en-US" sz="2400" dirty="0" smtClean="0"/>
              <a:t> </a:t>
            </a:r>
            <a:r>
              <a:rPr lang="en-US" sz="2400" dirty="0" err="1" smtClean="0"/>
              <a:t>tahfiz</a:t>
            </a:r>
            <a:r>
              <a:rPr lang="en-US" sz="2400" dirty="0" smtClean="0"/>
              <a:t> al-Quran, </a:t>
            </a:r>
            <a:r>
              <a:rPr lang="en-US" sz="2400" dirty="0" err="1" smtClean="0"/>
              <a:t>pelbagai</a:t>
            </a:r>
            <a:r>
              <a:rPr lang="en-US" sz="2400" dirty="0" smtClean="0"/>
              <a:t> </a:t>
            </a:r>
            <a:r>
              <a:rPr lang="en-US" sz="2400" dirty="0" err="1" smtClean="0"/>
              <a:t>inisiatif</a:t>
            </a:r>
            <a:r>
              <a:rPr lang="en-US" sz="2400" dirty="0" smtClean="0"/>
              <a:t> </a:t>
            </a:r>
            <a:r>
              <a:rPr lang="en-US" sz="2400" dirty="0" err="1" smtClean="0"/>
              <a:t>dan</a:t>
            </a:r>
            <a:r>
              <a:rPr lang="en-US" sz="2400" dirty="0" smtClean="0"/>
              <a:t> </a:t>
            </a:r>
            <a:r>
              <a:rPr lang="en-US" sz="2400" dirty="0" err="1" smtClean="0"/>
              <a:t>langkah</a:t>
            </a:r>
            <a:r>
              <a:rPr lang="en-US" sz="2400" dirty="0" smtClean="0"/>
              <a:t> </a:t>
            </a:r>
            <a:r>
              <a:rPr lang="en-US" sz="2400" dirty="0" err="1" smtClean="0"/>
              <a:t>proaktif</a:t>
            </a:r>
            <a:r>
              <a:rPr lang="en-US" sz="2400" dirty="0" smtClean="0"/>
              <a:t> </a:t>
            </a:r>
            <a:r>
              <a:rPr lang="en-US" sz="2400" dirty="0" err="1" smtClean="0"/>
              <a:t>telah</a:t>
            </a:r>
            <a:r>
              <a:rPr lang="en-US" sz="2400" dirty="0" smtClean="0"/>
              <a:t> </a:t>
            </a:r>
            <a:r>
              <a:rPr lang="en-US" sz="2400" dirty="0" err="1" smtClean="0"/>
              <a:t>di</a:t>
            </a:r>
            <a:r>
              <a:rPr lang="en-US" sz="2400" dirty="0" smtClean="0"/>
              <a:t> </a:t>
            </a:r>
            <a:r>
              <a:rPr lang="en-US" sz="2400" dirty="0" err="1" smtClean="0"/>
              <a:t>ambil</a:t>
            </a:r>
            <a:r>
              <a:rPr lang="en-US" sz="2400" dirty="0" smtClean="0"/>
              <a:t> </a:t>
            </a:r>
            <a:r>
              <a:rPr lang="en-US" sz="2400" dirty="0" err="1" smtClean="0"/>
              <a:t>bersama</a:t>
            </a:r>
            <a:r>
              <a:rPr lang="en-US" sz="2400" dirty="0" smtClean="0"/>
              <a:t> </a:t>
            </a:r>
            <a:r>
              <a:rPr lang="en-US" sz="2400" dirty="0" err="1" smtClean="0"/>
              <a:t>antara</a:t>
            </a:r>
            <a:r>
              <a:rPr lang="en-US" sz="2400" dirty="0" smtClean="0"/>
              <a:t> </a:t>
            </a:r>
            <a:r>
              <a:rPr lang="en-US" sz="2400" dirty="0" err="1" smtClean="0"/>
              <a:t>pihak</a:t>
            </a:r>
            <a:r>
              <a:rPr lang="en-US" sz="2400" dirty="0" smtClean="0"/>
              <a:t> </a:t>
            </a:r>
            <a:r>
              <a:rPr lang="en-US" sz="2400" dirty="0" err="1" smtClean="0"/>
              <a:t>kerajaan</a:t>
            </a:r>
            <a:r>
              <a:rPr lang="en-US" sz="2400" dirty="0" smtClean="0"/>
              <a:t> </a:t>
            </a:r>
            <a:r>
              <a:rPr lang="en-US" sz="2400" dirty="0" err="1" smtClean="0"/>
              <a:t>persekutuan</a:t>
            </a:r>
            <a:r>
              <a:rPr lang="en-US" sz="2400" dirty="0" smtClean="0"/>
              <a:t> </a:t>
            </a:r>
            <a:r>
              <a:rPr lang="en-US" sz="2400" dirty="0" err="1" smtClean="0"/>
              <a:t>dan</a:t>
            </a:r>
            <a:r>
              <a:rPr lang="en-US" sz="2400" dirty="0" smtClean="0"/>
              <a:t> </a:t>
            </a:r>
            <a:r>
              <a:rPr lang="en-US" sz="2400" dirty="0" err="1" smtClean="0"/>
              <a:t>negeri</a:t>
            </a:r>
            <a:r>
              <a:rPr lang="en-US" sz="2400" dirty="0" smtClean="0"/>
              <a:t>. </a:t>
            </a:r>
            <a:endParaRPr lang="en-US" sz="2400" dirty="0"/>
          </a:p>
        </p:txBody>
      </p:sp>
      <p:sp>
        <p:nvSpPr>
          <p:cNvPr id="14" name="Rounded Rectangle 13"/>
          <p:cNvSpPr/>
          <p:nvPr/>
        </p:nvSpPr>
        <p:spPr>
          <a:xfrm>
            <a:off x="107504" y="3013655"/>
            <a:ext cx="8928992" cy="919401"/>
          </a:xfrm>
          <a:prstGeom prst="roundRect">
            <a:avLst/>
          </a:prstGeom>
          <a:ln w="57150">
            <a:solidFill>
              <a:srgbClr val="FFFF00"/>
            </a:solidFill>
            <a:prstDash val="lgDash"/>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dirty="0" err="1" smtClean="0"/>
              <a:t>melaksanakan</a:t>
            </a:r>
            <a:r>
              <a:rPr lang="en-US" sz="2400" dirty="0" smtClean="0"/>
              <a:t> program </a:t>
            </a:r>
            <a:r>
              <a:rPr lang="en-US" sz="2400" dirty="0" err="1" smtClean="0"/>
              <a:t>pengajian</a:t>
            </a:r>
            <a:r>
              <a:rPr lang="en-US" sz="2400" dirty="0" smtClean="0"/>
              <a:t> </a:t>
            </a:r>
            <a:r>
              <a:rPr lang="en-US" sz="2400" dirty="0" err="1" smtClean="0"/>
              <a:t>tahfiz</a:t>
            </a:r>
            <a:r>
              <a:rPr lang="en-US" sz="2400" dirty="0" smtClean="0"/>
              <a:t> </a:t>
            </a:r>
            <a:r>
              <a:rPr lang="en-US" sz="2400" dirty="0" err="1" smtClean="0"/>
              <a:t>bersama</a:t>
            </a:r>
            <a:r>
              <a:rPr lang="en-US" sz="2400" dirty="0" smtClean="0"/>
              <a:t> </a:t>
            </a:r>
            <a:r>
              <a:rPr lang="en-US" sz="2400" dirty="0" err="1" smtClean="0"/>
              <a:t>dengan</a:t>
            </a:r>
            <a:r>
              <a:rPr lang="en-US" sz="2400" dirty="0" smtClean="0"/>
              <a:t> </a:t>
            </a:r>
            <a:r>
              <a:rPr lang="en-US" sz="2400" dirty="0" err="1" smtClean="0"/>
              <a:t>kurikulum</a:t>
            </a:r>
            <a:r>
              <a:rPr lang="en-US" sz="2400" dirty="0" smtClean="0"/>
              <a:t> </a:t>
            </a:r>
            <a:r>
              <a:rPr lang="en-US" sz="2400" dirty="0" err="1" smtClean="0"/>
              <a:t>kebangsaan</a:t>
            </a:r>
            <a:r>
              <a:rPr lang="en-US" sz="2400" dirty="0" smtClean="0"/>
              <a:t> </a:t>
            </a:r>
            <a:r>
              <a:rPr lang="en-US" sz="2400" dirty="0" err="1" smtClean="0"/>
              <a:t>dan</a:t>
            </a:r>
            <a:r>
              <a:rPr lang="en-US" sz="2400" dirty="0" smtClean="0"/>
              <a:t> </a:t>
            </a:r>
            <a:r>
              <a:rPr lang="en-US" sz="2400" dirty="0" err="1" smtClean="0"/>
              <a:t>menaungi</a:t>
            </a:r>
            <a:r>
              <a:rPr lang="en-US" sz="2400" dirty="0" smtClean="0"/>
              <a:t> </a:t>
            </a:r>
            <a:r>
              <a:rPr lang="en-US" sz="2400" dirty="0" err="1" smtClean="0"/>
              <a:t>Maahad</a:t>
            </a:r>
            <a:r>
              <a:rPr lang="en-US" sz="2400" dirty="0" smtClean="0"/>
              <a:t> </a:t>
            </a:r>
            <a:r>
              <a:rPr lang="en-US" sz="2400" dirty="0" err="1" smtClean="0"/>
              <a:t>Tahfiz</a:t>
            </a:r>
            <a:r>
              <a:rPr lang="en-US" sz="2400" dirty="0" smtClean="0"/>
              <a:t> al-Quran.</a:t>
            </a:r>
            <a:endParaRPr lang="en-US" sz="2400" dirty="0"/>
          </a:p>
        </p:txBody>
      </p:sp>
      <p:sp>
        <p:nvSpPr>
          <p:cNvPr id="17" name="Rounded Rectangle 16"/>
          <p:cNvSpPr/>
          <p:nvPr/>
        </p:nvSpPr>
        <p:spPr>
          <a:xfrm>
            <a:off x="107504" y="4284642"/>
            <a:ext cx="8928992" cy="1736646"/>
          </a:xfrm>
          <a:prstGeom prst="roundRect">
            <a:avLst/>
          </a:prstGeom>
          <a:ln w="57150">
            <a:solidFill>
              <a:srgbClr val="FFFF00"/>
            </a:solidFill>
            <a:prstDash val="lgDash"/>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dirty="0" smtClean="0"/>
              <a:t>Di </a:t>
            </a:r>
            <a:r>
              <a:rPr lang="en-US" sz="2400" dirty="0" err="1" smtClean="0"/>
              <a:t>samping</a:t>
            </a:r>
            <a:r>
              <a:rPr lang="en-US" sz="2400" dirty="0" smtClean="0"/>
              <a:t> </a:t>
            </a:r>
            <a:r>
              <a:rPr lang="en-US" sz="2400" dirty="0" err="1" smtClean="0"/>
              <a:t>itu</a:t>
            </a:r>
            <a:r>
              <a:rPr lang="en-US" sz="2400" dirty="0" smtClean="0"/>
              <a:t>, </a:t>
            </a:r>
            <a:r>
              <a:rPr lang="en-US" sz="2400" dirty="0" err="1" smtClean="0"/>
              <a:t>di</a:t>
            </a:r>
            <a:r>
              <a:rPr lang="en-US" sz="2400" dirty="0" smtClean="0"/>
              <a:t> </a:t>
            </a:r>
            <a:r>
              <a:rPr lang="en-US" sz="2400" dirty="0" err="1" smtClean="0"/>
              <a:t>peringkat</a:t>
            </a:r>
            <a:r>
              <a:rPr lang="en-US" sz="2400" dirty="0" smtClean="0"/>
              <a:t> </a:t>
            </a:r>
            <a:r>
              <a:rPr lang="en-US" sz="2400" dirty="0" err="1" smtClean="0"/>
              <a:t>sekolah</a:t>
            </a:r>
            <a:r>
              <a:rPr lang="en-US" sz="2400" dirty="0" smtClean="0"/>
              <a:t> </a:t>
            </a:r>
            <a:r>
              <a:rPr lang="en-US" sz="2400" dirty="0" err="1" smtClean="0"/>
              <a:t>menengah</a:t>
            </a:r>
            <a:r>
              <a:rPr lang="en-US" sz="2400" dirty="0" smtClean="0"/>
              <a:t> pula, </a:t>
            </a:r>
            <a:r>
              <a:rPr lang="en-US" sz="2400" dirty="0" err="1" smtClean="0"/>
              <a:t>kerajaan</a:t>
            </a:r>
            <a:r>
              <a:rPr lang="en-US" sz="2400" dirty="0" smtClean="0"/>
              <a:t> </a:t>
            </a:r>
            <a:r>
              <a:rPr lang="en-US" sz="2400" dirty="0" err="1" smtClean="0"/>
              <a:t>telah</a:t>
            </a:r>
            <a:r>
              <a:rPr lang="en-US" sz="2400" dirty="0" smtClean="0"/>
              <a:t> </a:t>
            </a:r>
            <a:r>
              <a:rPr lang="en-US" sz="2400" dirty="0" err="1" smtClean="0"/>
              <a:t>memperkenalkan</a:t>
            </a:r>
            <a:r>
              <a:rPr lang="en-US" sz="2400" dirty="0" smtClean="0"/>
              <a:t> </a:t>
            </a:r>
            <a:r>
              <a:rPr lang="en-US" sz="2400" dirty="0" err="1" smtClean="0"/>
              <a:t>Kurikulum</a:t>
            </a:r>
            <a:r>
              <a:rPr lang="en-US" sz="2400" dirty="0" smtClean="0"/>
              <a:t> </a:t>
            </a:r>
            <a:r>
              <a:rPr lang="en-US" sz="2400" dirty="0" err="1" smtClean="0"/>
              <a:t>Bersepadu</a:t>
            </a:r>
            <a:r>
              <a:rPr lang="en-US" sz="2400" dirty="0" smtClean="0"/>
              <a:t> </a:t>
            </a:r>
            <a:r>
              <a:rPr lang="en-US" sz="2400" dirty="0" err="1" smtClean="0"/>
              <a:t>Tahfiz</a:t>
            </a:r>
            <a:r>
              <a:rPr lang="en-US" sz="2400" dirty="0" smtClean="0"/>
              <a:t> (KBT) </a:t>
            </a:r>
            <a:r>
              <a:rPr lang="en-US" sz="2400" dirty="0" err="1" smtClean="0"/>
              <a:t>di</a:t>
            </a:r>
            <a:r>
              <a:rPr lang="en-US" sz="2400" dirty="0" smtClean="0"/>
              <a:t> </a:t>
            </a:r>
            <a:r>
              <a:rPr lang="en-US" sz="2400" dirty="0" err="1" smtClean="0"/>
              <a:t>sekolah-sekolah</a:t>
            </a:r>
            <a:r>
              <a:rPr lang="en-US" sz="2400" dirty="0" smtClean="0"/>
              <a:t> </a:t>
            </a:r>
            <a:r>
              <a:rPr lang="en-US" sz="2400" dirty="0" err="1" smtClean="0"/>
              <a:t>Kementerian</a:t>
            </a:r>
            <a:r>
              <a:rPr lang="en-US" sz="2400" dirty="0" smtClean="0"/>
              <a:t> </a:t>
            </a:r>
            <a:r>
              <a:rPr lang="en-US" sz="2400" dirty="0" err="1" smtClean="0"/>
              <a:t>Pendidikan</a:t>
            </a:r>
            <a:r>
              <a:rPr lang="en-US" sz="2400" dirty="0" smtClean="0"/>
              <a:t> Malaysia (KPM) yang </a:t>
            </a:r>
            <a:r>
              <a:rPr lang="en-US" sz="2400" dirty="0" err="1" smtClean="0"/>
              <a:t>terpilih</a:t>
            </a:r>
            <a:r>
              <a:rPr lang="en-US" sz="2400" dirty="0" smtClean="0"/>
              <a:t> </a:t>
            </a:r>
            <a:r>
              <a:rPr lang="en-US" sz="2400" dirty="0" err="1" smtClean="0"/>
              <a:t>bagi</a:t>
            </a:r>
            <a:r>
              <a:rPr lang="en-US" sz="2400" dirty="0" smtClean="0"/>
              <a:t> </a:t>
            </a:r>
            <a:r>
              <a:rPr lang="en-US" sz="2400" dirty="0" err="1" smtClean="0"/>
              <a:t>meneruskan</a:t>
            </a:r>
            <a:r>
              <a:rPr lang="en-US" sz="2400" dirty="0" smtClean="0"/>
              <a:t> agenda </a:t>
            </a:r>
            <a:r>
              <a:rPr lang="en-US" sz="2400" dirty="0" err="1" smtClean="0"/>
              <a:t>pendidikan</a:t>
            </a:r>
            <a:r>
              <a:rPr lang="en-US" sz="2400" dirty="0" smtClean="0"/>
              <a:t> </a:t>
            </a:r>
            <a:r>
              <a:rPr lang="en-US" sz="2400" dirty="0" err="1" smtClean="0"/>
              <a:t>tahfiz</a:t>
            </a:r>
            <a:r>
              <a:rPr lang="en-US" sz="2400" dirty="0" smtClean="0"/>
              <a:t> al-Quran </a:t>
            </a:r>
            <a:r>
              <a:rPr lang="en-US" sz="2400" dirty="0" err="1" smtClean="0"/>
              <a:t>di</a:t>
            </a:r>
            <a:r>
              <a:rPr lang="en-US" sz="2400" dirty="0" smtClean="0"/>
              <a:t> </a:t>
            </a:r>
            <a:r>
              <a:rPr lang="en-US" sz="2400" dirty="0" err="1" smtClean="0"/>
              <a:t>negara</a:t>
            </a:r>
            <a:r>
              <a:rPr lang="en-US" sz="2400" dirty="0" smtClean="0"/>
              <a:t> </a:t>
            </a:r>
            <a:r>
              <a:rPr lang="en-US" sz="2400" dirty="0" err="1" smtClean="0"/>
              <a:t>ini</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6" name="Straight Connector 15"/>
          <p:cNvCxnSpPr/>
          <p:nvPr/>
        </p:nvCxnSpPr>
        <p:spPr>
          <a:xfrm>
            <a:off x="1691680" y="2060848"/>
            <a:ext cx="5760640" cy="0"/>
          </a:xfrm>
          <a:prstGeom prst="line">
            <a:avLst/>
          </a:prstGeom>
          <a:ln w="57150">
            <a:prstDash val="dash"/>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1691680" y="5517232"/>
            <a:ext cx="5760640" cy="0"/>
          </a:xfrm>
          <a:prstGeom prst="line">
            <a:avLst/>
          </a:prstGeom>
          <a:ln w="57150">
            <a:prstDash val="dash"/>
          </a:ln>
        </p:spPr>
        <p:style>
          <a:lnRef idx="3">
            <a:schemeClr val="accent2"/>
          </a:lnRef>
          <a:fillRef idx="0">
            <a:schemeClr val="accent2"/>
          </a:fillRef>
          <a:effectRef idx="2">
            <a:schemeClr val="accent2"/>
          </a:effectRef>
          <a:fontRef idx="minor">
            <a:schemeClr val="tx1"/>
          </a:fontRef>
        </p:style>
      </p:cxnSp>
      <p:graphicFrame>
        <p:nvGraphicFramePr>
          <p:cNvPr id="14" name="Table 13"/>
          <p:cNvGraphicFramePr>
            <a:graphicFrameLocks noGrp="1"/>
          </p:cNvGraphicFramePr>
          <p:nvPr/>
        </p:nvGraphicFramePr>
        <p:xfrm>
          <a:off x="1403648" y="2924944"/>
          <a:ext cx="6096000" cy="13716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400" dirty="0" smtClean="0"/>
                        <a:t>MTN</a:t>
                      </a:r>
                      <a:endParaRPr lang="en-US" sz="2400" dirty="0"/>
                    </a:p>
                  </a:txBody>
                  <a:tcPr/>
                </a:tc>
                <a:tc>
                  <a:txBody>
                    <a:bodyPr/>
                    <a:lstStyle/>
                    <a:p>
                      <a:pPr algn="ctr"/>
                      <a:r>
                        <a:rPr lang="en-US" sz="2400" dirty="0" smtClean="0"/>
                        <a:t>MTS</a:t>
                      </a:r>
                      <a:endParaRPr lang="en-US" sz="2400" dirty="0"/>
                    </a:p>
                  </a:txBody>
                  <a:tcPr/>
                </a:tc>
                <a:tc>
                  <a:txBody>
                    <a:bodyPr/>
                    <a:lstStyle/>
                    <a:p>
                      <a:pPr algn="ctr"/>
                      <a:r>
                        <a:rPr lang="en-US" sz="2400" dirty="0" smtClean="0"/>
                        <a:t>KTN</a:t>
                      </a:r>
                      <a:endParaRPr lang="en-US" sz="2400" dirty="0"/>
                    </a:p>
                  </a:txBody>
                  <a:tcPr/>
                </a:tc>
              </a:tr>
              <a:tr h="370840">
                <a:tc>
                  <a:txBody>
                    <a:bodyPr/>
                    <a:lstStyle/>
                    <a:p>
                      <a:pPr algn="ctr"/>
                      <a:r>
                        <a:rPr lang="en-US" sz="2400" dirty="0" smtClean="0"/>
                        <a:t>28</a:t>
                      </a:r>
                      <a:endParaRPr lang="en-US" sz="2400" dirty="0"/>
                    </a:p>
                  </a:txBody>
                  <a:tcPr/>
                </a:tc>
                <a:tc>
                  <a:txBody>
                    <a:bodyPr/>
                    <a:lstStyle/>
                    <a:p>
                      <a:pPr algn="ctr"/>
                      <a:r>
                        <a:rPr lang="en-US" sz="2400" dirty="0" smtClean="0"/>
                        <a:t>495</a:t>
                      </a:r>
                      <a:endParaRPr lang="en-US" sz="2400" dirty="0"/>
                    </a:p>
                  </a:txBody>
                  <a:tcPr/>
                </a:tc>
                <a:tc>
                  <a:txBody>
                    <a:bodyPr/>
                    <a:lstStyle/>
                    <a:p>
                      <a:pPr algn="ctr"/>
                      <a:r>
                        <a:rPr lang="en-US" sz="2400" dirty="0" smtClean="0"/>
                        <a:t>9</a:t>
                      </a:r>
                      <a:endParaRPr lang="en-US" sz="2400" dirty="0"/>
                    </a:p>
                  </a:txBody>
                  <a:tcPr/>
                </a:tc>
              </a:tr>
              <a:tr h="370840">
                <a:tc>
                  <a:txBody>
                    <a:bodyPr/>
                    <a:lstStyle/>
                    <a:p>
                      <a:pPr algn="ctr"/>
                      <a:r>
                        <a:rPr lang="en-US" sz="2400" dirty="0" smtClean="0"/>
                        <a:t>5,826</a:t>
                      </a:r>
                      <a:endParaRPr lang="en-US" sz="2400" dirty="0"/>
                    </a:p>
                  </a:txBody>
                  <a:tcPr/>
                </a:tc>
                <a:tc>
                  <a:txBody>
                    <a:bodyPr/>
                    <a:lstStyle/>
                    <a:p>
                      <a:pPr algn="ctr"/>
                      <a:r>
                        <a:rPr lang="en-US" sz="2400" dirty="0" smtClean="0"/>
                        <a:t>28,439</a:t>
                      </a:r>
                      <a:endParaRPr lang="en-US" sz="2400" dirty="0"/>
                    </a:p>
                  </a:txBody>
                  <a:tcPr/>
                </a:tc>
                <a:tc>
                  <a:txBody>
                    <a:bodyPr/>
                    <a:lstStyle/>
                    <a:p>
                      <a:pPr algn="ctr"/>
                      <a:r>
                        <a:rPr lang="en-US" sz="2400" dirty="0" smtClean="0"/>
                        <a:t>1,722</a:t>
                      </a:r>
                      <a:endParaRPr lang="en-US" sz="2400" dirty="0"/>
                    </a:p>
                  </a:txBody>
                  <a:tcPr/>
                </a:tc>
              </a:tr>
            </a:tbl>
          </a:graphicData>
        </a:graphic>
      </p:graphicFrame>
      <p:sp>
        <p:nvSpPr>
          <p:cNvPr id="15" name="Rectangle 14"/>
          <p:cNvSpPr/>
          <p:nvPr/>
        </p:nvSpPr>
        <p:spPr>
          <a:xfrm>
            <a:off x="1547664" y="4725144"/>
            <a:ext cx="5904656" cy="369332"/>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Data </a:t>
            </a:r>
            <a:r>
              <a:rPr lang="en-US" b="1" dirty="0" err="1" smtClean="0">
                <a:ln w="50800"/>
                <a:solidFill>
                  <a:schemeClr val="bg1">
                    <a:shade val="50000"/>
                  </a:schemeClr>
                </a:solidFill>
              </a:rPr>
              <a:t>Sistem</a:t>
            </a:r>
            <a:r>
              <a:rPr lang="en-US" b="1" dirty="0" smtClean="0">
                <a:ln w="50800"/>
                <a:solidFill>
                  <a:schemeClr val="bg1">
                    <a:shade val="50000"/>
                  </a:schemeClr>
                </a:solidFill>
              </a:rPr>
              <a:t> </a:t>
            </a:r>
            <a:r>
              <a:rPr lang="en-US" b="1" dirty="0" err="1" smtClean="0">
                <a:ln w="50800"/>
                <a:solidFill>
                  <a:schemeClr val="bg1">
                    <a:shade val="50000"/>
                  </a:schemeClr>
                </a:solidFill>
              </a:rPr>
              <a:t>Maklumat</a:t>
            </a:r>
            <a:r>
              <a:rPr lang="en-US" b="1" dirty="0" smtClean="0">
                <a:ln w="50800"/>
                <a:solidFill>
                  <a:schemeClr val="bg1">
                    <a:shade val="50000"/>
                  </a:schemeClr>
                </a:solidFill>
              </a:rPr>
              <a:t> </a:t>
            </a:r>
            <a:r>
              <a:rPr lang="en-US" b="1" dirty="0" err="1" smtClean="0">
                <a:ln w="50800"/>
                <a:solidFill>
                  <a:schemeClr val="bg1">
                    <a:shade val="50000"/>
                  </a:schemeClr>
                </a:solidFill>
              </a:rPr>
              <a:t>Pendidikan</a:t>
            </a:r>
            <a:r>
              <a:rPr lang="en-US" b="1" dirty="0" smtClean="0">
                <a:ln w="50800"/>
                <a:solidFill>
                  <a:schemeClr val="bg1">
                    <a:shade val="50000"/>
                  </a:schemeClr>
                </a:solidFill>
              </a:rPr>
              <a:t> Islam (SIMPENI), JAKIM</a:t>
            </a:r>
            <a:endParaRPr lang="en-US" b="1" dirty="0">
              <a:ln w="50800"/>
              <a:solidFill>
                <a:schemeClr val="bg1">
                  <a:shade val="50000"/>
                </a:schemeClr>
              </a:solidFill>
            </a:endParaRPr>
          </a:p>
        </p:txBody>
      </p:sp>
      <p:sp>
        <p:nvSpPr>
          <p:cNvPr id="18" name="Rectangle 17"/>
          <p:cNvSpPr/>
          <p:nvPr/>
        </p:nvSpPr>
        <p:spPr>
          <a:xfrm>
            <a:off x="395536" y="5589240"/>
            <a:ext cx="8136904" cy="83099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rPr>
              <a:t>berpeluang</a:t>
            </a:r>
            <a:r>
              <a:rPr lang="en-US" sz="2400" b="1" dirty="0" smtClean="0">
                <a:ln w="50800"/>
                <a:solidFill>
                  <a:schemeClr val="bg1">
                    <a:shade val="50000"/>
                  </a:schemeClr>
                </a:solidFill>
              </a:rPr>
              <a:t> </a:t>
            </a:r>
            <a:r>
              <a:rPr lang="en-US" sz="2400" b="1" dirty="0" err="1" smtClean="0">
                <a:ln w="50800"/>
                <a:solidFill>
                  <a:schemeClr val="bg1">
                    <a:shade val="50000"/>
                  </a:schemeClr>
                </a:solidFill>
              </a:rPr>
              <a:t>menyambung</a:t>
            </a:r>
            <a:r>
              <a:rPr lang="en-US" sz="2400" b="1" dirty="0" smtClean="0">
                <a:ln w="50800"/>
                <a:solidFill>
                  <a:schemeClr val="bg1">
                    <a:shade val="50000"/>
                  </a:schemeClr>
                </a:solidFill>
              </a:rPr>
              <a:t> </a:t>
            </a:r>
            <a:r>
              <a:rPr lang="en-US" sz="2400" b="1" dirty="0" err="1" smtClean="0">
                <a:ln w="50800"/>
                <a:solidFill>
                  <a:schemeClr val="bg1">
                    <a:shade val="50000"/>
                  </a:schemeClr>
                </a:solidFill>
              </a:rPr>
              <a:t>pengajian</a:t>
            </a:r>
            <a:r>
              <a:rPr lang="en-US" sz="2400" b="1" dirty="0" smtClean="0">
                <a:ln w="50800"/>
                <a:solidFill>
                  <a:schemeClr val="bg1">
                    <a:shade val="50000"/>
                  </a:schemeClr>
                </a:solidFill>
              </a:rPr>
              <a:t> </a:t>
            </a:r>
            <a:r>
              <a:rPr lang="en-US" sz="2400" b="1" dirty="0" err="1" smtClean="0">
                <a:ln w="50800"/>
                <a:solidFill>
                  <a:schemeClr val="bg1">
                    <a:shade val="50000"/>
                  </a:schemeClr>
                </a:solidFill>
              </a:rPr>
              <a:t>ke</a:t>
            </a:r>
            <a:r>
              <a:rPr lang="en-US" sz="2400" b="1" dirty="0" smtClean="0">
                <a:ln w="50800"/>
                <a:solidFill>
                  <a:schemeClr val="bg1">
                    <a:shade val="50000"/>
                  </a:schemeClr>
                </a:solidFill>
              </a:rPr>
              <a:t> </a:t>
            </a:r>
            <a:r>
              <a:rPr lang="en-US" sz="2400" b="1" dirty="0" err="1" smtClean="0">
                <a:ln w="50800"/>
                <a:solidFill>
                  <a:schemeClr val="bg1">
                    <a:shade val="50000"/>
                  </a:schemeClr>
                </a:solidFill>
              </a:rPr>
              <a:t>peringkat</a:t>
            </a:r>
            <a:r>
              <a:rPr lang="en-US" sz="2400" b="1" dirty="0" smtClean="0">
                <a:ln w="50800"/>
                <a:solidFill>
                  <a:schemeClr val="bg1">
                    <a:shade val="50000"/>
                  </a:schemeClr>
                </a:solidFill>
              </a:rPr>
              <a:t> yang </a:t>
            </a:r>
            <a:r>
              <a:rPr lang="en-US" sz="2400" b="1" dirty="0" err="1" smtClean="0">
                <a:ln w="50800"/>
                <a:solidFill>
                  <a:schemeClr val="bg1">
                    <a:shade val="50000"/>
                  </a:schemeClr>
                </a:solidFill>
              </a:rPr>
              <a:t>lebih</a:t>
            </a:r>
            <a:r>
              <a:rPr lang="en-US" sz="2400" b="1" dirty="0" smtClean="0">
                <a:ln w="50800"/>
                <a:solidFill>
                  <a:schemeClr val="bg1">
                    <a:shade val="50000"/>
                  </a:schemeClr>
                </a:solidFill>
              </a:rPr>
              <a:t> </a:t>
            </a:r>
            <a:r>
              <a:rPr lang="en-US" sz="2400" b="1" dirty="0" err="1" smtClean="0">
                <a:ln w="50800"/>
                <a:solidFill>
                  <a:schemeClr val="bg1">
                    <a:shade val="50000"/>
                  </a:schemeClr>
                </a:solidFill>
              </a:rPr>
              <a:t>tinggi</a:t>
            </a:r>
            <a:r>
              <a:rPr lang="en-US" sz="2400" b="1" dirty="0" smtClean="0">
                <a:ln w="50800"/>
                <a:solidFill>
                  <a:schemeClr val="bg1">
                    <a:shade val="50000"/>
                  </a:schemeClr>
                </a:solidFill>
              </a:rPr>
              <a:t> </a:t>
            </a:r>
            <a:r>
              <a:rPr lang="en-US" sz="2400" b="1" dirty="0" err="1" smtClean="0">
                <a:ln w="50800"/>
                <a:solidFill>
                  <a:schemeClr val="bg1">
                    <a:shade val="50000"/>
                  </a:schemeClr>
                </a:solidFill>
              </a:rPr>
              <a:t>sekiranya</a:t>
            </a:r>
            <a:r>
              <a:rPr lang="en-US" sz="2400" b="1" dirty="0" smtClean="0">
                <a:ln w="50800"/>
                <a:solidFill>
                  <a:schemeClr val="bg1">
                    <a:shade val="50000"/>
                  </a:schemeClr>
                </a:solidFill>
              </a:rPr>
              <a:t> </a:t>
            </a:r>
            <a:r>
              <a:rPr lang="en-US" sz="2400" b="1" dirty="0" err="1" smtClean="0">
                <a:ln w="50800"/>
                <a:solidFill>
                  <a:schemeClr val="bg1">
                    <a:shade val="50000"/>
                  </a:schemeClr>
                </a:solidFill>
              </a:rPr>
              <a:t>mempunyai</a:t>
            </a:r>
            <a:r>
              <a:rPr lang="en-US" sz="2400" b="1" dirty="0" smtClean="0">
                <a:ln w="50800"/>
                <a:solidFill>
                  <a:schemeClr val="bg1">
                    <a:shade val="50000"/>
                  </a:schemeClr>
                </a:solidFill>
              </a:rPr>
              <a:t> </a:t>
            </a:r>
            <a:r>
              <a:rPr lang="en-US" sz="2400" b="1" dirty="0" err="1" smtClean="0">
                <a:ln w="50800"/>
                <a:solidFill>
                  <a:schemeClr val="bg1">
                    <a:shade val="50000"/>
                  </a:schemeClr>
                </a:solidFill>
              </a:rPr>
              <a:t>Sijil</a:t>
            </a:r>
            <a:r>
              <a:rPr lang="en-US" sz="2400" b="1" dirty="0" smtClean="0">
                <a:ln w="50800"/>
                <a:solidFill>
                  <a:schemeClr val="bg1">
                    <a:shade val="50000"/>
                  </a:schemeClr>
                </a:solidFill>
              </a:rPr>
              <a:t> </a:t>
            </a:r>
            <a:r>
              <a:rPr lang="en-US" sz="2400" b="1" dirty="0" err="1" smtClean="0">
                <a:ln w="50800"/>
                <a:solidFill>
                  <a:schemeClr val="bg1">
                    <a:shade val="50000"/>
                  </a:schemeClr>
                </a:solidFill>
              </a:rPr>
              <a:t>Pelajaran</a:t>
            </a:r>
            <a:r>
              <a:rPr lang="en-US" sz="2400" b="1" dirty="0" smtClean="0">
                <a:ln w="50800"/>
                <a:solidFill>
                  <a:schemeClr val="bg1">
                    <a:shade val="50000"/>
                  </a:schemeClr>
                </a:solidFill>
              </a:rPr>
              <a:t> Malaysia (SPM)</a:t>
            </a:r>
            <a:endParaRPr lang="en-US" sz="2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Snip Diagonal Corner Rectangle 10"/>
          <p:cNvSpPr/>
          <p:nvPr/>
        </p:nvSpPr>
        <p:spPr>
          <a:xfrm>
            <a:off x="611560" y="1628800"/>
            <a:ext cx="7920880" cy="2314039"/>
          </a:xfrm>
          <a:prstGeom prst="snip2Diag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ibu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bapa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berhasrat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menghantar</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anak-anak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pusat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pengajian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tahfiz</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agar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memilih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pusat-pusat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pengajian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tahfiz</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terbaik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mematuhi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peraturan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ditetapkan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Snip Diagonal Corner Rectangle 11"/>
          <p:cNvSpPr/>
          <p:nvPr/>
        </p:nvSpPr>
        <p:spPr>
          <a:xfrm>
            <a:off x="611560" y="3571954"/>
            <a:ext cx="7920880" cy="1873270"/>
          </a:xfrm>
          <a:prstGeom prst="snip2Diag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pihak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berkuasa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agama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negeri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juga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sentiasa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menjalankan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pengawalan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menerusi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Enakmen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Kawalan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Sekolah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Agama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didaftarkan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bawah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undang-undang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negeri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berkenaan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467544" y="1340768"/>
            <a:ext cx="7992888" cy="1200329"/>
          </a:xfrm>
          <a:prstGeom prst="rect">
            <a:avLst/>
          </a:prstGeom>
          <a:solidFill>
            <a:srgbClr val="92D050"/>
          </a:solidFill>
        </p:spPr>
        <p:style>
          <a:lnRef idx="0">
            <a:scrgbClr r="0" g="0" b="0"/>
          </a:lnRef>
          <a:fillRef idx="1003">
            <a:schemeClr val="dk2"/>
          </a:fillRef>
          <a:effectRef idx="0">
            <a:scrgbClr r="0" g="0" b="0"/>
          </a:effectRef>
          <a:fontRef idx="major"/>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Kepentingan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menghafaz</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mempelajari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mengajarkan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al-Quran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suatu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dapat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dipertikaikan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lagi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kerana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merupakan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sumber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asas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pembinaan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2" name="Rectangle 11"/>
          <p:cNvSpPr/>
          <p:nvPr/>
        </p:nvSpPr>
        <p:spPr>
          <a:xfrm>
            <a:off x="827584" y="2996952"/>
            <a:ext cx="7632848" cy="1200329"/>
          </a:xfrm>
          <a:prstGeom prst="rect">
            <a:avLst/>
          </a:prstGeom>
          <a:solidFill>
            <a:schemeClr val="accent6">
              <a:lumMod val="75000"/>
            </a:schemeClr>
          </a:solidFill>
        </p:spPr>
        <p:style>
          <a:lnRef idx="0">
            <a:scrgbClr r="0" g="0" b="0"/>
          </a:lnRef>
          <a:fillRef idx="1003">
            <a:schemeClr val="dk2"/>
          </a:fillRef>
          <a:effectRef idx="0">
            <a:scrgbClr r="0" g="0" b="0"/>
          </a:effectRef>
          <a:fontRef idx="major"/>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Justeru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pendidikan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al-Quran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secara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bersepadu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mampu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menyelamatkan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belenggu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masalah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kritikal</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6" name="Rectangle 15"/>
          <p:cNvSpPr/>
          <p:nvPr/>
        </p:nvSpPr>
        <p:spPr>
          <a:xfrm>
            <a:off x="1259632" y="4676943"/>
            <a:ext cx="7200800" cy="1200329"/>
          </a:xfrm>
          <a:prstGeom prst="rect">
            <a:avLst/>
          </a:prstGeom>
          <a:solidFill>
            <a:schemeClr val="accent2">
              <a:lumMod val="75000"/>
            </a:schemeClr>
          </a:solidFill>
        </p:spPr>
        <p:style>
          <a:lnRef idx="0">
            <a:scrgbClr r="0" g="0" b="0"/>
          </a:lnRef>
          <a:fillRef idx="1003">
            <a:schemeClr val="dk2"/>
          </a:fillRef>
          <a:effectRef idx="0">
            <a:scrgbClr r="0" g="0" b="0"/>
          </a:effectRef>
          <a:fontRef idx="major"/>
        </p:style>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usaha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memperkasakan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pengajian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tahfiz</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al-Quran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hendaklah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dilakukan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secara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serius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terancang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bijaksana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Flowchart: Decision 16"/>
          <p:cNvSpPr/>
          <p:nvPr/>
        </p:nvSpPr>
        <p:spPr>
          <a:xfrm>
            <a:off x="683568" y="2636912"/>
            <a:ext cx="7704856" cy="216024"/>
          </a:xfrm>
          <a:prstGeom prst="flowChartDecision">
            <a:avLst/>
          </a:prstGeom>
          <a:solidFill>
            <a:srgbClr val="FF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p:cNvSpPr/>
          <p:nvPr/>
        </p:nvSpPr>
        <p:spPr>
          <a:xfrm>
            <a:off x="683568" y="4293096"/>
            <a:ext cx="7704856" cy="216024"/>
          </a:xfrm>
          <a:prstGeom prst="flowChartDecision">
            <a:avLst/>
          </a:prstGeom>
          <a:solidFill>
            <a:srgbClr val="FF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467544" y="1427292"/>
            <a:ext cx="8352928"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Sudah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sampai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masanya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setiap</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disiplin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ilmu</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mesti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didasari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oleh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nilai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nilai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akidah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ibadah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akhlak</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syariah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umpamanya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harus</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menjadi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faktor</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utama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dalam</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pembangunan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modal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39552" y="3434224"/>
            <a:ext cx="8208912"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Asas</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penting</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supaya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ilmu</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integratif</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pendidikan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dapat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membangunkan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potensi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bakal</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melahirkan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peribadi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holistik</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atau</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modal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berkualiti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supaya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kemajuan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umat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Islam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terbina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atas</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asas</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kepentingan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fikir</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zikir</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kemahiran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nilai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ounded Rectangle 15"/>
          <p:cNvSpPr/>
          <p:nvPr/>
        </p:nvSpPr>
        <p:spPr>
          <a:xfrm>
            <a:off x="1331640" y="5517232"/>
            <a:ext cx="6480720"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8" name="Round Same Side Corner Rectangle 17"/>
          <p:cNvSpPr/>
          <p:nvPr/>
        </p:nvSpPr>
        <p:spPr>
          <a:xfrm>
            <a:off x="1259632" y="1412776"/>
            <a:ext cx="6480720" cy="967978"/>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الحَمْدُ ِللهِ القآئِلِ:</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a:spLocks noChangeArrowheads="1"/>
          </p:cNvSpPr>
          <p:nvPr/>
        </p:nvSpPr>
        <p:spPr bwMode="auto">
          <a:xfrm>
            <a:off x="539552" y="2818671"/>
            <a:ext cx="806489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50800"/>
                <a:solidFill>
                  <a:schemeClr val="bg1">
                    <a:shade val="50000"/>
                  </a:schemeClr>
                </a:solidFill>
                <a:latin typeface="QCF_P437" pitchFamily="2" charset="2"/>
                <a:ea typeface="Calibri" pitchFamily="34" charset="0"/>
                <a:cs typeface="Arabic Transparent" pitchFamily="2" charset="-78"/>
              </a:rPr>
              <a:t>﴿</a:t>
            </a:r>
            <a:r>
              <a:rPr kumimoji="0" lang="ar-SA" sz="4000" b="1" i="0" u="none" strike="noStrike" normalizeH="0" baseline="0" dirty="0" smtClean="0">
                <a:ln w="50800"/>
                <a:solidFill>
                  <a:schemeClr val="bg1">
                    <a:shade val="50000"/>
                  </a:schemeClr>
                </a:solidFill>
                <a:latin typeface="QCF_P437" pitchFamily="2" charset="2"/>
                <a:ea typeface="Calibri" pitchFamily="34" charset="0"/>
                <a:cs typeface="QCF_P437" pitchFamily="2" charset="2"/>
              </a:rPr>
              <a:t>ﯪ ﯫ ﯬ ﯭ ﯮ ﯯ ﯰ ﯱ ﯲ ﯳ ﯴ ﯵ ﯶ ﯷ ﯸ ﯹ ﯺ ﯻ ﯼ ﯽ ﯾ ﯿ ﰀ ﰁ ﰂ ﰃ ﰄ</a:t>
            </a:r>
            <a:r>
              <a:rPr kumimoji="0" lang="en-US" sz="4000" b="1" i="0" u="none" strike="noStrike" normalizeH="0" baseline="0" dirty="0" smtClean="0">
                <a:ln w="50800"/>
                <a:solidFill>
                  <a:schemeClr val="bg1">
                    <a:shade val="50000"/>
                  </a:schemeClr>
                </a:solidFill>
                <a:latin typeface="QCF_P437" pitchFamily="2" charset="2"/>
                <a:ea typeface="Calibri" pitchFamily="34" charset="0"/>
                <a:cs typeface="Arabic Transparent" pitchFamily="2" charset="-78"/>
              </a:rPr>
              <a:t>﴾</a:t>
            </a:r>
            <a:endParaRPr kumimoji="0" lang="en-US" sz="4000" b="1" i="0" u="none" strike="noStrike" normalizeH="0" baseline="0" dirty="0" smtClean="0">
              <a:ln w="50800"/>
              <a:solidFill>
                <a:schemeClr val="bg1">
                  <a:shade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467544" y="2060848"/>
            <a:ext cx="8208912"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Generasi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menjadikan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al-Quran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sebagai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satu-satunya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sumber</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rujukan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utama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kerana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sangat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yakin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al-Quran.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sangat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yakin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al-Quran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dapat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menyelesaikan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segala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permasalahan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krisis</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hadapi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Ciri-ciri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inilah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menjadikan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sebagai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generasi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utama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sepanjang</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masa</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1201" name="Rectangle 1"/>
          <p:cNvSpPr>
            <a:spLocks noChangeArrowheads="1"/>
          </p:cNvSpPr>
          <p:nvPr/>
        </p:nvSpPr>
        <p:spPr bwMode="auto">
          <a:xfrm>
            <a:off x="683568" y="1628800"/>
            <a:ext cx="7848872" cy="1258372"/>
          </a:xfrm>
          <a:prstGeom prst="round2SameRect">
            <a:avLst/>
          </a:prstGeom>
          <a:solidFill>
            <a:srgbClr val="002060"/>
          </a:solidFill>
          <a:ln w="57150">
            <a:solidFill>
              <a:srgbClr val="FFFF00"/>
            </a:solidFill>
            <a:prstDash val="sysDot"/>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ctr" fontAlgn="base">
              <a:spcBef>
                <a:spcPct val="0"/>
              </a:spcBef>
              <a:spcAft>
                <a:spcPct val="0"/>
              </a:spcAft>
            </a:pPr>
            <a:r>
              <a:rPr lang="en-US" sz="3600" dirty="0" smtClean="0"/>
              <a:t>SAMBUTAN </a:t>
            </a:r>
            <a:r>
              <a:rPr lang="en-US" sz="3600" b="1" dirty="0" smtClean="0"/>
              <a:t>JUBLI EMAS 50 TAHUN DARUL QURAN JAKIM</a:t>
            </a:r>
            <a:endParaRPr kumimoji="0" lang="en-US"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endParaRPr>
          </a:p>
        </p:txBody>
      </p:sp>
      <p:sp>
        <p:nvSpPr>
          <p:cNvPr id="10" name="Rectangle 9"/>
          <p:cNvSpPr/>
          <p:nvPr/>
        </p:nvSpPr>
        <p:spPr>
          <a:xfrm>
            <a:off x="1691680" y="3645024"/>
            <a:ext cx="6840760"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Marilah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kita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bersama-sama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berusaha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melahirkan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seorang</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generasi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hafiz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atau</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hafizah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setiap</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umat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Islam. </a:t>
            </a:r>
          </a:p>
          <a:p>
            <a:pPr algn="just"/>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just"/>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Semoga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itu</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kita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beroleh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rahmat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SWT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dunia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akhirat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Flowchart: Decision 10"/>
          <p:cNvSpPr/>
          <p:nvPr/>
        </p:nvSpPr>
        <p:spPr>
          <a:xfrm>
            <a:off x="971600" y="3789040"/>
            <a:ext cx="432048" cy="288032"/>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cision 11"/>
          <p:cNvSpPr/>
          <p:nvPr/>
        </p:nvSpPr>
        <p:spPr>
          <a:xfrm>
            <a:off x="971600" y="5229200"/>
            <a:ext cx="432048" cy="288032"/>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0" y="1052736"/>
            <a:ext cx="9144000" cy="646331"/>
          </a:xfrm>
          <a:prstGeom prst="rect">
            <a:avLst/>
          </a:prstGeom>
          <a:solidFill>
            <a:srgbClr val="FFFF00">
              <a:alpha val="60000"/>
            </a:srgb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683568" y="1916832"/>
            <a:ext cx="8352928" cy="510778"/>
          </a:xfrm>
          <a:prstGeom prst="roundRect">
            <a:avLst/>
          </a:prstGeom>
          <a:solidFill>
            <a:schemeClr val="accent2"/>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Pendidikan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tahfiz</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al-Quran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Malaysia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terus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dimartabatkan</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6" name="Rounded Rectangle 15"/>
          <p:cNvSpPr/>
          <p:nvPr/>
        </p:nvSpPr>
        <p:spPr>
          <a:xfrm>
            <a:off x="683568" y="3685153"/>
            <a:ext cx="8352928" cy="1328023"/>
          </a:xfrm>
          <a:prstGeom prst="roundRect">
            <a:avLst/>
          </a:prstGeom>
          <a:solidFill>
            <a:schemeClr val="accent3">
              <a:lumMod val="50000"/>
            </a:schemeClr>
          </a:solidFill>
        </p:spPr>
        <p:txBody>
          <a:bodyPr wrap="square">
            <a:spAutoFit/>
          </a:bodyPr>
          <a:lstStyle/>
          <a:p>
            <a:pPr algn="just"/>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Usaha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tadabbur</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memahami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mengambil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iktibar</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makna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terkandung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hendaklah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dilakukan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secara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konsisten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ounded Rectangle 18"/>
          <p:cNvSpPr/>
          <p:nvPr/>
        </p:nvSpPr>
        <p:spPr>
          <a:xfrm>
            <a:off x="683568" y="5125313"/>
            <a:ext cx="8352928" cy="1328023"/>
          </a:xfrm>
          <a:prstGeom prst="roundRect">
            <a:avLst/>
          </a:prstGeom>
          <a:solidFill>
            <a:srgbClr val="FF0000"/>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Meyakini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bahawa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sangat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memuliakan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hamba-Nya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menjadikan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al-Quran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peneman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setia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sepanjang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hidupnya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7" name="Rectangle 16"/>
          <p:cNvSpPr/>
          <p:nvPr/>
        </p:nvSpPr>
        <p:spPr>
          <a:xfrm>
            <a:off x="107504" y="1713582"/>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107504" y="2564904"/>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Rectangle 19"/>
          <p:cNvSpPr/>
          <p:nvPr/>
        </p:nvSpPr>
        <p:spPr>
          <a:xfrm>
            <a:off x="107504" y="3861048"/>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ounded Rectangle 20"/>
          <p:cNvSpPr/>
          <p:nvPr/>
        </p:nvSpPr>
        <p:spPr>
          <a:xfrm>
            <a:off x="683568" y="2558182"/>
            <a:ext cx="8352928" cy="919401"/>
          </a:xfrm>
          <a:prstGeom prst="round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Al-Quran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bukan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sekadar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dijadikan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ibadah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bermusim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tetapi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merupakan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amalan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sepanjang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22" name="Rectangle 21"/>
          <p:cNvSpPr/>
          <p:nvPr/>
        </p:nvSpPr>
        <p:spPr>
          <a:xfrm>
            <a:off x="107504" y="5169966"/>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266" name="Rectangle 2"/>
          <p:cNvSpPr>
            <a:spLocks noChangeArrowheads="1"/>
          </p:cNvSpPr>
          <p:nvPr/>
        </p:nvSpPr>
        <p:spPr bwMode="auto">
          <a:xfrm>
            <a:off x="179512" y="1317884"/>
            <a:ext cx="8856984" cy="646986"/>
          </a:xfrm>
          <a:prstGeom prst="roundRect">
            <a:avLst/>
          </a:prstGeom>
          <a:solidFill>
            <a:srgbClr val="FFC000">
              <a:alpha val="60000"/>
            </a:srgbClr>
          </a:solid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1" i="0" u="none" strike="noStrike" normalizeH="0" baseline="0" dirty="0" smtClean="0">
                <a:ln w="50800"/>
                <a:solidFill>
                  <a:schemeClr val="bg1">
                    <a:shade val="50000"/>
                  </a:schemeClr>
                </a:solidFill>
                <a:effectLst>
                  <a:glow rad="101600">
                    <a:schemeClr val="accent6">
                      <a:satMod val="175000"/>
                      <a:alpha val="40000"/>
                    </a:schemeClr>
                  </a:glow>
                </a:effectLst>
                <a:latin typeface="QCF_BSML" pitchFamily="2" charset="2"/>
                <a:ea typeface="Calibri" pitchFamily="34" charset="0"/>
                <a:cs typeface="QCF_BSML" pitchFamily="2" charset="2"/>
              </a:rPr>
              <a:t>ﭷ ﭸ ﭹ ﭺ ﭻ</a:t>
            </a:r>
            <a:endParaRPr kumimoji="0" lang="ar-SA" sz="2400" b="1" i="0" u="none" strike="noStrike" normalizeH="0" baseline="0" dirty="0" smtClean="0">
              <a:ln w="50800"/>
              <a:solidFill>
                <a:schemeClr val="bg1">
                  <a:shade val="50000"/>
                </a:schemeClr>
              </a:solidFill>
              <a:effectLst>
                <a:glow rad="101600">
                  <a:schemeClr val="accent6">
                    <a:satMod val="175000"/>
                    <a:alpha val="40000"/>
                  </a:schemeClr>
                </a:glow>
              </a:effectLst>
              <a:latin typeface="Arial" pitchFamily="34" charset="0"/>
              <a:cs typeface="Arial" pitchFamily="34" charset="0"/>
            </a:endParaRPr>
          </a:p>
        </p:txBody>
      </p:sp>
      <p:sp>
        <p:nvSpPr>
          <p:cNvPr id="15" name="Rectangle 14"/>
          <p:cNvSpPr/>
          <p:nvPr/>
        </p:nvSpPr>
        <p:spPr>
          <a:xfrm>
            <a:off x="539552" y="4077072"/>
            <a:ext cx="8136904"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Maksudnya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Sesungguhnya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al-Quran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memberikan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petunjuk</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jalan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lebih</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lurus</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memberi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khabar</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gembira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orang-orang</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beriman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mengerjakan</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amal</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soleh</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bahawa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bagi</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pahala</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besar</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al-Israk:9)</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1"/>
          <p:cNvSpPr>
            <a:spLocks noChangeArrowheads="1"/>
          </p:cNvSpPr>
          <p:nvPr/>
        </p:nvSpPr>
        <p:spPr bwMode="auto">
          <a:xfrm>
            <a:off x="611560" y="2445856"/>
            <a:ext cx="799288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normalizeH="0" baseline="0" dirty="0" smtClean="0">
                <a:ln w="50800"/>
                <a:solidFill>
                  <a:schemeClr val="bg1">
                    <a:shade val="50000"/>
                  </a:schemeClr>
                </a:solidFill>
                <a:latin typeface="QCF_P283" pitchFamily="2" charset="2"/>
                <a:ea typeface="Calibri" pitchFamily="34" charset="0"/>
                <a:cs typeface="Arabic Transparent" pitchFamily="2" charset="-78"/>
              </a:rPr>
              <a:t>﴿</a:t>
            </a:r>
            <a:r>
              <a:rPr kumimoji="0" lang="ar-SA" sz="4000" b="1" i="0" u="none" strike="noStrike" normalizeH="0" baseline="0" dirty="0" smtClean="0">
                <a:ln w="50800"/>
                <a:solidFill>
                  <a:schemeClr val="bg1">
                    <a:shade val="50000"/>
                  </a:schemeClr>
                </a:solidFill>
                <a:latin typeface="QCF_P283" pitchFamily="2" charset="2"/>
                <a:ea typeface="Calibri" pitchFamily="34" charset="0"/>
                <a:cs typeface="QCF_P283" pitchFamily="2" charset="2"/>
              </a:rPr>
              <a:t>ﭟ ﭠ ﭡ ﭢ ﭣ ﭤ ﭥ ﭦ ﭧ ﭨ ﭩ ﭪ ﭫ ﭬ ﭭ ﭮ </a:t>
            </a:r>
            <a:r>
              <a:rPr kumimoji="0" lang="ar-SA" sz="4000" b="1" i="0" u="none" strike="noStrike" normalizeH="0" baseline="0" dirty="0" smtClean="0">
                <a:ln w="50800"/>
                <a:solidFill>
                  <a:schemeClr val="bg1">
                    <a:shade val="50000"/>
                  </a:schemeClr>
                </a:solidFill>
                <a:latin typeface="QCF_P283" pitchFamily="2" charset="2"/>
                <a:ea typeface="Calibri" pitchFamily="34" charset="0"/>
                <a:cs typeface="Arabic Transparent" pitchFamily="2" charset="-78"/>
              </a:rPr>
              <a:t>﴾</a:t>
            </a:r>
            <a:endParaRPr kumimoji="0" lang="ar-SA" sz="4000" b="1" i="0" u="none" strike="noStrike" normalizeH="0" baseline="0" dirty="0" smtClean="0">
              <a:ln w="50800"/>
              <a:solidFill>
                <a:schemeClr val="bg1">
                  <a:shade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179512" y="1357789"/>
            <a:ext cx="8784976" cy="4708981"/>
          </a:xfrm>
          <a:prstGeom prst="rect">
            <a:avLst/>
          </a:prstGeom>
          <a:solidFill>
            <a:schemeClr val="accent6">
              <a:lumMod val="40000"/>
              <a:lumOff val="6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فَيَا فَوْزَ المُستَغفِرِينَ وَيَا نَجَاةَ التَّآئِبِينَ.</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Octagon 10"/>
          <p:cNvSpPr/>
          <p:nvPr/>
        </p:nvSpPr>
        <p:spPr>
          <a:xfrm>
            <a:off x="611560" y="2714620"/>
            <a:ext cx="7848872" cy="1428214"/>
          </a:xfrm>
          <a:prstGeom prst="octagon">
            <a:avLst/>
          </a:prstGeom>
          <a:solidFill>
            <a:srgbClr val="002060">
              <a:alpha val="60000"/>
            </a:srgbClr>
          </a:solidFill>
          <a:ln>
            <a:solidFill>
              <a:srgbClr val="FFFF00"/>
            </a:solidFill>
          </a:ln>
        </p:spPr>
        <p:txBody>
          <a:bodyPr wrap="square">
            <a:spAutoFit/>
          </a:bodyPr>
          <a:lstStyle/>
          <a:p>
            <a:pPr algn="ctr"/>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3054682"/>
          </a:xfrm>
          <a:prstGeom prst="rect">
            <a:avLst/>
          </a:prstGeom>
          <a:solidFill>
            <a:schemeClr val="accent6">
              <a:lumMod val="60000"/>
              <a:lumOff val="40000"/>
              <a:alpha val="60000"/>
            </a:schemeClr>
          </a:solidFill>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a:solidFill>
            <a:schemeClr val="accent6">
              <a:lumMod val="60000"/>
              <a:lumOff val="40000"/>
              <a:alpha val="60000"/>
            </a:schemeClr>
          </a:solidFill>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717032"/>
            <a:ext cx="8280920" cy="1569660"/>
          </a:xfrm>
          <a:prstGeom prst="rect">
            <a:avLst/>
          </a:prstGeom>
          <a:solidFill>
            <a:srgbClr val="00B050">
              <a:alpha val="60000"/>
            </a:srgbClr>
          </a:solidFill>
        </p:spPr>
        <p:txBody>
          <a:bodyPr wrap="square">
            <a:spAutoFit/>
          </a:bodyPr>
          <a:lstStyle/>
          <a:p>
            <a:pPr algn="just">
              <a:defRPr/>
            </a:pP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sekutu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bagi-Nya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juga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Nabi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hamba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segala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makhluk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a:solidFill>
            <a:schemeClr val="accent6">
              <a:lumMod val="60000"/>
              <a:lumOff val="40000"/>
              <a:alpha val="60000"/>
            </a:schemeClr>
          </a:solidFill>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200329"/>
          </a:xfrm>
          <a:prstGeom prst="rect">
            <a:avLst/>
          </a:prstGeom>
          <a:solidFill>
            <a:srgbClr val="00B050">
              <a:alpha val="60000"/>
            </a:srgbClr>
          </a:solidFill>
        </p:spPr>
        <p:txBody>
          <a:bodyPr wrap="square">
            <a:spAutoFit/>
          </a:bodyPr>
          <a:lstStyle/>
          <a:p>
            <a:pPr algn="just">
              <a:defRPr/>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berilah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selawat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sejahtera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penghulu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kaum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a:solidFill>
            <a:schemeClr val="accent6">
              <a:lumMod val="60000"/>
              <a:lumOff val="40000"/>
              <a:alpha val="60000"/>
            </a:schemeClr>
          </a:solidFill>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7997" y="3140968"/>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a:solidFill>
            <a:schemeClr val="accent6">
              <a:lumMod val="60000"/>
              <a:lumOff val="40000"/>
              <a:alpha val="60000"/>
            </a:schemeClr>
          </a:solidFill>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4" name="Rounded Rectangle 13"/>
          <p:cNvSpPr/>
          <p:nvPr/>
        </p:nvSpPr>
        <p:spPr>
          <a:xfrm>
            <a:off x="683568" y="4509120"/>
            <a:ext cx="7632848"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5" name="Round Same Side Corner Rectangle 14"/>
          <p:cNvSpPr/>
          <p:nvPr/>
        </p:nvSpPr>
        <p:spPr>
          <a:xfrm>
            <a:off x="683568" y="2442130"/>
            <a:ext cx="7632848" cy="1839158"/>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أَشْهَدُ أَن لاَّ إِلَهَ إِلاَّ اللهُ وَحْدَهُ لاَ شَرِيْكَ لَهُ، وَأَشْهَدُ أَنَّ مُحَمَّدًا عَبْدُهُ وَرَسُولُهُ</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052736"/>
            <a:ext cx="8501122" cy="3170099"/>
          </a:xfrm>
          <a:prstGeom prst="rect">
            <a:avLst/>
          </a:prstGeom>
          <a:solidFill>
            <a:schemeClr val="accent6">
              <a:lumMod val="60000"/>
              <a:lumOff val="40000"/>
              <a:alpha val="60000"/>
            </a:schemeClr>
          </a:solidFill>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a:solidFill>
            <a:srgbClr val="00B050">
              <a:alpha val="60000"/>
            </a:srgbClr>
          </a:solidFill>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redailah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2060848"/>
            <a:ext cx="8501122" cy="1323439"/>
          </a:xfrm>
          <a:prstGeom prst="rect">
            <a:avLst/>
          </a:prstGeom>
          <a:solidFill>
            <a:schemeClr val="accent6">
              <a:lumMod val="60000"/>
              <a:lumOff val="40000"/>
              <a:alpha val="60000"/>
            </a:schemeClr>
          </a:solidFill>
        </p:spPr>
        <p:txBody>
          <a:bodyPr wrap="square">
            <a:spAutoFit/>
          </a:bodyPr>
          <a:lstStyle/>
          <a:p>
            <a:pPr algn="ctr" rtl="1"/>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3645024"/>
            <a:ext cx="6552728" cy="1015663"/>
          </a:xfrm>
          <a:prstGeom prst="rect">
            <a:avLst/>
          </a:prstGeom>
          <a:solidFill>
            <a:srgbClr val="00B050">
              <a:alpha val="60000"/>
            </a:srgbClr>
          </a:solidFill>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1862048"/>
          </a:xfrm>
          <a:prstGeom prst="rect">
            <a:avLst/>
          </a:prstGeom>
          <a:solidFill>
            <a:schemeClr val="accent6">
              <a:lumMod val="60000"/>
              <a:lumOff val="40000"/>
              <a:alpha val="60000"/>
            </a:schemeClr>
          </a:solidFill>
        </p:spPr>
        <p:txBody>
          <a:bodyPr wrap="square">
            <a:spAutoFit/>
          </a:bodyPr>
          <a:lstStyle/>
          <a:p>
            <a:pPr algn="ctr" rtl="1">
              <a:lnSpc>
                <a:spcPct val="150000"/>
              </a:lnSpc>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933056"/>
            <a:ext cx="6408712" cy="1015663"/>
          </a:xfrm>
          <a:prstGeom prst="rect">
            <a:avLst/>
          </a:prstGeom>
          <a:solidFill>
            <a:srgbClr val="00B050">
              <a:alpha val="60000"/>
            </a:srgbClr>
          </a:solidFill>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a:solidFill>
            <a:schemeClr val="accent6">
              <a:lumMod val="60000"/>
              <a:lumOff val="40000"/>
              <a:alpha val="60000"/>
            </a:schemeClr>
          </a:solidFill>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سري فادوك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فوتري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دراج  سكالين.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51520" y="4365104"/>
            <a:ext cx="8568952" cy="2246769"/>
          </a:xfrm>
          <a:prstGeom prst="rect">
            <a:avLst/>
          </a:prstGeom>
          <a:solidFill>
            <a:srgbClr val="FFFF00">
              <a:alpha val="60000"/>
            </a:srgbClr>
          </a:solidFill>
        </p:spPr>
        <p:txBody>
          <a:bodyPr wrap="square">
            <a:spAutoFit/>
          </a:bodyPr>
          <a:lstStyle/>
          <a:p>
            <a:pPr algn="ctr">
              <a:defRPr/>
            </a:pP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limpahkanlah</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ketenangan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keselamatan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kesihatan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Raja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a:t>
            </a:r>
          </a:p>
          <a:p>
            <a:pPr algn="ctr">
              <a:defRPr/>
            </a:pP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SERI PADUKA BAGINDA YANG DIPERTUAN AGONG MAULANA ALMALIK AL-MU’TASIM BILLAHI MUHIBBUDIN TUANKU AL-HAJ ABD AL-HALIM MUADZZAM SHAH IBN AL-MARHUM AS-SULTAN BADLI SHAH,</a:t>
            </a:r>
          </a:p>
          <a:p>
            <a:pPr algn="ctr">
              <a:defRPr/>
            </a:pP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RAJA PERMAISURI AGONG SULTANAH HAJAH HAMINAH DAN </a:t>
            </a:r>
          </a:p>
          <a:p>
            <a:pPr algn="ctr">
              <a:defRPr/>
            </a:pP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PUTERI-PUTERI SERTA KERABAT-KERABAT DI RAJA SEKALIAN.</a:t>
            </a:r>
            <a:endParaRPr lang="en-US" sz="2000" dirty="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6752"/>
            <a:ext cx="8501122" cy="255454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0" algn="just" rtl="1" fontAlgn="base">
              <a:spcBef>
                <a:spcPct val="0"/>
              </a:spcBef>
              <a:spcAft>
                <a:spcPct val="0"/>
              </a:spcAft>
            </a:pPr>
            <a:r>
              <a:rPr kumimoji="0" lang="ar-SA" altLang="zh-CN" sz="4000" b="1" i="0" u="none" strike="noStrike" normalizeH="0" baseline="0" dirty="0" smtClean="0">
                <a:ln w="50800"/>
                <a:solidFill>
                  <a:schemeClr val="bg1">
                    <a:shade val="50000"/>
                  </a:schemeClr>
                </a:solidFill>
                <a:effectLst>
                  <a:glow rad="101600">
                    <a:schemeClr val="accent4">
                      <a:satMod val="175000"/>
                      <a:alpha val="40000"/>
                    </a:schemeClr>
                  </a:glo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b="1" dirty="0">
                <a:ln w="50800"/>
                <a:solidFill>
                  <a:schemeClr val="bg1">
                    <a:shade val="50000"/>
                  </a:schemeClr>
                </a:solidFill>
                <a:effectLst>
                  <a:glow rad="101600">
                    <a:schemeClr val="accent4">
                      <a:satMod val="175000"/>
                      <a:alpha val="40000"/>
                    </a:schemeClr>
                  </a:glow>
                </a:effectLst>
                <a:latin typeface="Arb Naskh" charset="2"/>
                <a:ea typeface="SimSun" pitchFamily="2" charset="-122"/>
                <a:cs typeface="Traditional Arabic" pitchFamily="2" charset="-78"/>
              </a:rPr>
              <a:t> </a:t>
            </a:r>
            <a:r>
              <a:rPr lang="ar-SA" altLang="zh-CN" sz="4000" b="1" dirty="0" smtClean="0">
                <a:ln w="50800"/>
                <a:solidFill>
                  <a:schemeClr val="bg1">
                    <a:shade val="50000"/>
                  </a:schemeClr>
                </a:solidFill>
                <a:effectLst>
                  <a:glow rad="101600">
                    <a:schemeClr val="accent4">
                      <a:satMod val="175000"/>
                      <a:alpha val="40000"/>
                    </a:schemeClr>
                  </a:glo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000" b="1" i="0" u="none" strike="noStrike" normalizeH="0" baseline="0" dirty="0" smtClean="0">
              <a:ln w="50800"/>
              <a:solidFill>
                <a:schemeClr val="bg1">
                  <a:shade val="50000"/>
                </a:schemeClr>
              </a:solidFill>
              <a:effectLst>
                <a:glow rad="101600">
                  <a:schemeClr val="accent4">
                    <a:satMod val="175000"/>
                    <a:alpha val="40000"/>
                  </a:schemeClr>
                </a:glo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4005064"/>
            <a:ext cx="8280920" cy="1631216"/>
          </a:xfrm>
          <a:prstGeom prst="rect">
            <a:avLst/>
          </a:prstGeom>
          <a:solidFill>
            <a:srgbClr val="00B050">
              <a:alpha val="60000"/>
            </a:srgbClr>
          </a:solidFill>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ounded Rectangle 12"/>
          <p:cNvSpPr/>
          <p:nvPr/>
        </p:nvSpPr>
        <p:spPr>
          <a:xfrm>
            <a:off x="467544" y="1760617"/>
            <a:ext cx="8280920" cy="3439239"/>
          </a:xfrm>
          <a:prstGeom prst="roundRect">
            <a:avLst/>
          </a:prstGeom>
          <a:solidFill>
            <a:srgbClr val="00B050">
              <a:alpha val="60000"/>
            </a:srgbClr>
          </a:solidFill>
        </p:spPr>
        <p:txBody>
          <a:bodyPr wrap="square">
            <a:spAutoFit/>
          </a:bodyPr>
          <a:lstStyle/>
          <a:p>
            <a:pPr algn="ctr">
              <a:defRPr/>
            </a:pP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memohon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agar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-Mu,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negara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ini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seluruh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dalam</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rasa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kasih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sayang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antara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Semoga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hidup</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damai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makmur</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selamat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zaman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cstate="print"/>
          <a:srcRect/>
          <a:stretch>
            <a:fillRect/>
          </a:stretch>
        </p:blipFill>
        <p:spPr bwMode="auto">
          <a:xfrm>
            <a:off x="1071538" y="1500174"/>
            <a:ext cx="6858048" cy="2214578"/>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835696" y="4149080"/>
            <a:ext cx="5760640" cy="1200329"/>
          </a:xfrm>
          <a:prstGeom prst="rect">
            <a:avLst/>
          </a:prstGeom>
          <a:solidFill>
            <a:srgbClr val="00B050">
              <a:alpha val="60000"/>
            </a:srgbClr>
          </a:solidFill>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2" name="Picture 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7544" y="1700808"/>
            <a:ext cx="8143932" cy="2214578"/>
          </a:xfrm>
          <a:prstGeom prst="rect">
            <a:avLst/>
          </a:prstGeom>
          <a:noFill/>
          <a:ln>
            <a:noFill/>
          </a:ln>
          <a:effectLst>
            <a:glow rad="101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75656" y="4365104"/>
            <a:ext cx="6408712" cy="923330"/>
          </a:xfrm>
          <a:prstGeom prst="rect">
            <a:avLst/>
          </a:prstGeom>
          <a:solidFill>
            <a:srgbClr val="00B050">
              <a:alpha val="60000"/>
            </a:srgb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cstate="print">
            <a:lum bright="40000" contrast="40000"/>
            <a:extLst>
              <a:ext uri="{28A0092B-C50C-407E-A947-70E740481C1C}">
                <a14:useLocalDpi xmlns:a14="http://schemas.microsoft.com/office/drawing/2010/main" xmlns="" val="0"/>
              </a:ext>
            </a:extLst>
          </a:blip>
          <a:srcRect/>
          <a:stretch>
            <a:fillRect/>
          </a:stretch>
        </p:blipFill>
        <p:spPr bwMode="auto">
          <a:xfrm>
            <a:off x="1285852" y="1357299"/>
            <a:ext cx="664373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ar-SA" sz="4000" b="1" dirty="0" smtClean="0">
                <a:ln w="50800"/>
                <a:solidFill>
                  <a:schemeClr val="bg1">
                    <a:shade val="50000"/>
                  </a:schemeClr>
                </a:solidFill>
                <a:effectLst>
                  <a:glow rad="101600">
                    <a:schemeClr val="accent4">
                      <a:satMod val="175000"/>
                      <a:alpha val="40000"/>
                    </a:schemeClr>
                  </a:glo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b="1" dirty="0">
              <a:ln w="50800"/>
              <a:solidFill>
                <a:schemeClr val="bg1">
                  <a:shade val="50000"/>
                </a:schemeClr>
              </a:solidFill>
              <a:effectLst>
                <a:glow rad="101600">
                  <a:schemeClr val="accent4">
                    <a:satMod val="175000"/>
                    <a:alpha val="40000"/>
                  </a:schemeClr>
                </a:glo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683568" y="4797152"/>
            <a:ext cx="7632848"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5" name="Round Same Side Corner Rectangle 14"/>
          <p:cNvSpPr/>
          <p:nvPr/>
        </p:nvSpPr>
        <p:spPr>
          <a:xfrm>
            <a:off x="683568" y="2442130"/>
            <a:ext cx="7632848" cy="1839158"/>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5400" b="1" spc="50" dirty="0" smtClean="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cs typeface="Traditional Arabic" pitchFamily="2" charset="-78"/>
              </a:rPr>
              <a:t>اللَّهُمَّ صَلِّ وَسَلِّمْ عَلَى سَيِّدِنَا مُحَمَّدٍ وَعَلَى آلِهِ وَصَحْبِهِ أَجْمَعِينَ</a:t>
            </a:r>
            <a:endParaRPr lang="en-US" sz="5400" b="1" spc="50" dirty="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ound Same Side Corner Rectangle 11"/>
          <p:cNvSpPr/>
          <p:nvPr/>
        </p:nvSpPr>
        <p:spPr>
          <a:xfrm>
            <a:off x="683568" y="2442130"/>
            <a:ext cx="7632848" cy="1839158"/>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5400" b="1" spc="50" dirty="0" smtClean="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cs typeface="Traditional Arabic" pitchFamily="2" charset="-78"/>
              </a:rPr>
              <a:t>أَمَّا بَعْدُ، فَيَا أَيُّهَا الْمُسْلِمُونَ ! اتَّقُوا اللهَ، فَقَدْ فَازَ الْمُتَّقُوْنَ</a:t>
            </a:r>
            <a:endParaRPr lang="en-US" sz="5400" b="1" spc="50" dirty="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ed Rectangle 15"/>
          <p:cNvSpPr/>
          <p:nvPr/>
        </p:nvSpPr>
        <p:spPr>
          <a:xfrm>
            <a:off x="683568" y="5013176"/>
            <a:ext cx="7704856"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WASIAT IMAN</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7" name="Round Same Side Corner Rectangle 16"/>
          <p:cNvSpPr/>
          <p:nvPr/>
        </p:nvSpPr>
        <p:spPr>
          <a:xfrm>
            <a:off x="683568" y="1350606"/>
            <a:ext cx="7632848" cy="1903690"/>
          </a:xfrm>
          <a:prstGeom prst="round2SameRect">
            <a:avLst/>
          </a:prstGeom>
          <a:solidFill>
            <a:srgbClr val="FFFF00">
              <a:alpha val="60000"/>
            </a:srgb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just"/>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marilah</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kita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bertakwa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kepada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Allah SWT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dengan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sebenar-benar</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takwa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iaitu</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dengan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melaksanakan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segala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perintah-Nya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dan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meninggalkan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segala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larangan-Nya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a:t>
            </a:r>
            <a:endParaRPr lang="en-US" sz="28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8" name="Round Same Side Corner Rectangle 17"/>
          <p:cNvSpPr/>
          <p:nvPr/>
        </p:nvSpPr>
        <p:spPr>
          <a:xfrm>
            <a:off x="683568" y="3356992"/>
            <a:ext cx="7727633" cy="1451967"/>
          </a:xfrm>
          <a:prstGeom prst="round2SameRect">
            <a:avLst/>
          </a:prstGeom>
          <a:solidFill>
            <a:srgbClr val="FFFF00">
              <a:alpha val="60000"/>
            </a:srgbClr>
          </a:solidFill>
        </p:spPr>
        <p:style>
          <a:lnRef idx="3">
            <a:schemeClr val="lt1"/>
          </a:lnRef>
          <a:fillRef idx="1">
            <a:schemeClr val="accent5"/>
          </a:fillRef>
          <a:effectRef idx="1">
            <a:schemeClr val="accent5"/>
          </a:effectRef>
          <a:fontRef idx="minor">
            <a:schemeClr val="lt1"/>
          </a:fontRef>
        </p:style>
        <p:txBody>
          <a:bodyPr vert="horz" wrap="square" anchor="ctr">
            <a:spAutoFit/>
          </a:bodyPr>
          <a:lstStyle/>
          <a:p>
            <a:pPr algn="just"/>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Mudah-mudahan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kita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tergolong</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di</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kalangan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mereka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yang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beroleh</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kebahagiaan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hidup</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di</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dunia</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dan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kesejahteraan</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yang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hakiki</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di</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en-US" sz="2800" dirty="0" err="1" smtClean="0">
                <a:ln w="18415" cmpd="sng">
                  <a:solidFill>
                    <a:schemeClr val="bg1"/>
                  </a:solidFill>
                  <a:prstDash val="solid"/>
                </a:ln>
                <a:solidFill>
                  <a:schemeClr val="bg1"/>
                </a:solidFill>
                <a:effectLst>
                  <a:outerShdw blurRad="63500" dir="3600000" algn="tl" rotWithShape="0">
                    <a:srgbClr val="000000">
                      <a:alpha val="70000"/>
                    </a:srgbClr>
                  </a:outerShdw>
                </a:effectLst>
              </a:rPr>
              <a:t>akhirat</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a:t>
            </a:r>
            <a:endParaRPr lang="en-US" sz="28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mj-lt"/>
            </a:endParaRPr>
          </a:p>
        </p:txBody>
      </p:sp>
      <p:sp>
        <p:nvSpPr>
          <p:cNvPr id="12" name="Rounded Rectangle 11"/>
          <p:cNvSpPr/>
          <p:nvPr/>
        </p:nvSpPr>
        <p:spPr>
          <a:xfrm>
            <a:off x="1000100" y="3013643"/>
            <a:ext cx="7286676" cy="2428892"/>
          </a:xfrm>
          <a:prstGeom prst="roundRect">
            <a:avLst/>
          </a:prstGeom>
        </p:spPr>
        <p:style>
          <a:lnRef idx="3">
            <a:schemeClr val="lt1"/>
          </a:lnRef>
          <a:fillRef idx="1">
            <a:schemeClr val="dk1"/>
          </a:fillRef>
          <a:effectRef idx="1">
            <a:schemeClr val="dk1"/>
          </a:effectRef>
          <a:fontRef idx="minor">
            <a:schemeClr val="lt1"/>
          </a:fontRef>
        </p:style>
        <p:txBody>
          <a:bodyPr wrap="square" lIns="91440" tIns="45720" rIns="91440" bIns="45720" anchor="ctr">
            <a:prstTxWarp prst="textDeflateInflateDeflate">
              <a:avLst>
                <a:gd name="adj" fmla="val 32370"/>
              </a:avLst>
            </a:prstTxWarp>
            <a:spAutoFit/>
          </a:bodyPr>
          <a:lstStyle/>
          <a:p>
            <a:pPr algn="ctr"/>
            <a:r>
              <a:rPr lang="en-US" sz="4400" b="1" dirty="0" smtClean="0"/>
              <a:t>MEMARTABAT PENDIDIKAN TAHFIZ AL-QURAN DI MALAYSIA</a:t>
            </a:r>
            <a:endParaRPr lang="en-US" sz="3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lgerian" pitchFamily="82" charset="0"/>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ounded Rectangle 20"/>
          <p:cNvSpPr/>
          <p:nvPr/>
        </p:nvSpPr>
        <p:spPr>
          <a:xfrm>
            <a:off x="683568" y="1196752"/>
            <a:ext cx="7776864" cy="919401"/>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err="1" smtClean="0">
                <a:ln>
                  <a:solidFill>
                    <a:schemeClr val="bg1"/>
                  </a:solidFill>
                </a:ln>
                <a:solidFill>
                  <a:schemeClr val="bg1"/>
                </a:solidFill>
              </a:rPr>
              <a:t>Pendidikan</a:t>
            </a:r>
            <a:r>
              <a:rPr lang="en-US" sz="2400" dirty="0" smtClean="0">
                <a:ln>
                  <a:solidFill>
                    <a:schemeClr val="bg1"/>
                  </a:solidFill>
                </a:ln>
                <a:solidFill>
                  <a:schemeClr val="bg1"/>
                </a:solidFill>
              </a:rPr>
              <a:t> al-Quran </a:t>
            </a:r>
            <a:r>
              <a:rPr lang="en-US" sz="2400" dirty="0" err="1" smtClean="0">
                <a:ln>
                  <a:solidFill>
                    <a:schemeClr val="bg1"/>
                  </a:solidFill>
                </a:ln>
                <a:solidFill>
                  <a:schemeClr val="bg1"/>
                </a:solidFill>
              </a:rPr>
              <a:t>merupakan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salah</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satu</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bidang</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teras</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dalam</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mendalami</a:t>
            </a:r>
            <a:r>
              <a:rPr lang="en-US" sz="2400" dirty="0" smtClean="0">
                <a:ln>
                  <a:solidFill>
                    <a:schemeClr val="bg1"/>
                  </a:solidFill>
                </a:ln>
                <a:solidFill>
                  <a:schemeClr val="bg1"/>
                </a:solidFill>
              </a:rPr>
              <a:t> agama Islam.</a:t>
            </a:r>
            <a:endParaRPr lang="en-US" sz="2400" b="1" dirty="0">
              <a:ln>
                <a:solidFill>
                  <a:schemeClr val="bg1"/>
                </a:solidFill>
              </a:ln>
              <a:solidFill>
                <a:schemeClr val="bg1"/>
              </a:solidFill>
            </a:endParaRPr>
          </a:p>
        </p:txBody>
      </p:sp>
      <p:sp>
        <p:nvSpPr>
          <p:cNvPr id="22" name="Rounded Rectangle 21"/>
          <p:cNvSpPr/>
          <p:nvPr/>
        </p:nvSpPr>
        <p:spPr>
          <a:xfrm>
            <a:off x="683568" y="2492896"/>
            <a:ext cx="7704856" cy="2145268"/>
          </a:xfrm>
          <a:prstGeom prst="roundRect">
            <a:avLst/>
          </a:prstGeom>
          <a:solidFill>
            <a:schemeClr val="lt1">
              <a:alpha val="60000"/>
            </a:schemeClr>
          </a:solidFill>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err="1" smtClean="0">
                <a:ln>
                  <a:solidFill>
                    <a:schemeClr val="bg1"/>
                  </a:solidFill>
                </a:ln>
                <a:solidFill>
                  <a:schemeClr val="bg1"/>
                </a:solidFill>
              </a:rPr>
              <a:t>Secara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umumnya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pendidikan</a:t>
            </a:r>
            <a:r>
              <a:rPr lang="en-US" sz="2400" dirty="0" smtClean="0">
                <a:ln>
                  <a:solidFill>
                    <a:schemeClr val="bg1"/>
                  </a:solidFill>
                </a:ln>
                <a:solidFill>
                  <a:schemeClr val="bg1"/>
                </a:solidFill>
              </a:rPr>
              <a:t> al-Quran </a:t>
            </a:r>
            <a:r>
              <a:rPr lang="en-US" sz="2400" dirty="0" err="1" smtClean="0">
                <a:ln>
                  <a:solidFill>
                    <a:schemeClr val="bg1"/>
                  </a:solidFill>
                </a:ln>
                <a:solidFill>
                  <a:schemeClr val="bg1"/>
                </a:solidFill>
              </a:rPr>
              <a:t>bermula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dengan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pembelajaran</a:t>
            </a:r>
            <a:r>
              <a:rPr lang="en-US" sz="2400" dirty="0" smtClean="0">
                <a:ln>
                  <a:solidFill>
                    <a:schemeClr val="bg1"/>
                  </a:solidFill>
                </a:ln>
                <a:solidFill>
                  <a:schemeClr val="bg1"/>
                </a:solidFill>
              </a:rPr>
              <a:t> paling </a:t>
            </a:r>
            <a:r>
              <a:rPr lang="en-US" sz="2400" dirty="0" err="1" smtClean="0">
                <a:ln>
                  <a:solidFill>
                    <a:schemeClr val="bg1"/>
                  </a:solidFill>
                </a:ln>
                <a:solidFill>
                  <a:schemeClr val="bg1"/>
                </a:solidFill>
              </a:rPr>
              <a:t>asas</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tentang</a:t>
            </a:r>
            <a:r>
              <a:rPr lang="en-US" sz="2400" dirty="0" smtClean="0">
                <a:ln>
                  <a:solidFill>
                    <a:schemeClr val="bg1"/>
                  </a:solidFill>
                </a:ln>
                <a:solidFill>
                  <a:schemeClr val="bg1"/>
                </a:solidFill>
              </a:rPr>
              <a:t> al-Quran </a:t>
            </a:r>
            <a:r>
              <a:rPr lang="en-US" sz="2400" dirty="0" err="1" smtClean="0">
                <a:ln>
                  <a:solidFill>
                    <a:schemeClr val="bg1"/>
                  </a:solidFill>
                </a:ln>
                <a:solidFill>
                  <a:schemeClr val="bg1"/>
                </a:solidFill>
              </a:rPr>
              <a:t>seperti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mengenal</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huruf</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hijaiyah</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mengeja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membaca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dan</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mempelajari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hukum</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tajwid</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serta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mengkhatamkan</a:t>
            </a:r>
            <a:r>
              <a:rPr lang="en-US" sz="2400" dirty="0" smtClean="0">
                <a:ln>
                  <a:solidFill>
                    <a:schemeClr val="bg1"/>
                  </a:solidFill>
                </a:ln>
                <a:solidFill>
                  <a:schemeClr val="bg1"/>
                </a:solidFill>
              </a:rPr>
              <a:t> al-Quran.</a:t>
            </a:r>
            <a:endParaRPr lang="en-US" sz="2400" b="1" dirty="0">
              <a:ln>
                <a:solidFill>
                  <a:schemeClr val="bg1"/>
                </a:solidFill>
              </a:ln>
              <a:solidFill>
                <a:schemeClr val="bg1"/>
              </a:solidFill>
            </a:endParaRPr>
          </a:p>
        </p:txBody>
      </p:sp>
      <p:sp>
        <p:nvSpPr>
          <p:cNvPr id="23" name="Rounded Rectangle 22"/>
          <p:cNvSpPr/>
          <p:nvPr/>
        </p:nvSpPr>
        <p:spPr>
          <a:xfrm>
            <a:off x="683568" y="5125313"/>
            <a:ext cx="7704856" cy="1328023"/>
          </a:xfrm>
          <a:prstGeom prst="roundRect">
            <a:avLst/>
          </a:prstGeom>
          <a:solidFill>
            <a:schemeClr val="lt1">
              <a:alpha val="60000"/>
            </a:schemeClr>
          </a:solidFill>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err="1" smtClean="0">
                <a:ln>
                  <a:solidFill>
                    <a:schemeClr val="bg1"/>
                  </a:solidFill>
                </a:ln>
                <a:solidFill>
                  <a:schemeClr val="bg1"/>
                </a:solidFill>
              </a:rPr>
              <a:t>Formaliti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tahap</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awal</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pendidikan</a:t>
            </a:r>
            <a:r>
              <a:rPr lang="en-US" sz="2400" dirty="0" smtClean="0">
                <a:ln>
                  <a:solidFill>
                    <a:schemeClr val="bg1"/>
                  </a:solidFill>
                </a:ln>
                <a:solidFill>
                  <a:schemeClr val="bg1"/>
                </a:solidFill>
              </a:rPr>
              <a:t> al-Quran </a:t>
            </a:r>
            <a:r>
              <a:rPr lang="en-US" sz="2400" dirty="0" err="1" smtClean="0">
                <a:ln>
                  <a:solidFill>
                    <a:schemeClr val="bg1"/>
                  </a:solidFill>
                </a:ln>
                <a:solidFill>
                  <a:schemeClr val="bg1"/>
                </a:solidFill>
              </a:rPr>
              <a:t>ini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sebagai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asas</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utama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bagi</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setiap</a:t>
            </a:r>
            <a:r>
              <a:rPr lang="en-US" sz="2400" dirty="0" smtClean="0">
                <a:ln>
                  <a:solidFill>
                    <a:schemeClr val="bg1"/>
                  </a:solidFill>
                </a:ln>
                <a:solidFill>
                  <a:schemeClr val="bg1"/>
                </a:solidFill>
              </a:rPr>
              <a:t> Muslim </a:t>
            </a:r>
            <a:r>
              <a:rPr lang="en-US" sz="2400" dirty="0" err="1" smtClean="0">
                <a:ln>
                  <a:solidFill>
                    <a:schemeClr val="bg1"/>
                  </a:solidFill>
                </a:ln>
                <a:solidFill>
                  <a:schemeClr val="bg1"/>
                </a:solidFill>
              </a:rPr>
              <a:t>sebelum</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meneroka</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tentang</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ilmu</a:t>
            </a:r>
            <a:r>
              <a:rPr lang="en-US" sz="2400" dirty="0" smtClean="0">
                <a:ln>
                  <a:solidFill>
                    <a:schemeClr val="bg1"/>
                  </a:solidFill>
                </a:ln>
                <a:solidFill>
                  <a:schemeClr val="bg1"/>
                </a:solidFill>
              </a:rPr>
              <a:t> al-Quran yang lain.</a:t>
            </a:r>
            <a:endParaRPr lang="en-US" sz="2400" b="1" dirty="0">
              <a:ln>
                <a:solidFill>
                  <a:schemeClr val="bg1"/>
                </a:solidFill>
              </a:ln>
              <a:solidFill>
                <a:schemeClr val="bg1"/>
              </a:solidFill>
            </a:endParaRPr>
          </a:p>
        </p:txBody>
      </p:sp>
      <p:cxnSp>
        <p:nvCxnSpPr>
          <p:cNvPr id="25" name="Straight Connector 24"/>
          <p:cNvCxnSpPr/>
          <p:nvPr/>
        </p:nvCxnSpPr>
        <p:spPr>
          <a:xfrm>
            <a:off x="611560" y="2348880"/>
            <a:ext cx="7920880"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611560" y="4869160"/>
            <a:ext cx="792088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323528" y="1196752"/>
            <a:ext cx="8424936" cy="1569660"/>
          </a:xfrm>
          <a:prstGeom prst="rect">
            <a:avLst/>
          </a:prstGeom>
          <a:gradFill>
            <a:gsLst>
              <a:gs pos="0">
                <a:schemeClr val="accent3">
                  <a:shade val="51000"/>
                  <a:satMod val="130000"/>
                  <a:alpha val="6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Pendidikan</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tahfiz</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al-Quran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merupakan</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salah</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satu</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daripada</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cabang</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pendidikan</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al-Quran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dan</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suatu</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perniagaan</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yang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tidak</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akan</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merugikan</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bahkan</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sentiasa</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dilimpahi</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rahmat</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t>
            </a:r>
            <a:r>
              <a:rPr lang="en-US" sz="2400" b="1" spc="50" dirty="0" err="1" smtClean="0">
                <a:ln w="11430">
                  <a:solidFill>
                    <a:schemeClr val="bg1"/>
                  </a:solidFill>
                </a:ln>
                <a:solidFill>
                  <a:schemeClr val="bg1"/>
                </a:solidFill>
                <a:effectLst>
                  <a:outerShdw blurRad="76200" dist="50800" dir="5400000" algn="tl" rotWithShape="0">
                    <a:srgbClr val="000000">
                      <a:alpha val="65000"/>
                    </a:srgbClr>
                  </a:outerShdw>
                </a:effectLst>
              </a:rPr>
              <a:t>oleh</a:t>
            </a:r>
            <a:r>
              <a:rPr lang="en-US" sz="2400" b="1" spc="50" dirty="0" smtClean="0">
                <a:ln w="11430">
                  <a:solidFill>
                    <a:schemeClr val="bg1"/>
                  </a:solidFill>
                </a:ln>
                <a:solidFill>
                  <a:schemeClr val="bg1"/>
                </a:solidFill>
                <a:effectLst>
                  <a:outerShdw blurRad="76200" dist="50800" dir="5400000" algn="tl" rotWithShape="0">
                    <a:srgbClr val="000000">
                      <a:alpha val="65000"/>
                    </a:srgbClr>
                  </a:outerShdw>
                </a:effectLst>
              </a:rPr>
              <a:t> Allah SWT.</a:t>
            </a:r>
            <a:endParaRPr lang="en-US" sz="2400" b="1" spc="50" dirty="0">
              <a:ln w="11430">
                <a:solidFill>
                  <a:schemeClr val="bg1"/>
                </a:solidFill>
              </a:ln>
              <a:solidFill>
                <a:schemeClr val="bg1"/>
              </a:solidFill>
              <a:effectLst>
                <a:outerShdw blurRad="76200" dist="50800" dir="5400000" algn="tl" rotWithShape="0">
                  <a:srgbClr val="000000">
                    <a:alpha val="65000"/>
                  </a:srgbClr>
                </a:outerShdw>
              </a:effectLst>
            </a:endParaRPr>
          </a:p>
        </p:txBody>
      </p:sp>
      <p:cxnSp>
        <p:nvCxnSpPr>
          <p:cNvPr id="20" name="Straight Connector 19"/>
          <p:cNvCxnSpPr/>
          <p:nvPr/>
        </p:nvCxnSpPr>
        <p:spPr>
          <a:xfrm>
            <a:off x="611560" y="2924944"/>
            <a:ext cx="7992888" cy="0"/>
          </a:xfrm>
          <a:prstGeom prst="line">
            <a:avLst/>
          </a:prstGeom>
        </p:spPr>
        <p:style>
          <a:lnRef idx="3">
            <a:schemeClr val="accent4"/>
          </a:lnRef>
          <a:fillRef idx="0">
            <a:schemeClr val="accent4"/>
          </a:fillRef>
          <a:effectRef idx="2">
            <a:schemeClr val="accent4"/>
          </a:effectRef>
          <a:fontRef idx="minor">
            <a:schemeClr val="tx1"/>
          </a:fontRef>
        </p:style>
      </p:cxnSp>
      <p:sp>
        <p:nvSpPr>
          <p:cNvPr id="28673" name="Rectangle 1"/>
          <p:cNvSpPr>
            <a:spLocks noChangeArrowheads="1"/>
          </p:cNvSpPr>
          <p:nvPr/>
        </p:nvSpPr>
        <p:spPr bwMode="auto">
          <a:xfrm>
            <a:off x="467544" y="3250719"/>
            <a:ext cx="81369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50800"/>
                <a:solidFill>
                  <a:schemeClr val="bg1">
                    <a:shade val="50000"/>
                  </a:schemeClr>
                </a:solidFill>
                <a:latin typeface="QCF_P437" pitchFamily="2" charset="2"/>
                <a:ea typeface="Calibri" pitchFamily="34" charset="0"/>
                <a:cs typeface="Arabic Transparent" pitchFamily="2" charset="-78"/>
              </a:rPr>
              <a:t>﴿</a:t>
            </a:r>
            <a:r>
              <a:rPr kumimoji="0" lang="ar-SA" sz="4000" b="1" i="0" u="none" strike="noStrike" normalizeH="0" baseline="0" dirty="0" smtClean="0">
                <a:ln w="50800"/>
                <a:solidFill>
                  <a:schemeClr val="bg1">
                    <a:shade val="50000"/>
                  </a:schemeClr>
                </a:solidFill>
                <a:latin typeface="QCF_P437" pitchFamily="2" charset="2"/>
                <a:ea typeface="Calibri" pitchFamily="34" charset="0"/>
                <a:cs typeface="QCF_P437" pitchFamily="2" charset="2"/>
              </a:rPr>
              <a:t>ﯪ ﯫ ﯬ ﯭ ﯮ ﯯ ﯰ ﯱ ﯲ ﯳ ﯴ ﯵ ﯶ ﯷ ﯸ ﯹ ﯺ ﯻ ﯼ ﯽ ﯾ ﯿ ﰀ ﰁ ﰂ ﰃ ﰄ</a:t>
            </a:r>
            <a:r>
              <a:rPr kumimoji="0" lang="en-US" sz="4000" b="1" i="0" u="none" strike="noStrike" normalizeH="0" baseline="0" dirty="0" smtClean="0">
                <a:ln w="50800"/>
                <a:solidFill>
                  <a:schemeClr val="bg1">
                    <a:shade val="50000"/>
                  </a:schemeClr>
                </a:solidFill>
                <a:latin typeface="QCF_P437" pitchFamily="2" charset="2"/>
                <a:ea typeface="Calibri" pitchFamily="34" charset="0"/>
                <a:cs typeface="Arabic Transparent" pitchFamily="2" charset="-78"/>
              </a:rPr>
              <a:t>﴾</a:t>
            </a:r>
            <a:endParaRPr kumimoji="0" lang="en-US" sz="4000" b="1" i="0" u="none" strike="noStrike" normalizeH="0" baseline="0" dirty="0" smtClean="0">
              <a:ln w="50800"/>
              <a:solidFill>
                <a:schemeClr val="bg1">
                  <a:shade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1950</Words>
  <Application>Microsoft Office PowerPoint</Application>
  <PresentationFormat>On-screen Show (4:3)</PresentationFormat>
  <Paragraphs>176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114</cp:revision>
  <dcterms:created xsi:type="dcterms:W3CDTF">2015-11-26T00:41:05Z</dcterms:created>
  <dcterms:modified xsi:type="dcterms:W3CDTF">2016-03-04T01:06:35Z</dcterms:modified>
</cp:coreProperties>
</file>