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91" r:id="rId15"/>
    <p:sldId id="270" r:id="rId16"/>
    <p:sldId id="275" r:id="rId17"/>
    <p:sldId id="276" r:id="rId18"/>
    <p:sldId id="278" r:id="rId19"/>
    <p:sldId id="279" r:id="rId20"/>
    <p:sldId id="281" r:id="rId21"/>
    <p:sldId id="282" r:id="rId22"/>
    <p:sldId id="283" r:id="rId23"/>
    <p:sldId id="284" r:id="rId24"/>
    <p:sldId id="285" r:id="rId25"/>
    <p:sldId id="286"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C2D8842-9514-4FDD-B559-D3B9CDA88777}">
      <dgm:prSet phldrT="[Text]" custT="1"/>
      <dgm:spPr/>
      <dgm:t>
        <a:bodyPr/>
        <a:lstStyle/>
        <a:p>
          <a:pPr algn="just"/>
          <a:r>
            <a:rPr lang="en-US" sz="22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Isu perpaduan adalah isu dan agenda utama umat Islam kerana usaha ke arah perpaduan adalah satu kewajipan dalam agama.</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28A6C0C-F2A4-4586-90F1-CF2D6C4D314B}" type="par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Perpaduan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menghidupkan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masyarakat</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suasana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berkasih</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sayang</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harmoni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damai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menyingkirkan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sikap</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mementingkan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diri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4F30C8C-6E7C-467E-9DAD-709666BFA185}" type="par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Kemakmuran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negara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dapat</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dinikmati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jika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perpaduan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teguh</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kukuh</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E6568B-E4CA-4279-9CD4-F95DC91301BE}" type="par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3">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t>
        <a:bodyPr/>
        <a:lstStyle/>
        <a:p>
          <a:endParaRPr lang="en-US"/>
        </a:p>
      </dgm:t>
    </dgm:pt>
    <dgm:pt modelId="{1B37CE48-2020-4D8B-841E-E511D97A14D7}" type="pres">
      <dgm:prSet presAssocID="{488C483E-E228-46ED-8724-B9E764164AD4}" presName="parentText" presStyleLbl="node1" presStyleIdx="1" presStyleCnt="3">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t>
        <a:bodyPr/>
        <a:lstStyle/>
        <a:p>
          <a:endParaRPr lang="en-US"/>
        </a:p>
      </dgm:t>
    </dgm:pt>
    <dgm:pt modelId="{FA1F5975-B069-47D3-B5E2-E694D9104165}" type="pres">
      <dgm:prSet presAssocID="{835C5A75-0135-49B0-9043-90DCC1A7D835}" presName="parentText" presStyleLbl="node1" presStyleIdx="2" presStyleCnt="3">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Lst>
  <dgm:bg>
    <a:effectLst>
      <a:glow rad="101600">
        <a:schemeClr val="accent4">
          <a:satMod val="175000"/>
          <a:alpha val="4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2531-E407-4A3F-BFBD-D5D6EF9849CE}">
      <dsp:nvSpPr>
        <dsp:cNvPr id="0" name=""/>
        <dsp:cNvSpPr/>
      </dsp:nvSpPr>
      <dsp:spPr>
        <a:xfrm>
          <a:off x="1974894" y="407827"/>
          <a:ext cx="4427241" cy="4427241"/>
        </a:xfrm>
        <a:prstGeom prst="blockArc">
          <a:avLst>
            <a:gd name="adj1" fmla="val 13410878"/>
            <a:gd name="adj2" fmla="val 16394787"/>
            <a:gd name="adj3" fmla="val 3904"/>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8015DB-6463-4D0E-B6AE-4DAD4670AA71}">
      <dsp:nvSpPr>
        <dsp:cNvPr id="0" name=""/>
        <dsp:cNvSpPr/>
      </dsp:nvSpPr>
      <dsp:spPr>
        <a:xfrm>
          <a:off x="2028325" y="349456"/>
          <a:ext cx="4427241" cy="4427241"/>
        </a:xfrm>
        <a:prstGeom prst="blockArc">
          <a:avLst>
            <a:gd name="adj1" fmla="val 10161498"/>
            <a:gd name="adj2" fmla="val 13285531"/>
            <a:gd name="adj3" fmla="val 3904"/>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A0E356-6B5E-4D6F-BC26-78756BD84BC0}">
      <dsp:nvSpPr>
        <dsp:cNvPr id="0" name=""/>
        <dsp:cNvSpPr/>
      </dsp:nvSpPr>
      <dsp:spPr>
        <a:xfrm>
          <a:off x="2049795" y="488368"/>
          <a:ext cx="4427241" cy="4427241"/>
        </a:xfrm>
        <a:prstGeom prst="blockArc">
          <a:avLst>
            <a:gd name="adj1" fmla="val 7203849"/>
            <a:gd name="adj2" fmla="val 10384174"/>
            <a:gd name="adj3" fmla="val 3904"/>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F67EFE-0D9E-40B2-BB2E-91B6F4E84714}">
      <dsp:nvSpPr>
        <dsp:cNvPr id="0" name=""/>
        <dsp:cNvSpPr/>
      </dsp:nvSpPr>
      <dsp:spPr>
        <a:xfrm>
          <a:off x="2000999" y="460957"/>
          <a:ext cx="4427241" cy="4427241"/>
        </a:xfrm>
        <a:prstGeom prst="blockArc">
          <a:avLst>
            <a:gd name="adj1" fmla="val 3684803"/>
            <a:gd name="adj2" fmla="val 7115198"/>
            <a:gd name="adj3" fmla="val 3904"/>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4185D8-69AE-4146-BF5F-C91D34FF106A}">
      <dsp:nvSpPr>
        <dsp:cNvPr id="0" name=""/>
        <dsp:cNvSpPr/>
      </dsp:nvSpPr>
      <dsp:spPr>
        <a:xfrm>
          <a:off x="2077555" y="421193"/>
          <a:ext cx="4427241" cy="4427241"/>
        </a:xfrm>
        <a:prstGeom prst="blockArc">
          <a:avLst>
            <a:gd name="adj1" fmla="val 610814"/>
            <a:gd name="adj2" fmla="val 3821451"/>
            <a:gd name="adj3" fmla="val 3904"/>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1C184FF-49CC-411B-B197-71266E8B54D8}">
      <dsp:nvSpPr>
        <dsp:cNvPr id="0" name=""/>
        <dsp:cNvSpPr/>
      </dsp:nvSpPr>
      <dsp:spPr>
        <a:xfrm>
          <a:off x="2094028" y="338688"/>
          <a:ext cx="4427241" cy="4427241"/>
        </a:xfrm>
        <a:prstGeom prst="blockArc">
          <a:avLst>
            <a:gd name="adj1" fmla="val 19295336"/>
            <a:gd name="adj2" fmla="val 744082"/>
            <a:gd name="adj3" fmla="val 3904"/>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0B11AB-EBAD-4A6C-9547-ECB8BC1503F5}">
      <dsp:nvSpPr>
        <dsp:cNvPr id="0" name=""/>
        <dsp:cNvSpPr/>
      </dsp:nvSpPr>
      <dsp:spPr>
        <a:xfrm>
          <a:off x="2153605" y="410593"/>
          <a:ext cx="4427241" cy="4427241"/>
        </a:xfrm>
        <a:prstGeom prst="blockArc">
          <a:avLst>
            <a:gd name="adj1" fmla="val 16111610"/>
            <a:gd name="adj2" fmla="val 19147419"/>
            <a:gd name="adj3" fmla="val 390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AF32C3-1756-4973-8B76-0644F9B93059}">
      <dsp:nvSpPr>
        <dsp:cNvPr id="0" name=""/>
        <dsp:cNvSpPr/>
      </dsp:nvSpPr>
      <dsp:spPr>
        <a:xfrm>
          <a:off x="3454118" y="1767622"/>
          <a:ext cx="1714618" cy="17146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KATEGORI</a:t>
          </a:r>
        </a:p>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OKU</a:t>
          </a:r>
          <a:endParaRPr lang="en-US" sz="20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05218" y="2018722"/>
        <a:ext cx="1212418" cy="1212418"/>
      </dsp:txXfrm>
    </dsp:sp>
    <dsp:sp modelId="{05E82FB5-200F-4B54-AE7E-7BEF594BAED5}">
      <dsp:nvSpPr>
        <dsp:cNvPr id="0" name=""/>
        <dsp:cNvSpPr/>
      </dsp:nvSpPr>
      <dsp:spPr>
        <a:xfrm>
          <a:off x="3514088" y="-276560"/>
          <a:ext cx="1594677" cy="146216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CACAT ANGGOTA</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47623" y="-62432"/>
        <a:ext cx="1127607" cy="1033904"/>
      </dsp:txXfrm>
    </dsp:sp>
    <dsp:sp modelId="{63FC574D-F75C-4B21-882C-44B96F0328D5}">
      <dsp:nvSpPr>
        <dsp:cNvPr id="0" name=""/>
        <dsp:cNvSpPr/>
      </dsp:nvSpPr>
      <dsp:spPr>
        <a:xfrm>
          <a:off x="5017317" y="288031"/>
          <a:ext cx="1982017" cy="1831603"/>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PENDENGARAN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307577" y="556263"/>
        <a:ext cx="1401497" cy="1295139"/>
      </dsp:txXfrm>
    </dsp:sp>
    <dsp:sp modelId="{8B9DB4B8-FDEC-473F-A605-BB93FAAA63FA}">
      <dsp:nvSpPr>
        <dsp:cNvPr id="0" name=""/>
        <dsp:cNvSpPr/>
      </dsp:nvSpPr>
      <dsp:spPr>
        <a:xfrm>
          <a:off x="5549640" y="2160239"/>
          <a:ext cx="1755557" cy="1716369"/>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PENGLIHATAN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806735" y="2411595"/>
        <a:ext cx="1241367" cy="1213657"/>
      </dsp:txXfrm>
    </dsp:sp>
    <dsp:sp modelId="{4EEF7A3C-1C36-4C86-B2C2-19BA882D1C30}">
      <dsp:nvSpPr>
        <dsp:cNvPr id="0" name=""/>
        <dsp:cNvSpPr/>
      </dsp:nvSpPr>
      <dsp:spPr>
        <a:xfrm>
          <a:off x="4191023" y="3555658"/>
          <a:ext cx="2124220" cy="2049494"/>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PERKEMBANGAN MENTAL</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4502108" y="3855799"/>
        <a:ext cx="1502050" cy="1449212"/>
      </dsp:txXfrm>
    </dsp:sp>
    <dsp:sp modelId="{A7535D9E-937E-4892-8A91-39EBE2A3495D}">
      <dsp:nvSpPr>
        <dsp:cNvPr id="0" name=""/>
        <dsp:cNvSpPr/>
      </dsp:nvSpPr>
      <dsp:spPr>
        <a:xfrm>
          <a:off x="2246801" y="3645147"/>
          <a:ext cx="1858609" cy="1870515"/>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PEMBELAJARAN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2518988" y="3919078"/>
        <a:ext cx="1314235" cy="1322653"/>
      </dsp:txXfrm>
    </dsp:sp>
    <dsp:sp modelId="{897E7DD4-FF97-45D8-9678-DB22FC9204EE}">
      <dsp:nvSpPr>
        <dsp:cNvPr id="0" name=""/>
        <dsp:cNvSpPr/>
      </dsp:nvSpPr>
      <dsp:spPr>
        <a:xfrm>
          <a:off x="1152120" y="2016224"/>
          <a:ext cx="1913483" cy="1895312"/>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AUTISME</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432343" y="2293786"/>
        <a:ext cx="1353037" cy="1340188"/>
      </dsp:txXfrm>
    </dsp:sp>
    <dsp:sp modelId="{77141ECC-C113-443D-8C5F-C92C19D563E2}">
      <dsp:nvSpPr>
        <dsp:cNvPr id="0" name=""/>
        <dsp:cNvSpPr/>
      </dsp:nvSpPr>
      <dsp:spPr>
        <a:xfrm>
          <a:off x="1731469" y="288033"/>
          <a:ext cx="1766131" cy="167799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BISU</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990113" y="533770"/>
        <a:ext cx="1248843" cy="1186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EDB97-9BED-4A80-9653-57AB88FD7827}">
      <dsp:nvSpPr>
        <dsp:cNvPr id="0" name=""/>
        <dsp:cNvSpPr/>
      </dsp:nvSpPr>
      <dsp:spPr>
        <a:xfrm>
          <a:off x="0" y="473"/>
          <a:ext cx="8229600" cy="127127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menciptakan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manusia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sebaik-baik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kejadian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Bijak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Mengetahui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perancangan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-Nya.</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62532"/>
        <a:ext cx="8105482" cy="1147157"/>
      </dsp:txXfrm>
    </dsp:sp>
    <dsp:sp modelId="{1B37CE48-2020-4D8B-841E-E511D97A14D7}">
      <dsp:nvSpPr>
        <dsp:cNvPr id="0" name=""/>
        <dsp:cNvSpPr/>
      </dsp:nvSpPr>
      <dsp:spPr>
        <a:xfrm>
          <a:off x="0" y="1283491"/>
          <a:ext cx="8229600" cy="1271275"/>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Kita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hendaklah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bersyukur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segala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tidak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kira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kecil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besar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lebih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bahawa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itu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hikmah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di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sebaliknya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untuk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menjadikan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kita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dekat</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jauh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dari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1345550"/>
        <a:ext cx="8105482" cy="1147157"/>
      </dsp:txXfrm>
    </dsp:sp>
    <dsp:sp modelId="{FA1F5975-B069-47D3-B5E2-E694D9104165}">
      <dsp:nvSpPr>
        <dsp:cNvPr id="0" name=""/>
        <dsp:cNvSpPr/>
      </dsp:nvSpPr>
      <dsp:spPr>
        <a:xfrm>
          <a:off x="0" y="2566508"/>
          <a:ext cx="8229600" cy="1271275"/>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Kelainan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upaya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bukanlah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penghalang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mencapai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kejayaan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kerana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menetapkan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rezeki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masing-masing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2628567"/>
        <a:ext cx="8105482" cy="1147157"/>
      </dsp:txXfrm>
    </dsp:sp>
    <dsp:sp modelId="{63DB93CD-B61B-43D4-BF48-32ADF41D0484}">
      <dsp:nvSpPr>
        <dsp:cNvPr id="0" name=""/>
        <dsp:cNvSpPr/>
      </dsp:nvSpPr>
      <dsp:spPr>
        <a:xfrm>
          <a:off x="0" y="3849526"/>
          <a:ext cx="8229600" cy="127127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effectLst>
                <a:glow rad="101600">
                  <a:schemeClr val="accent4">
                    <a:satMod val="175000"/>
                    <a:alpha val="40000"/>
                  </a:schemeClr>
                </a:glow>
                <a:outerShdw blurRad="38100" dist="38100" dir="2700000" algn="tl">
                  <a:srgbClr val="000000">
                    <a:alpha val="43137"/>
                  </a:srgbClr>
                </a:outerShdw>
              </a:effectLst>
            </a:rPr>
            <a:t>Semua pihak terutamanya keluarga dan komuniti terdekat perlu memainkan peranan membantu golongan kelainan upaya meneruskan kehidupan seharian.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3911585"/>
        <a:ext cx="8105482" cy="1147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microsoft.com/office/2007/relationships/diagramDrawing" Target="../diagrams/drawing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ln w="18415" cmpd="sng">
                  <a:solidFill>
                    <a:srgbClr val="FFFFFF"/>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PERPADUAN MERENTASI KEPENTINGAN DIRI</a:t>
            </a:r>
            <a:endParaRPr lang="en-US" sz="6600" dirty="0">
              <a:ln w="18415" cmpd="sng">
                <a:solidFill>
                  <a:srgbClr val="FFFFFF"/>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3" name="Subtitle 2"/>
          <p:cNvSpPr>
            <a:spLocks noGrp="1"/>
          </p:cNvSpPr>
          <p:nvPr>
            <p:ph type="subTitle" idx="1"/>
          </p:nvPr>
        </p:nvSpPr>
        <p:spPr/>
        <p:txBody>
          <a:bodyPr>
            <a:normAutofit/>
          </a:bodyPr>
          <a:lstStyle/>
          <a:p>
            <a:pPr>
              <a:spcBef>
                <a:spcPts val="0"/>
              </a:spcBef>
            </a:pPr>
            <a:r>
              <a:rPr lang="en-US" sz="200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(8</a:t>
            </a:r>
            <a:r>
              <a:rPr lang="es-ES" sz="200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JANUARI </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2016) </a:t>
            </a:r>
            <a:r>
              <a:rPr lang="es-ES" sz="20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bersamaan</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(27 R.AWAL </a:t>
            </a:r>
            <a:r>
              <a:rPr lang="es-E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1437H)</a:t>
            </a:r>
            <a:endParaRPr lang="en-U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000100" y="1785926"/>
            <a:ext cx="7143800" cy="3416320"/>
          </a:xfrm>
          <a:prstGeom prst="rect">
            <a:avLst/>
          </a:prstGeom>
        </p:spPr>
        <p:txBody>
          <a:bodyPr wrap="square">
            <a:spAutoFit/>
          </a:bodyPr>
          <a:lstStyle/>
          <a:p>
            <a:pPr algn="just"/>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Namun</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mutakhir</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ini</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terjadi</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beberapa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peristiwa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dan</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usaha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pihak</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tertentu</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yang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enggan</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memberi</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kerjasama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untuk</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membendungnya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Justeru</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pucuk</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pimpinan</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tertinggi</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negara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mahu</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agar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beberapa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tindakan</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susulan</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diperkemas</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supaya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tercapainya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matlamat</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perpaduan</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umat</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di</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negara</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r>
              <a:rPr lang="en-US" sz="3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ini</a:t>
            </a:r>
            <a:r>
              <a:rPr lang="en-US" sz="3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rPr>
              <a:t>. </a:t>
            </a:r>
            <a:endParaRPr lang="en-US" sz="3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hiller"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00034" y="1071546"/>
            <a:ext cx="8215370" cy="1015663"/>
          </a:xfrm>
          <a:prstGeom prst="rect">
            <a:avLst/>
          </a:prstGeom>
        </p:spPr>
        <p:txBody>
          <a:bodyPr wrap="square">
            <a:spAutoFit/>
          </a:bodyPr>
          <a:lstStyle/>
          <a:p>
            <a:pPr algn="ctr"/>
            <a:r>
              <a:rPr lang="en-U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ISU PERPADUAN ADALAH ISU DAN AGENDA UTAMA PEMIMPIN DAN SELURUH RAKYAT MALAYSIA KERANA USAHA KE ARAH PERPADUAN ADALAH SATU KEWAJIPAN AGAMA BAGI SETIAP UMAT ISLAM. </a:t>
            </a:r>
            <a:endParaRPr lang="en-U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3" name="Rectangle 12"/>
          <p:cNvSpPr/>
          <p:nvPr/>
        </p:nvSpPr>
        <p:spPr>
          <a:xfrm>
            <a:off x="571472" y="4286256"/>
            <a:ext cx="8143932" cy="1477328"/>
          </a:xfrm>
          <a:prstGeom prst="rect">
            <a:avLst/>
          </a:prstGeom>
        </p:spPr>
        <p:txBody>
          <a:bodyPr wrap="square">
            <a:spAutoFit/>
          </a:bodyPr>
          <a:lstStyle/>
          <a:p>
            <a:pPr algn="just"/>
            <a:r>
              <a:rPr lang="en-US"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Maksudnya</a:t>
            </a: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orang-orang</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kafir</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sesetengahnya</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menjadi</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penyokong</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pembela</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sesetengahnya</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lain.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Jika</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menjalankan</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dasar</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bantu-</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membantu</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sesama</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diperintahkan</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nescaya</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berlakulah</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fitnah</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kekacauan</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muka</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bumi</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kerosakan</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besar</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Anfal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73)</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5" name="Rectangle 1"/>
          <p:cNvSpPr>
            <a:spLocks noChangeArrowheads="1"/>
          </p:cNvSpPr>
          <p:nvPr/>
        </p:nvSpPr>
        <p:spPr bwMode="auto">
          <a:xfrm>
            <a:off x="928662" y="2714620"/>
            <a:ext cx="72866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186"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186" pitchFamily="2" charset="2"/>
                <a:ea typeface="Times New Roman" pitchFamily="18" charset="0"/>
                <a:cs typeface="QCF_P186" pitchFamily="2" charset="2"/>
              </a:rPr>
              <a:t>ﮫ ﮬ ﮭ ﮮ ﮯ ﮰ ﮱ ﯓ ﯔ ﯕ ﯖ ﯗ ﯘ ﯙ</a:t>
            </a:r>
            <a:r>
              <a:rPr kumimoji="0" lang="ar-SA" sz="36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186"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571472" y="2143116"/>
            <a:ext cx="8001056" cy="2145268"/>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Islam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mengajar</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umatnya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kepentingan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ukhuwah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persaudaraan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perpaduan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kasih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sayang</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kesejahteraan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keselamatan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keadilan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sejagat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tanpa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mengira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latar</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belakang</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bangsa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warna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kulit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bahasa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mahupun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taraf</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kedudukan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pangkat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sebagainya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Single Corner Rectangle 9"/>
          <p:cNvSpPr/>
          <p:nvPr/>
        </p:nvSpPr>
        <p:spPr>
          <a:xfrm>
            <a:off x="428596" y="1214422"/>
            <a:ext cx="8286808" cy="707886"/>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Maka</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dalam</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membicarakan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tentang</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ummah</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ini</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mimbar</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membincangkan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lima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langkah</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penting</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antaranya</a:t>
            </a:r>
            <a:endParaRPr lang="en-U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1" name="Oval 10"/>
          <p:cNvSpPr/>
          <p:nvPr/>
        </p:nvSpPr>
        <p:spPr>
          <a:xfrm>
            <a:off x="285720" y="2428868"/>
            <a:ext cx="3000396" cy="35719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berusaha</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ke</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arah</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bukanlah</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menjadi</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pilihan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peribadi</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tetapi</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merupakan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sunnah</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kewajipan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kepada</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semua</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pihak</a:t>
            </a:r>
            <a:endParaRPr lang="en-U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3" name="Oval 12"/>
          <p:cNvSpPr/>
          <p:nvPr/>
        </p:nvSpPr>
        <p:spPr>
          <a:xfrm>
            <a:off x="2928926" y="2428868"/>
            <a:ext cx="3000396" cy="35719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memahami</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kepentingan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nilai</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kasih</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sayang</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sehingga</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ke</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tahap</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pencernaan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sifat-sifat</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dalam</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pemikiran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serta</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urusan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hidup</a:t>
            </a:r>
            <a:endParaRPr lang="en-US" sz="2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Oval 13"/>
          <p:cNvSpPr/>
          <p:nvPr/>
        </p:nvSpPr>
        <p:spPr>
          <a:xfrm>
            <a:off x="5572132" y="2428868"/>
            <a:ext cx="3000396" cy="35719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program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dengan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tema</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agar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aspirasi</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ke</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arah</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menjadi</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tindak</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balas</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fitrah</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masyarakat</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madani</a:t>
            </a:r>
            <a:endParaRPr lang="en-US" sz="2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Single Corner Rectangle 9"/>
          <p:cNvSpPr/>
          <p:nvPr/>
        </p:nvSpPr>
        <p:spPr>
          <a:xfrm>
            <a:off x="428596" y="1214422"/>
            <a:ext cx="8286808" cy="707886"/>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Maka</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dalam</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membicarakan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tentang</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ummah</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ini</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mimbar</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membincangkan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lima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langkah</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penting</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antaranya</a:t>
            </a:r>
            <a:endParaRPr lang="en-U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1" name="Oval 10"/>
          <p:cNvSpPr/>
          <p:nvPr/>
        </p:nvSpPr>
        <p:spPr>
          <a:xfrm>
            <a:off x="1571604" y="2428868"/>
            <a:ext cx="3000396" cy="35719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Melahirkan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kader</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penerus</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agenda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sebagai</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agen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endParaRPr lang="en-U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4" name="Oval 13"/>
          <p:cNvSpPr/>
          <p:nvPr/>
        </p:nvSpPr>
        <p:spPr>
          <a:xfrm>
            <a:off x="4572000" y="2428868"/>
            <a:ext cx="3000396" cy="35719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agenda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perpaduan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kasihs</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ayang</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sebagai</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agenda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umat</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di</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peringkat</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negara</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mahupun</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dunia</a:t>
            </a:r>
            <a:r>
              <a:rPr lang="en-US" sz="2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Islam global</a:t>
            </a:r>
            <a:endParaRPr lang="en-US" sz="2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214282" y="1071546"/>
            <a:ext cx="8715404" cy="1639372"/>
          </a:xfrm>
          <a:prstGeom prst="snip1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Islam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meletakkan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suatu</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dasar</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panduan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Syariat</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terbaik</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umatnya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tujuan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besar</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demi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menjaga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keselamatan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kemaslahatan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umat</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Islam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seluruhnya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melalui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silaturrahim</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ukhuwah</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perpaduan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kasih</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sayang</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3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nip Single Corner Rectangle 11"/>
          <p:cNvSpPr/>
          <p:nvPr/>
        </p:nvSpPr>
        <p:spPr>
          <a:xfrm>
            <a:off x="214282" y="2857496"/>
            <a:ext cx="8715436" cy="903327"/>
          </a:xfrm>
          <a:prstGeom prst="snip1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Islam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adalah</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agama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rahmat</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rahmat</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seluruh</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alam</a:t>
            </a:r>
            <a:endParaRPr lang="en-US" sz="23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Snip Single Corner Rectangle 13"/>
          <p:cNvSpPr/>
          <p:nvPr/>
        </p:nvSpPr>
        <p:spPr>
          <a:xfrm>
            <a:off x="214282" y="3929066"/>
            <a:ext cx="8715436" cy="2509242"/>
          </a:xfrm>
          <a:prstGeom prst="snip1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kesungguhan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usaha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kerajaan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kerjasama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swasta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NGO’s Islam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juga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individu</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menyediakan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pelbagai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institusi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pentas</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melaksana</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menjayakan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matlamat</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suci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murni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seperti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melalui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institusi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masjid</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surau</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sekolah</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universiti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lain-lain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institusi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masyarakat</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wujud</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hari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berfungsi</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lebih</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berkesan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tuntas</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mewujudkan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perpaduan</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3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ummah</a:t>
            </a:r>
            <a:r>
              <a:rPr lang="en-US" sz="23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3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285860"/>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7480753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4326633"/>
            <a:ext cx="8715436" cy="2062103"/>
          </a:xfrm>
          <a:prstGeom prst="rect">
            <a:avLst/>
          </a:prstGeom>
        </p:spPr>
        <p:txBody>
          <a:bodyPr wrap="square">
            <a:spAutoFit/>
          </a:bodyPr>
          <a:lstStyle/>
          <a:p>
            <a:pPr algn="just"/>
            <a:r>
              <a:rPr lang="en-US" sz="1600" b="1"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Maksudnya</a:t>
            </a:r>
            <a:r>
              <a:rPr lang="en-US" sz="1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berpegang</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teguhlah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sekalian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tali</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ugama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janganlah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bercerai-berai</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kenanglah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nikmat</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ketika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bermusuh-musuhan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semasa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jahiliah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dahulu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lalu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menyatukan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antara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hati</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sehingga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bersatu-padu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nikmat</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maka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menjadilah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nikmat</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orang-orang</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yang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bersaudara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Dan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dahulu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telah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berada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tepi</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jurang</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Neraka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disebabkan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kekufuran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semasa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jahiliah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lalu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selamatkan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Neraka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disebabkan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nikmat</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juga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Demikianlah</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menjelaskan</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ayat-ayat</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keteranganNya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supaya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mendapat</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petunjuk</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hidayatNya</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Ali </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Imran</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103)</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500034" y="785794"/>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rPr>
              <a:t>ﭸ ﭹ ﭺ ﭻ</a:t>
            </a:r>
            <a:endPar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endParaRPr>
          </a:p>
        </p:txBody>
      </p:sp>
      <p:sp>
        <p:nvSpPr>
          <p:cNvPr id="3" name="Rectangle 1"/>
          <p:cNvSpPr>
            <a:spLocks noChangeArrowheads="1"/>
          </p:cNvSpPr>
          <p:nvPr/>
        </p:nvSpPr>
        <p:spPr bwMode="auto">
          <a:xfrm>
            <a:off x="214282" y="1835056"/>
            <a:ext cx="864399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063"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063" pitchFamily="2" charset="2"/>
                <a:ea typeface="Times New Roman" pitchFamily="18" charset="0"/>
                <a:cs typeface="QCF_P063" pitchFamily="2" charset="2"/>
              </a:rPr>
              <a:t>ﭱ ﭲ ﭳ ﭴ ﭵ ﭶ ﭷ ﭸ ﭹ ﭺ ﭻ ﭼ ﭽ ﭾ ﭿ ﮀ ﮁ ﮂ ﮃ ﮄ ﮅ ﮆ ﮇ ﮈ ﮉ ﮊ ﮋ ﮌ ﮍ ﮎ ﮏ ﮐ ﮑ ﮒ ﮓ ﮔ</a:t>
            </a:r>
            <a:r>
              <a:rPr kumimoji="0" lang="en-US" sz="36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063" pitchFamily="2" charset="2"/>
                <a:ea typeface="Times New Roman" pitchFamily="18" charset="0"/>
                <a:cs typeface="Arabic Transparent" pitchFamily="2" charset="-78"/>
              </a:rPr>
              <a:t>﴾</a:t>
            </a:r>
            <a:endParaRPr kumimoji="0" lang="en-US" sz="32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1071538" y="1396261"/>
            <a:ext cx="600079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1928794" y="1071546"/>
            <a:ext cx="50846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FF00"/>
                  </a:solidFill>
                </a:ln>
                <a:solidFill>
                  <a:srgbClr val="00206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PUJIAN KEPADA ALLAH SWT</a:t>
            </a:r>
            <a:endParaRPr lang="en-US" sz="3200" b="1" spc="50" dirty="0">
              <a:ln w="11430">
                <a:solidFill>
                  <a:srgbClr val="FFFF00"/>
                </a:solidFill>
              </a:ln>
              <a:solidFill>
                <a:srgbClr val="002060"/>
              </a:solidFill>
              <a:effectLst>
                <a:outerShdw blurRad="76200" dist="50800" dir="5400000" algn="tl" rotWithShape="0">
                  <a:srgbClr val="000000">
                    <a:alpha val="65000"/>
                  </a:srgbClr>
                </a:outerShdw>
              </a:effectLst>
              <a:latin typeface="+mj-lt"/>
            </a:endParaRPr>
          </a:p>
        </p:txBody>
      </p:sp>
      <p:sp>
        <p:nvSpPr>
          <p:cNvPr id="18" name="Rectangle 17"/>
          <p:cNvSpPr/>
          <p:nvPr/>
        </p:nvSpPr>
        <p:spPr>
          <a:xfrm>
            <a:off x="642910" y="1905648"/>
            <a:ext cx="7643866"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الحَمْـدُ لِلَّـهِ الْقَآئِلُ:</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571472" y="4357694"/>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sz="1600" dirty="0" err="1" smtClean="0">
                <a:ln w="18415" cmpd="sng">
                  <a:solidFill>
                    <a:srgbClr val="FFFF00"/>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FF00"/>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taatilah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Rasul-Nya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janganlah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berbantah-bantahan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kalau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tidak</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nescaya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menjadi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lemah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semangat</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hilang</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kekuatan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sabarlah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menghadapi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segala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kesukaran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dengan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cekal</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hati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sesungguhnya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berserta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orang-orang</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sabar</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 </a:t>
            </a:r>
            <a:r>
              <a:rPr lang="en-US" sz="1600"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al-</a:t>
            </a:r>
            <a:r>
              <a:rPr lang="en-US" sz="1600"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Anfal</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 46)</a:t>
            </a:r>
          </a:p>
        </p:txBody>
      </p:sp>
      <p:sp>
        <p:nvSpPr>
          <p:cNvPr id="30721" name="Rectangle 1"/>
          <p:cNvSpPr>
            <a:spLocks noChangeArrowheads="1"/>
          </p:cNvSpPr>
          <p:nvPr/>
        </p:nvSpPr>
        <p:spPr bwMode="auto">
          <a:xfrm>
            <a:off x="857224" y="2571744"/>
            <a:ext cx="7500958"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ms-MY"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183" pitchFamily="2" charset="2"/>
                <a:ea typeface="Times New Roman" pitchFamily="18" charset="0"/>
                <a:cs typeface="Arabic Transparent" pitchFamily="2" charset="-78"/>
              </a:rPr>
              <a:t> </a:t>
            </a:r>
            <a:r>
              <a:rPr kumimoji="0" lang="ar-SA"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183"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183" pitchFamily="2" charset="2"/>
                <a:ea typeface="Times New Roman" pitchFamily="18" charset="0"/>
                <a:cs typeface="QCF_P183" pitchFamily="2" charset="2"/>
              </a:rPr>
              <a:t>ﭑ ﭒ ﭓ ﭔ ﭕ ﭖ ﭗ ﭘ ﭙ ﭚ ﭛ ﭜ ﭝ ﭞ ﭟ </a:t>
            </a:r>
            <a:r>
              <a:rPr kumimoji="0" lang="ar-SA"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QCF_P183" pitchFamily="2" charset="2"/>
                <a:ea typeface="Times New Roman" pitchFamily="18" charset="0"/>
                <a:cs typeface="Arabic Transparent" pitchFamily="2" charset="-78"/>
              </a:rPr>
              <a:t>﴾</a:t>
            </a:r>
            <a:endParaRPr kumimoji="0" lang="ar-SA" sz="40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3517661"/>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561446"/>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48" y="3889703"/>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4786322"/>
            <a:ext cx="8501122"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 مَوْلاَنَا</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latin typeface="Arb Naskh" charset="2"/>
                <a:ea typeface="SimSun" pitchFamily="2" charset="-122"/>
                <a:cs typeface="Traditional Arabic" pitchFamily="2" charset="-78"/>
              </a:rPr>
              <a:t>الْمَلِكُ الْمُعْتَصِمُ بِا اللهِ مُحِبُّ الدِّيْنِ توانكو الْحَاجَّ عَبْدَ الْحَلِيْمِ مُعَظَّمْ شَاهُ إِبْنَ الْمَرْحُوْمِ اَلْسُّلْطَانِ بَدْلِي شَاهُ</a:t>
            </a:r>
            <a:r>
              <a:rPr kumimoji="0" lang="ar-SA" altLang="zh-CN" sz="4000" b="1" i="0" u="none" strike="noStrike" spc="50" normalizeH="0" baseline="0" dirty="0" smtClean="0">
                <a:ln w="11430">
                  <a:solidFill>
                    <a:srgbClr val="FFFF00"/>
                  </a:solidFill>
                </a:ln>
                <a:solidFill>
                  <a:srgbClr val="FFFF00"/>
                </a:soli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 </a:t>
            </a:r>
            <a:r>
              <a:rPr kumimoji="0" lang="ar-SA" altLang="zh-CN" sz="4000" b="1" i="0" u="none" strike="noStrike" spc="50" normalizeH="0" baseline="0" dirty="0" smtClean="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latin typeface="Arb Naskh" charset="2"/>
                <a:ea typeface="SimSun" pitchFamily="2" charset="-122"/>
                <a:cs typeface="Traditional Arabic" pitchFamily="2" charset="-78"/>
              </a:rPr>
              <a:t>سلطانة حاجة حامينة</a:t>
            </a:r>
            <a:r>
              <a:rPr kumimoji="0" lang="ar-SA" altLang="zh-CN" sz="4000" b="1" i="0" u="none" strike="noStrike" spc="50" normalizeH="0" baseline="0" dirty="0" smtClean="0">
                <a:ln w="11430"/>
                <a:solidFill>
                  <a:srgbClr val="FFFF00"/>
                </a:soli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1472" y="3929066"/>
            <a:ext cx="8143932" cy="2214578"/>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85852" y="1357299"/>
            <a:ext cx="6643734" cy="2643206"/>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11346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SYAHADAH</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
          <p:cNvSpPr>
            <a:spLocks noChangeArrowheads="1"/>
          </p:cNvSpPr>
          <p:nvPr/>
        </p:nvSpPr>
        <p:spPr bwMode="auto">
          <a:xfrm>
            <a:off x="642910" y="1928802"/>
            <a:ext cx="7924800" cy="20390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0" fontAlgn="base" hangingPunct="0">
              <a:lnSpc>
                <a:spcPct val="150000"/>
              </a:lnSpc>
              <a:spcBef>
                <a:spcPct val="0"/>
              </a:spcBef>
              <a:spcAft>
                <a:spcPct val="0"/>
              </a:spcAft>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lvl="0" algn="ctr" rtl="1" eaLnBrk="0" fontAlgn="base" hangingPunct="0">
              <a:lnSpc>
                <a:spcPct val="150000"/>
              </a:lnSpc>
              <a:spcBef>
                <a:spcPct val="0"/>
              </a:spcBef>
              <a:spcAft>
                <a:spcPct val="0"/>
              </a:spcAft>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وَأَشْهَدُ أَنَّ سَيِّدَنَا مُحَمَّدًا عَبْدُهُ وَرَسُوْلُهُ؛</a:t>
            </a:r>
            <a:endParaRPr kumimoji="0" lang="en-US" sz="4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5" name="Rectangle 14"/>
          <p:cNvSpPr/>
          <p:nvPr/>
        </p:nvSpPr>
        <p:spPr>
          <a:xfrm>
            <a:off x="1357290" y="3929066"/>
            <a:ext cx="6715172" cy="1569660"/>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layak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disembah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Maha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Esa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sekutu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p>
          <a:p>
            <a:pPr lvl="0" algn="just" eaLnBrk="0" fontAlgn="base" hangingPunct="0">
              <a:lnSpc>
                <a:spcPct val="150000"/>
              </a:lnSpc>
              <a:spcBef>
                <a:spcPct val="0"/>
              </a:spcBef>
              <a:spcAft>
                <a:spcPct val="0"/>
              </a:spcAft>
            </a:pP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penghulu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hamba-Nya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80209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SELAWAT</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857224" y="1934166"/>
            <a:ext cx="7715304" cy="2039020"/>
          </a:xfrm>
          <a:prstGeom prst="rect">
            <a:avLst/>
          </a:prstGeom>
        </p:spPr>
        <p:txBody>
          <a:bodyPr wrap="square">
            <a:spAutoFit/>
          </a:bodyPr>
          <a:lstStyle/>
          <a:p>
            <a:pPr lvl="0" algn="ctr" rtl="1" eaLnBrk="0" hangingPunct="0">
              <a:lnSpc>
                <a:spcPct val="150000"/>
              </a:lnSpc>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اللهُمَّ صَلِّ وَسَلِّمْ وَبَارِكْ عَلَى سَيِّدِنَا مُحَمَّدٍ وَعَلَى آلِهِ وَصَحْبِهِ أَجْمَعِيْنَ</a:t>
            </a:r>
            <a:endParaRPr kumimoji="0" lang="en-US" sz="4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5" name="Rectangle 14"/>
          <p:cNvSpPr/>
          <p:nvPr/>
        </p:nvSpPr>
        <p:spPr>
          <a:xfrm>
            <a:off x="1071538" y="4291620"/>
            <a:ext cx="7286676" cy="830997"/>
          </a:xfrm>
          <a:prstGeom prst="rect">
            <a:avLst/>
          </a:prstGeom>
        </p:spPr>
        <p:txBody>
          <a:bodyPr wrap="square">
            <a:spAutoFit/>
          </a:bodyPr>
          <a:lstStyle/>
          <a:p>
            <a:pPr lvl="0" algn="just" eaLnBrk="0" fontAlgn="base" hangingPunct="0">
              <a:lnSpc>
                <a:spcPct val="150000"/>
              </a:lnSpc>
              <a:spcBef>
                <a:spcPct val="0"/>
              </a:spcBef>
              <a:spcAft>
                <a:spcPct val="0"/>
              </a:spcAft>
            </a:pP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Ya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Allah,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berilah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selawat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sejahtera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keberkatan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penghulu</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keluarga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seluruh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sahabat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baginda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2039020"/>
          </a:xfrm>
          <a:prstGeom prst="rect">
            <a:avLst/>
          </a:prstGeom>
        </p:spPr>
        <p:txBody>
          <a:bodyPr wrap="square">
            <a:spAutoFit/>
          </a:bodyPr>
          <a:lstStyle/>
          <a:p>
            <a:pPr lvl="0" algn="ctr" rtl="1">
              <a:lnSpc>
                <a:spcPct val="150000"/>
              </a:lnSpc>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أَمَّا بَعْدُ ! فَيَا عِبَادَ اللهِ، اتَّقُواْ اللهَ حَقَّ تُقَاتِهِ </a:t>
            </a:r>
          </a:p>
          <a:p>
            <a:pPr lvl="0" algn="ctr" rtl="1">
              <a:lnSpc>
                <a:spcPct val="150000"/>
              </a:lnSpc>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وَلاَ تَمُوْتُنَّ إِلاَّ وَأنْتُمْ مُسْلِمُوْن</a:t>
            </a:r>
            <a:endParaRPr kumimoji="0" lang="ar-SA" sz="4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2" name="Rectangle 11"/>
          <p:cNvSpPr/>
          <p:nvPr/>
        </p:nvSpPr>
        <p:spPr>
          <a:xfrm>
            <a:off x="1071538" y="4624341"/>
            <a:ext cx="7286676" cy="1162113"/>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Seterusnya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hamba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SWT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dengan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sebenar-benar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taqwa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jangan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sekali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-kali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mati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keadaan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Islam.</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97305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200" b="1" spc="50" dirty="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12" name="Rounded Rectangle 11"/>
          <p:cNvSpPr/>
          <p:nvPr/>
        </p:nvSpPr>
        <p:spPr>
          <a:xfrm>
            <a:off x="1500166" y="2428868"/>
            <a:ext cx="6929486"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err="1" smtClean="0"/>
              <a:t>marilah</a:t>
            </a:r>
            <a:r>
              <a:rPr lang="en-US" sz="2400" dirty="0" smtClean="0"/>
              <a:t> </a:t>
            </a:r>
            <a:r>
              <a:rPr lang="en-US" sz="2400" dirty="0" err="1" smtClean="0"/>
              <a:t>sama-sama</a:t>
            </a:r>
            <a:r>
              <a:rPr lang="en-US" sz="2400" dirty="0" smtClean="0"/>
              <a:t> </a:t>
            </a:r>
            <a:r>
              <a:rPr lang="en-US" sz="2400" dirty="0" err="1" smtClean="0"/>
              <a:t>kita</a:t>
            </a:r>
            <a:r>
              <a:rPr lang="en-US" sz="2400" dirty="0" smtClean="0"/>
              <a:t> </a:t>
            </a:r>
            <a:r>
              <a:rPr lang="en-US" sz="2400" dirty="0" err="1" smtClean="0"/>
              <a:t>memperkasakan</a:t>
            </a:r>
            <a:r>
              <a:rPr lang="en-US" sz="2400" dirty="0" smtClean="0"/>
              <a:t> </a:t>
            </a:r>
            <a:r>
              <a:rPr lang="en-US" sz="2400" dirty="0" err="1" smtClean="0"/>
              <a:t>ketakwaan</a:t>
            </a:r>
            <a:r>
              <a:rPr lang="en-US" sz="2400" dirty="0" smtClean="0"/>
              <a:t> </a:t>
            </a:r>
            <a:r>
              <a:rPr lang="en-US" sz="2400" dirty="0" err="1" smtClean="0"/>
              <a:t>kita</a:t>
            </a:r>
            <a:r>
              <a:rPr lang="en-US" sz="2400" dirty="0" smtClean="0"/>
              <a:t> </a:t>
            </a:r>
            <a:r>
              <a:rPr lang="en-US" sz="2400" dirty="0" err="1" smtClean="0"/>
              <a:t>kepada</a:t>
            </a:r>
            <a:r>
              <a:rPr lang="en-US" sz="2400" dirty="0" smtClean="0"/>
              <a:t> Allah SWT </a:t>
            </a:r>
            <a:r>
              <a:rPr lang="en-US" sz="2400" dirty="0" err="1" smtClean="0"/>
              <a:t>dengan</a:t>
            </a:r>
            <a:r>
              <a:rPr lang="en-US" sz="2400" dirty="0" smtClean="0"/>
              <a:t> </a:t>
            </a:r>
            <a:r>
              <a:rPr lang="en-US" sz="2400" dirty="0" err="1" smtClean="0"/>
              <a:t>mengerjakan</a:t>
            </a:r>
            <a:r>
              <a:rPr lang="en-US" sz="2400" dirty="0" smtClean="0"/>
              <a:t> </a:t>
            </a:r>
            <a:r>
              <a:rPr lang="en-US" sz="2400" dirty="0" err="1" smtClean="0"/>
              <a:t>segala</a:t>
            </a:r>
            <a:r>
              <a:rPr lang="en-US" sz="2400" dirty="0" smtClean="0"/>
              <a:t> </a:t>
            </a:r>
            <a:r>
              <a:rPr lang="en-US" sz="2400" dirty="0" err="1" smtClean="0"/>
              <a:t>suruhan-Nya</a:t>
            </a:r>
            <a:r>
              <a:rPr lang="en-US" sz="2400" dirty="0" smtClean="0"/>
              <a:t> </a:t>
            </a:r>
            <a:r>
              <a:rPr lang="en-US" sz="2400" dirty="0" err="1" smtClean="0"/>
              <a:t>dan</a:t>
            </a:r>
            <a:r>
              <a:rPr lang="en-US" sz="2400" dirty="0" smtClean="0"/>
              <a:t> </a:t>
            </a:r>
            <a:r>
              <a:rPr lang="en-US" sz="2400" dirty="0" err="1" smtClean="0"/>
              <a:t>meninggalkan</a:t>
            </a:r>
            <a:r>
              <a:rPr lang="en-US" sz="2400" dirty="0" smtClean="0"/>
              <a:t> </a:t>
            </a:r>
            <a:r>
              <a:rPr lang="en-US" sz="2400" dirty="0" err="1" smtClean="0"/>
              <a:t>larangan-Nya</a:t>
            </a:r>
            <a:r>
              <a:rPr lang="en-US" sz="2400" dirty="0" smtClean="0"/>
              <a:t>. </a:t>
            </a:r>
            <a:endPar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endParaRPr>
          </a:p>
        </p:txBody>
      </p:sp>
      <p:sp>
        <p:nvSpPr>
          <p:cNvPr id="15" name="Rounded Rectangle 14"/>
          <p:cNvSpPr/>
          <p:nvPr/>
        </p:nvSpPr>
        <p:spPr>
          <a:xfrm>
            <a:off x="642910" y="3929066"/>
            <a:ext cx="6929486" cy="12326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err="1" smtClean="0"/>
              <a:t>Mudah-mudahan</a:t>
            </a:r>
            <a:r>
              <a:rPr lang="en-US" sz="2400" dirty="0" smtClean="0"/>
              <a:t> </a:t>
            </a:r>
            <a:r>
              <a:rPr lang="en-US" sz="2400" dirty="0" err="1" smtClean="0"/>
              <a:t>kita</a:t>
            </a:r>
            <a:r>
              <a:rPr lang="en-US" sz="2400" dirty="0" smtClean="0"/>
              <a:t> </a:t>
            </a:r>
            <a:r>
              <a:rPr lang="en-US" sz="2400" dirty="0" err="1" smtClean="0"/>
              <a:t>mendapat</a:t>
            </a:r>
            <a:r>
              <a:rPr lang="en-US" sz="2400" dirty="0" smtClean="0"/>
              <a:t> </a:t>
            </a:r>
            <a:r>
              <a:rPr lang="en-US" sz="2400" dirty="0" err="1" smtClean="0"/>
              <a:t>keberkatan</a:t>
            </a:r>
            <a:r>
              <a:rPr lang="en-US" sz="2400" dirty="0" smtClean="0"/>
              <a:t> </a:t>
            </a:r>
            <a:r>
              <a:rPr lang="en-US" sz="2400" dirty="0" err="1" smtClean="0"/>
              <a:t>dan</a:t>
            </a:r>
            <a:r>
              <a:rPr lang="en-US" sz="2400" dirty="0" smtClean="0"/>
              <a:t> </a:t>
            </a:r>
            <a:r>
              <a:rPr lang="en-US" sz="2400" dirty="0" err="1" smtClean="0"/>
              <a:t>keredhaan-Nya</a:t>
            </a:r>
            <a:r>
              <a:rPr lang="en-US" sz="2400" dirty="0" smtClean="0"/>
              <a:t> </a:t>
            </a:r>
            <a:r>
              <a:rPr lang="en-US" sz="2400" dirty="0" err="1" smtClean="0"/>
              <a:t>di</a:t>
            </a:r>
            <a:r>
              <a:rPr lang="en-US" sz="2400" dirty="0" smtClean="0"/>
              <a:t> </a:t>
            </a:r>
            <a:r>
              <a:rPr lang="en-US" sz="2400" dirty="0" err="1" smtClean="0"/>
              <a:t>dunia</a:t>
            </a:r>
            <a:r>
              <a:rPr lang="en-US" sz="2400" dirty="0" smtClean="0"/>
              <a:t> </a:t>
            </a:r>
            <a:r>
              <a:rPr lang="en-US" sz="2400" dirty="0" err="1" smtClean="0"/>
              <a:t>mahu</a:t>
            </a:r>
            <a:r>
              <a:rPr lang="en-US" sz="2400" dirty="0" smtClean="0"/>
              <a:t> pun </a:t>
            </a:r>
            <a:r>
              <a:rPr lang="en-US" sz="2400" dirty="0" err="1" smtClean="0"/>
              <a:t>di</a:t>
            </a:r>
            <a:r>
              <a:rPr lang="en-US" sz="2400" dirty="0" smtClean="0"/>
              <a:t> </a:t>
            </a:r>
            <a:r>
              <a:rPr lang="en-US" sz="2400" dirty="0" err="1" smtClean="0"/>
              <a:t>akhirat</a:t>
            </a:r>
            <a:r>
              <a:rPr lang="en-US" sz="2400" dirty="0" smtClean="0"/>
              <a:t>. </a:t>
            </a:r>
            <a:endPar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1000100" y="3013643"/>
            <a:ext cx="7286676"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dirty="0" smtClean="0">
                <a:ln w="18415" cmpd="sng">
                  <a:solidFill>
                    <a:srgbClr val="FFFFFF"/>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PERPADUAN MERENTASI KEPENTINGAN DIRI</a:t>
            </a:r>
            <a:endParaRPr lang="en-US" sz="3600" b="1" i="1" spc="50" dirty="0">
              <a:ln w="11430"/>
              <a:solidFill>
                <a:srgbClr val="FFFF00"/>
              </a:solidFill>
              <a:effectLst>
                <a:glow rad="139700">
                  <a:schemeClr val="accent4">
                    <a:satMod val="175000"/>
                    <a:alpha val="40000"/>
                  </a:schemeClr>
                </a:glo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357158" y="1285860"/>
            <a:ext cx="6715172" cy="1736646"/>
          </a:xfrm>
          <a:prstGeom prst="roundRect">
            <a:avLst/>
          </a:prstGeom>
          <a:ln w="38100"/>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smtClean="0">
                <a:ln w="6350"/>
                <a:solidFill>
                  <a:schemeClr val="bg1">
                    <a:shade val="50000"/>
                  </a:schemeClr>
                </a:solidFill>
                <a:effectLst>
                  <a:glow rad="63500">
                    <a:schemeClr val="accent2">
                      <a:satMod val="175000"/>
                      <a:alpha val="40000"/>
                    </a:schemeClr>
                  </a:glow>
                </a:effectLst>
              </a:rPr>
              <a:t>Malaysia </a:t>
            </a:r>
            <a:r>
              <a:rPr lang="en-US" sz="2400" b="1" dirty="0" err="1" smtClean="0">
                <a:ln w="6350"/>
                <a:solidFill>
                  <a:schemeClr val="bg1">
                    <a:shade val="50000"/>
                  </a:schemeClr>
                </a:solidFill>
                <a:effectLst>
                  <a:glow rad="63500">
                    <a:schemeClr val="accent2">
                      <a:satMod val="175000"/>
                      <a:alpha val="40000"/>
                    </a:schemeClr>
                  </a:glow>
                </a:effectLst>
              </a:rPr>
              <a:t>telah</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dikenali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mata</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dunia</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sebagai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sebuah</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negara</a:t>
            </a:r>
            <a:r>
              <a:rPr lang="en-US" sz="2400" b="1" dirty="0" smtClean="0">
                <a:ln w="6350"/>
                <a:solidFill>
                  <a:schemeClr val="bg1">
                    <a:shade val="50000"/>
                  </a:schemeClr>
                </a:solidFill>
                <a:effectLst>
                  <a:glow rad="63500">
                    <a:schemeClr val="accent2">
                      <a:satMod val="175000"/>
                      <a:alpha val="40000"/>
                    </a:schemeClr>
                  </a:glow>
                </a:effectLst>
              </a:rPr>
              <a:t> Islam yang </a:t>
            </a:r>
            <a:r>
              <a:rPr lang="en-US" sz="2400" b="1" dirty="0" err="1" smtClean="0">
                <a:ln w="6350"/>
                <a:solidFill>
                  <a:schemeClr val="bg1">
                    <a:shade val="50000"/>
                  </a:schemeClr>
                </a:solidFill>
                <a:effectLst>
                  <a:glow rad="63500">
                    <a:schemeClr val="accent2">
                      <a:satMod val="175000"/>
                      <a:alpha val="40000"/>
                    </a:schemeClr>
                  </a:glow>
                </a:effectLst>
              </a:rPr>
              <a:t>sedang</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pesat</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membangun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aman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berjaya</a:t>
            </a:r>
            <a:r>
              <a:rPr lang="en-US" sz="2400" b="1" dirty="0" smtClean="0">
                <a:ln w="6350"/>
                <a:solidFill>
                  <a:schemeClr val="bg1">
                    <a:shade val="50000"/>
                  </a:schemeClr>
                </a:solidFill>
                <a:effectLst>
                  <a:glow rad="63500">
                    <a:schemeClr val="accent2">
                      <a:satMod val="175000"/>
                      <a:alpha val="40000"/>
                    </a:schemeClr>
                  </a:glow>
                </a:effectLst>
              </a:rPr>
              <a:t>. </a:t>
            </a:r>
          </a:p>
          <a:p>
            <a:pPr algn="just"/>
            <a:endParaRPr lang="en-US" sz="2400" b="1" dirty="0">
              <a:ln w="6350"/>
              <a:solidFill>
                <a:schemeClr val="bg1">
                  <a:shade val="50000"/>
                </a:schemeClr>
              </a:solidFill>
              <a:effectLst>
                <a:glow rad="63500">
                  <a:schemeClr val="accent2">
                    <a:satMod val="175000"/>
                    <a:alpha val="40000"/>
                  </a:schemeClr>
                </a:glow>
              </a:effectLst>
            </a:endParaRPr>
          </a:p>
        </p:txBody>
      </p:sp>
      <p:sp>
        <p:nvSpPr>
          <p:cNvPr id="11" name="Rounded Rectangle 10"/>
          <p:cNvSpPr/>
          <p:nvPr/>
        </p:nvSpPr>
        <p:spPr>
          <a:xfrm>
            <a:off x="1428728" y="2712492"/>
            <a:ext cx="6715172" cy="2145268"/>
          </a:xfrm>
          <a:prstGeom prst="roundRect">
            <a:avLst/>
          </a:prstGeom>
          <a:ln w="38100"/>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6350"/>
                <a:solidFill>
                  <a:schemeClr val="bg1">
                    <a:shade val="50000"/>
                  </a:schemeClr>
                </a:solidFill>
                <a:effectLst>
                  <a:glow rad="63500">
                    <a:schemeClr val="accent2">
                      <a:satMod val="175000"/>
                      <a:alpha val="40000"/>
                    </a:schemeClr>
                  </a:glow>
                </a:effectLst>
              </a:rPr>
              <a:t>menangani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isu-isu</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tempatan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bahkan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ia</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turut</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terlibat</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dalam</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menangani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permasalahan</a:t>
            </a:r>
            <a:r>
              <a:rPr lang="en-US" sz="2400" b="1" dirty="0" smtClean="0">
                <a:ln w="6350"/>
                <a:solidFill>
                  <a:schemeClr val="bg1">
                    <a:shade val="50000"/>
                  </a:schemeClr>
                </a:solidFill>
                <a:effectLst>
                  <a:glow rad="63500">
                    <a:schemeClr val="accent2">
                      <a:satMod val="175000"/>
                      <a:alpha val="40000"/>
                    </a:schemeClr>
                  </a:glow>
                </a:effectLst>
              </a:rPr>
              <a:t> yang </a:t>
            </a:r>
            <a:r>
              <a:rPr lang="en-US" sz="2400" b="1" dirty="0" err="1" smtClean="0">
                <a:ln w="6350"/>
                <a:solidFill>
                  <a:schemeClr val="bg1">
                    <a:shade val="50000"/>
                  </a:schemeClr>
                </a:solidFill>
                <a:effectLst>
                  <a:glow rad="63500">
                    <a:schemeClr val="accent2">
                      <a:satMod val="175000"/>
                      <a:alpha val="40000"/>
                    </a:schemeClr>
                  </a:glow>
                </a:effectLst>
              </a:rPr>
              <a:t>menimpa</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alami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oleh</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masyarakat</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antarabangsa</a:t>
            </a:r>
            <a:r>
              <a:rPr lang="en-US" sz="2400" b="1" dirty="0" smtClean="0">
                <a:ln w="6350"/>
                <a:solidFill>
                  <a:schemeClr val="bg1">
                    <a:shade val="50000"/>
                  </a:schemeClr>
                </a:solidFill>
                <a:effectLst>
                  <a:glow rad="63500">
                    <a:schemeClr val="accent2">
                      <a:satMod val="175000"/>
                      <a:alpha val="40000"/>
                    </a:schemeClr>
                  </a:glow>
                </a:effectLst>
              </a:rPr>
              <a:t>. </a:t>
            </a:r>
          </a:p>
          <a:p>
            <a:pPr algn="just"/>
            <a:endParaRPr lang="en-US" sz="2400" b="1" dirty="0">
              <a:ln w="6350"/>
              <a:solidFill>
                <a:schemeClr val="bg1">
                  <a:shade val="50000"/>
                </a:schemeClr>
              </a:solidFill>
              <a:effectLst>
                <a:glow rad="63500">
                  <a:schemeClr val="accent2">
                    <a:satMod val="175000"/>
                    <a:alpha val="40000"/>
                  </a:schemeClr>
                </a:glow>
              </a:effectLst>
            </a:endParaRPr>
          </a:p>
        </p:txBody>
      </p:sp>
      <p:sp>
        <p:nvSpPr>
          <p:cNvPr id="12" name="Rounded Rectangle 11"/>
          <p:cNvSpPr/>
          <p:nvPr/>
        </p:nvSpPr>
        <p:spPr>
          <a:xfrm>
            <a:off x="2143108" y="4478436"/>
            <a:ext cx="6715172" cy="1736646"/>
          </a:xfrm>
          <a:prstGeom prst="roundRect">
            <a:avLst/>
          </a:prstGeom>
          <a:ln w="38100"/>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6350"/>
                <a:solidFill>
                  <a:schemeClr val="bg1">
                    <a:shade val="50000"/>
                  </a:schemeClr>
                </a:solidFill>
                <a:effectLst>
                  <a:glow rad="63500">
                    <a:schemeClr val="accent2">
                      <a:satMod val="175000"/>
                      <a:alpha val="40000"/>
                    </a:schemeClr>
                  </a:glow>
                </a:effectLst>
              </a:rPr>
              <a:t>pelbagai</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penduduk</a:t>
            </a:r>
            <a:r>
              <a:rPr lang="en-US" sz="2400" b="1" dirty="0" smtClean="0">
                <a:ln w="6350"/>
                <a:solidFill>
                  <a:schemeClr val="bg1">
                    <a:shade val="50000"/>
                  </a:schemeClr>
                </a:solidFill>
                <a:effectLst>
                  <a:glow rad="63500">
                    <a:schemeClr val="accent2">
                      <a:satMod val="175000"/>
                      <a:alpha val="40000"/>
                    </a:schemeClr>
                  </a:glow>
                </a:effectLst>
              </a:rPr>
              <a:t> yang </a:t>
            </a:r>
            <a:r>
              <a:rPr lang="en-US" sz="2400" b="1" dirty="0" err="1" smtClean="0">
                <a:ln w="6350"/>
                <a:solidFill>
                  <a:schemeClr val="bg1">
                    <a:shade val="50000"/>
                  </a:schemeClr>
                </a:solidFill>
                <a:effectLst>
                  <a:glow rad="63500">
                    <a:schemeClr val="accent2">
                      <a:satMod val="175000"/>
                      <a:alpha val="40000"/>
                    </a:schemeClr>
                  </a:glow>
                </a:effectLst>
              </a:rPr>
              <a:t>berbeza</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bangsa</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kaum</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kepercayaan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pegangan</a:t>
            </a:r>
            <a:r>
              <a:rPr lang="en-US" sz="2400" b="1" dirty="0" smtClean="0">
                <a:ln w="6350"/>
                <a:solidFill>
                  <a:schemeClr val="bg1">
                    <a:shade val="50000"/>
                  </a:schemeClr>
                </a:solidFill>
                <a:effectLst>
                  <a:glow rad="63500">
                    <a:schemeClr val="accent2">
                      <a:satMod val="175000"/>
                      <a:alpha val="40000"/>
                    </a:schemeClr>
                  </a:glow>
                </a:effectLst>
              </a:rPr>
              <a:t> agama, </a:t>
            </a:r>
            <a:r>
              <a:rPr lang="en-US" sz="2400" b="1" dirty="0" err="1" smtClean="0">
                <a:ln w="6350"/>
                <a:solidFill>
                  <a:schemeClr val="bg1">
                    <a:shade val="50000"/>
                  </a:schemeClr>
                </a:solidFill>
                <a:effectLst>
                  <a:glow rad="63500">
                    <a:schemeClr val="accent2">
                      <a:satMod val="175000"/>
                      <a:alpha val="40000"/>
                    </a:schemeClr>
                  </a:glow>
                </a:effectLst>
              </a:rPr>
              <a:t>dapat</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hidup</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rukun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dan</a:t>
            </a:r>
            <a:r>
              <a:rPr lang="en-US" sz="2400" b="1" dirty="0" smtClean="0">
                <a:ln w="6350"/>
                <a:solidFill>
                  <a:schemeClr val="bg1">
                    <a:shade val="50000"/>
                  </a:schemeClr>
                </a:solidFill>
                <a:effectLst>
                  <a:glow rad="63500">
                    <a:schemeClr val="accent2">
                      <a:satMod val="175000"/>
                      <a:alpha val="40000"/>
                    </a:schemeClr>
                  </a:glow>
                </a:effectLst>
              </a:rPr>
              <a:t> </a:t>
            </a:r>
            <a:r>
              <a:rPr lang="en-US" sz="2400" b="1" dirty="0" err="1" smtClean="0">
                <a:ln w="6350"/>
                <a:solidFill>
                  <a:schemeClr val="bg1">
                    <a:shade val="50000"/>
                  </a:schemeClr>
                </a:solidFill>
                <a:effectLst>
                  <a:glow rad="63500">
                    <a:schemeClr val="accent2">
                      <a:satMod val="175000"/>
                      <a:alpha val="40000"/>
                    </a:schemeClr>
                  </a:glow>
                </a:effectLst>
              </a:rPr>
              <a:t>damai</a:t>
            </a:r>
            <a:r>
              <a:rPr lang="en-US" sz="2400" b="1" dirty="0" smtClean="0">
                <a:ln w="6350"/>
                <a:solidFill>
                  <a:schemeClr val="bg1">
                    <a:shade val="50000"/>
                  </a:schemeClr>
                </a:solidFill>
                <a:effectLst>
                  <a:glow rad="63500">
                    <a:schemeClr val="accent2">
                      <a:satMod val="175000"/>
                      <a:alpha val="40000"/>
                    </a:schemeClr>
                  </a:glow>
                </a:effectLst>
              </a:rPr>
              <a:t>.</a:t>
            </a:r>
          </a:p>
          <a:p>
            <a:pPr algn="just"/>
            <a:endParaRPr lang="en-US" sz="2400" b="1" dirty="0">
              <a:ln w="6350"/>
              <a:solidFill>
                <a:schemeClr val="bg1">
                  <a:shade val="50000"/>
                </a:schemeClr>
              </a:solidFill>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42910" y="1142984"/>
            <a:ext cx="7929618" cy="2553891"/>
          </a:xfrm>
          <a:prstGeom prst="roundRect">
            <a:avLst/>
          </a:prstGeom>
          <a:ln>
            <a:solidFill>
              <a:srgbClr val="FFFF00"/>
            </a:solidFill>
            <a:prstDash val="lgDash"/>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Kehidupan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rakyat</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pernah</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diuji</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serangan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penjajahan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pelbagai</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kuasa</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seperti</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Portugis</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Belanda</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Siam,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Jepun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Inggeris</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diikuti</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pula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zaman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darurat</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1948,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ancaman</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konfrontasi</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1963-1965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dan</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pergaduhan</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antara</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kaum</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pada</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1969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sehingga</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MY"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menjejaskan</a:t>
            </a:r>
            <a:r>
              <a:rPr lang="en-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k</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eharmonian</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p:txBody>
      </p:sp>
      <p:sp>
        <p:nvSpPr>
          <p:cNvPr id="12" name="Rounded Rectangle 11"/>
          <p:cNvSpPr/>
          <p:nvPr/>
        </p:nvSpPr>
        <p:spPr>
          <a:xfrm>
            <a:off x="642910" y="3786190"/>
            <a:ext cx="7929618" cy="2145268"/>
          </a:xfrm>
          <a:prstGeom prst="roundRect">
            <a:avLst/>
          </a:prstGeom>
          <a:solidFill>
            <a:srgbClr val="FFFF00"/>
          </a:solidFill>
          <a:ln>
            <a:solidFill>
              <a:srgbClr val="FF0000"/>
            </a:solidFill>
            <a:prstDash val="dash"/>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Selepas</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merdeka</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pelbagai</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usaha</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dilaksanakan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untuk</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mengisi</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semangat</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kemerdekaan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memajukan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Malaysia.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Bermacam-macam</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rintangan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gerakan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untuk</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menggugat</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keharmonian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keamanan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perpaduan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antara</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kaum</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dapat</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ditangani</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oleh</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barisan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pimpinan</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negara</a:t>
            </a:r>
            <a:r>
              <a:rPr lang="en-US" sz="2400" dirty="0" smtClean="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rPr>
              <a:t>. </a:t>
            </a:r>
            <a:endParaRPr lang="en-US" sz="2400" dirty="0">
              <a:ln w="18415" cmpd="sng">
                <a:solidFill>
                  <a:schemeClr val="bg1"/>
                </a:solidFill>
                <a:prstDash val="solid"/>
              </a:ln>
              <a:solidFill>
                <a:schemeClr val="bg1"/>
              </a:solidFill>
              <a:effectLst>
                <a:glow rad="635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1447</Words>
  <Application>Microsoft Office PowerPoint</Application>
  <PresentationFormat>On-screen Show (4:3)</PresentationFormat>
  <Paragraphs>110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PERPADUAN MERENTASI KEPENTINGAN DIRI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57</cp:revision>
  <dcterms:created xsi:type="dcterms:W3CDTF">2015-11-26T00:41:05Z</dcterms:created>
  <dcterms:modified xsi:type="dcterms:W3CDTF">2016-01-07T08:30:25Z</dcterms:modified>
</cp:coreProperties>
</file>